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5" r:id="rId1"/>
  </p:sldMasterIdLst>
  <p:sldIdLst>
    <p:sldId id="256" r:id="rId2"/>
    <p:sldId id="257" r:id="rId3"/>
    <p:sldId id="258" r:id="rId4"/>
    <p:sldId id="259" r:id="rId5"/>
    <p:sldId id="261" r:id="rId6"/>
    <p:sldId id="282" r:id="rId7"/>
    <p:sldId id="260" r:id="rId8"/>
    <p:sldId id="266" r:id="rId9"/>
    <p:sldId id="262" r:id="rId10"/>
    <p:sldId id="277" r:id="rId11"/>
    <p:sldId id="283" r:id="rId12"/>
    <p:sldId id="264" r:id="rId13"/>
    <p:sldId id="276" r:id="rId14"/>
    <p:sldId id="284" r:id="rId15"/>
    <p:sldId id="273" r:id="rId16"/>
    <p:sldId id="274" r:id="rId17"/>
    <p:sldId id="267" r:id="rId18"/>
    <p:sldId id="268" r:id="rId19"/>
    <p:sldId id="269" r:id="rId20"/>
    <p:sldId id="270" r:id="rId21"/>
    <p:sldId id="271" r:id="rId22"/>
    <p:sldId id="281" r:id="rId23"/>
    <p:sldId id="263" r:id="rId24"/>
    <p:sldId id="280" r:id="rId25"/>
    <p:sldId id="278" r:id="rId26"/>
    <p:sldId id="279"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246" autoAdjust="0"/>
    <p:restoredTop sz="94660"/>
  </p:normalViewPr>
  <p:slideViewPr>
    <p:cSldViewPr snapToGrid="0" snapToObjects="1">
      <p:cViewPr varScale="1">
        <p:scale>
          <a:sx n="95" d="100"/>
          <a:sy n="95" d="100"/>
        </p:scale>
        <p:origin x="-4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03964-B218-0E42-ABFD-9F8BD9549E5C}"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DF6C931-EB20-1441-AFDF-517572F1E7D9}" type="datetimeFigureOut">
              <a:rPr lang="en-US" smtClean="0"/>
              <a:pPr/>
              <a:t>7/13/11</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F9603964-B218-0E42-ABFD-9F8BD9549E5C}"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603964-B218-0E42-ABFD-9F8BD9549E5C}"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9603964-B218-0E42-ABFD-9F8BD9549E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F6C931-EB20-1441-AFDF-517572F1E7D9}" type="datetimeFigureOut">
              <a:rPr lang="en-US" smtClean="0"/>
              <a:pPr/>
              <a:t>7/13/11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03964-B218-0E42-ABFD-9F8BD9549E5C}"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DF6C931-EB20-1441-AFDF-517572F1E7D9}" type="datetimeFigureOut">
              <a:rPr lang="en-US" smtClean="0"/>
              <a:pPr/>
              <a:t>7/13/11</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9603964-B218-0E42-ABFD-9F8BD9549E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None/>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acticaltheory.org/serendipi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hyperlink" Target="http://www.ksde.org/Portals/25/Profile%20Bullets%2011-3-2008%20markup%20v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arr-integratingit.net/Theory/CriticalThinking/index.htm" TargetMode="External"/><Relationship Id="rId4" Type="http://schemas.openxmlformats.org/officeDocument/2006/relationships/hyperlink" Target="http://edorigami.wikispaces.com/Bloom's+Digital+Taxonomy" TargetMode="External"/><Relationship Id="rId5" Type="http://schemas.openxmlformats.org/officeDocument/2006/relationships/hyperlink" Target="http://edorigami.wikispaces.com/file/view/bloom's+Digital+taxonomy+v3.01.pdf" TargetMode="External"/><Relationship Id="rId6" Type="http://schemas.openxmlformats.org/officeDocument/2006/relationships/hyperlink" Target="http://visualblooms.wikispaces.com/" TargetMode="External"/><Relationship Id="rId1" Type="http://schemas.openxmlformats.org/officeDocument/2006/relationships/slideLayout" Target="../slideLayouts/slideLayout2.xml"/><Relationship Id="rId2" Type="http://schemas.openxmlformats.org/officeDocument/2006/relationships/hyperlink" Target="http://Livebinders.com/play/play_or_edit?id=5464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hyperlink" Target="http://visualblooms.wikispace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vebinder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hyperlink" Target="http://www.wix.com" TargetMode="External"/><Relationship Id="rId12" Type="http://schemas.openxmlformats.org/officeDocument/2006/relationships/hyperlink" Target="http://www.webs.com" TargetMode="External"/><Relationship Id="rId1" Type="http://schemas.openxmlformats.org/officeDocument/2006/relationships/slideLayout" Target="../slideLayouts/slideLayout2.xml"/><Relationship Id="rId2" Type="http://schemas.openxmlformats.org/officeDocument/2006/relationships/hyperlink" Target="http://www.animoto.com" TargetMode="External"/><Relationship Id="rId3" Type="http://schemas.openxmlformats.org/officeDocument/2006/relationships/hyperlink" Target="http://www.prezi.com" TargetMode="External"/><Relationship Id="rId4" Type="http://schemas.openxmlformats.org/officeDocument/2006/relationships/hyperlink" Target="http://audacity.sourceforge.net" TargetMode="External"/><Relationship Id="rId5" Type="http://schemas.openxmlformats.org/officeDocument/2006/relationships/hyperlink" Target="http://www.aviary.com" TargetMode="External"/><Relationship Id="rId6" Type="http://schemas.openxmlformats.org/officeDocument/2006/relationships/hyperlink" Target="http://www.lulu.com" TargetMode="External"/><Relationship Id="rId7" Type="http://schemas.openxmlformats.org/officeDocument/2006/relationships/hyperlink" Target="http://www.wikispaces.com/content/for/teachers" TargetMode="External"/><Relationship Id="rId8" Type="http://schemas.openxmlformats.org/officeDocument/2006/relationships/hyperlink" Target="http://www.skype.com" TargetMode="External"/><Relationship Id="rId9" Type="http://schemas.openxmlformats.org/officeDocument/2006/relationships/hyperlink" Target="http://oovoo.com" TargetMode="External"/><Relationship Id="rId10" Type="http://schemas.openxmlformats.org/officeDocument/2006/relationships/hyperlink" Target="http://www.weebly.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du.glogster.com/" TargetMode="External"/><Relationship Id="rId4" Type="http://schemas.openxmlformats.org/officeDocument/2006/relationships/hyperlink" Target="http://simplebooklet.com/index.php" TargetMode="External"/><Relationship Id="rId5" Type="http://schemas.openxmlformats.org/officeDocument/2006/relationships/hyperlink" Target="http://www.scribd.com/" TargetMode="External"/><Relationship Id="rId1" Type="http://schemas.openxmlformats.org/officeDocument/2006/relationships/slideLayout" Target="../slideLayouts/slideLayout2.xml"/><Relationship Id="rId2" Type="http://schemas.openxmlformats.org/officeDocument/2006/relationships/hyperlink" Target="http://kidblog.org/home.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googl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angwitches.org/blog/2011/01/22/unpack-upgrade-and-bring-your-lesson-into-the-21st-century/" TargetMode="Externa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812" y="865126"/>
            <a:ext cx="4038600" cy="933450"/>
          </a:xfrm>
        </p:spPr>
        <p:txBody>
          <a:bodyPr>
            <a:noAutofit/>
          </a:bodyPr>
          <a:lstStyle/>
          <a:p>
            <a:pPr algn="ctr"/>
            <a:r>
              <a:rPr lang="en-US" sz="4400" dirty="0" smtClean="0">
                <a:solidFill>
                  <a:schemeClr val="bg1"/>
                </a:solidFill>
              </a:rPr>
              <a:t>“Tooling Up” for </a:t>
            </a:r>
            <a:br>
              <a:rPr lang="en-US" sz="4400" dirty="0" smtClean="0">
                <a:solidFill>
                  <a:schemeClr val="bg1"/>
                </a:solidFill>
              </a:rPr>
            </a:br>
            <a:r>
              <a:rPr lang="en-US" sz="4400" dirty="0" smtClean="0">
                <a:solidFill>
                  <a:schemeClr val="bg1"/>
                </a:solidFill>
              </a:rPr>
              <a:t>Great Teaching</a:t>
            </a:r>
            <a:endParaRPr lang="en-US" sz="4400" dirty="0">
              <a:solidFill>
                <a:schemeClr val="bg1"/>
              </a:solidFill>
            </a:endParaRPr>
          </a:p>
        </p:txBody>
      </p:sp>
      <p:sp>
        <p:nvSpPr>
          <p:cNvPr id="3" name="Subtitle 2"/>
          <p:cNvSpPr>
            <a:spLocks noGrp="1"/>
          </p:cNvSpPr>
          <p:nvPr>
            <p:ph type="subTitle" idx="1"/>
          </p:nvPr>
        </p:nvSpPr>
        <p:spPr>
          <a:xfrm>
            <a:off x="4800600" y="4997023"/>
            <a:ext cx="4038600" cy="1314130"/>
          </a:xfrm>
        </p:spPr>
        <p:txBody>
          <a:bodyPr>
            <a:normAutofit lnSpcReduction="10000"/>
          </a:bodyPr>
          <a:lstStyle/>
          <a:p>
            <a:r>
              <a:rPr lang="en-US" sz="1920" dirty="0" smtClean="0">
                <a:solidFill>
                  <a:schemeClr val="tx1"/>
                </a:solidFill>
              </a:rPr>
              <a:t>Cindy Sheets</a:t>
            </a:r>
          </a:p>
          <a:p>
            <a:r>
              <a:rPr lang="en-US" sz="1920" dirty="0" smtClean="0">
                <a:solidFill>
                  <a:schemeClr val="tx1"/>
                </a:solidFill>
              </a:rPr>
              <a:t>cindysheets@aha-learners.org</a:t>
            </a:r>
          </a:p>
          <a:p>
            <a:r>
              <a:rPr lang="en-US" sz="1920" dirty="0" smtClean="0">
                <a:solidFill>
                  <a:schemeClr val="tx1"/>
                </a:solidFill>
              </a:rPr>
              <a:t>AHA Learners Conference</a:t>
            </a:r>
          </a:p>
          <a:p>
            <a:r>
              <a:rPr lang="en-US" sz="1920" dirty="0" smtClean="0">
                <a:solidFill>
                  <a:schemeClr val="tx1"/>
                </a:solidFill>
              </a:rPr>
              <a:t>July 15th, 2011</a:t>
            </a:r>
            <a:endParaRPr lang="en-US" dirty="0">
              <a:solidFill>
                <a:schemeClr val="tx1"/>
              </a:solidFill>
            </a:endParaRPr>
          </a:p>
        </p:txBody>
      </p:sp>
      <p:pic>
        <p:nvPicPr>
          <p:cNvPr id="4" name="Picture 3" descr="computer kids.jpg"/>
          <p:cNvPicPr>
            <a:picLocks noChangeAspect="1"/>
          </p:cNvPicPr>
          <p:nvPr/>
        </p:nvPicPr>
        <p:blipFill>
          <a:blip r:embed="rId2"/>
          <a:stretch>
            <a:fillRect/>
          </a:stretch>
        </p:blipFill>
        <p:spPr>
          <a:xfrm>
            <a:off x="5002893" y="784785"/>
            <a:ext cx="1347746" cy="1013791"/>
          </a:xfrm>
          <a:prstGeom prst="rect">
            <a:avLst/>
          </a:prstGeom>
        </p:spPr>
      </p:pic>
      <p:pic>
        <p:nvPicPr>
          <p:cNvPr id="6" name="Picture 5" descr="2516252319_a81406f0ff_m.jpg"/>
          <p:cNvPicPr>
            <a:picLocks noChangeAspect="1"/>
          </p:cNvPicPr>
          <p:nvPr/>
        </p:nvPicPr>
        <p:blipFill>
          <a:blip r:embed="rId3"/>
          <a:stretch>
            <a:fillRect/>
          </a:stretch>
        </p:blipFill>
        <p:spPr>
          <a:xfrm>
            <a:off x="6927237" y="2839216"/>
            <a:ext cx="1732209" cy="1299157"/>
          </a:xfrm>
          <a:prstGeom prst="rect">
            <a:avLst/>
          </a:prstGeom>
        </p:spPr>
      </p:pic>
      <p:pic>
        <p:nvPicPr>
          <p:cNvPr id="7" name="Picture 6" descr="old student desk and abacus.jpg"/>
          <p:cNvPicPr>
            <a:picLocks noChangeAspect="1"/>
          </p:cNvPicPr>
          <p:nvPr/>
        </p:nvPicPr>
        <p:blipFill>
          <a:blip r:embed="rId4"/>
          <a:stretch>
            <a:fillRect/>
          </a:stretch>
        </p:blipFill>
        <p:spPr>
          <a:xfrm>
            <a:off x="5002893" y="2531751"/>
            <a:ext cx="1214067" cy="1819679"/>
          </a:xfrm>
          <a:prstGeom prst="rect">
            <a:avLst/>
          </a:prstGeom>
        </p:spPr>
      </p:pic>
      <p:pic>
        <p:nvPicPr>
          <p:cNvPr id="8" name="Picture 7" descr="chalkboard.jpg"/>
          <p:cNvPicPr>
            <a:picLocks noChangeAspect="1"/>
          </p:cNvPicPr>
          <p:nvPr/>
        </p:nvPicPr>
        <p:blipFill>
          <a:blip r:embed="rId5"/>
          <a:stretch>
            <a:fillRect/>
          </a:stretch>
        </p:blipFill>
        <p:spPr>
          <a:xfrm>
            <a:off x="7118381" y="286004"/>
            <a:ext cx="1365541" cy="1824570"/>
          </a:xfrm>
          <a:prstGeom prst="rect">
            <a:avLst/>
          </a:prstGeom>
        </p:spPr>
      </p:pic>
      <p:sp>
        <p:nvSpPr>
          <p:cNvPr id="9" name="TextBox 8"/>
          <p:cNvSpPr txBox="1"/>
          <p:nvPr/>
        </p:nvSpPr>
        <p:spPr>
          <a:xfrm>
            <a:off x="1271886" y="3276012"/>
            <a:ext cx="2479803" cy="646331"/>
          </a:xfrm>
          <a:prstGeom prst="rect">
            <a:avLst/>
          </a:prstGeom>
          <a:noFill/>
        </p:spPr>
        <p:txBody>
          <a:bodyPr wrap="none" rtlCol="0">
            <a:spAutoFit/>
          </a:bodyPr>
          <a:lstStyle/>
          <a:p>
            <a:r>
              <a:rPr lang="en-US" dirty="0" smtClean="0"/>
              <a:t>Upgrade Your Lessons </a:t>
            </a:r>
          </a:p>
          <a:p>
            <a:r>
              <a:rPr lang="en-US" dirty="0" smtClean="0"/>
              <a:t>to 21</a:t>
            </a:r>
            <a:r>
              <a:rPr lang="en-US" baseline="30000" dirty="0" smtClean="0"/>
              <a:t>st</a:t>
            </a:r>
            <a:r>
              <a:rPr lang="en-US" dirty="0" smtClean="0"/>
              <a:t> Century Skills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 Lehman - </a:t>
            </a:r>
            <a:r>
              <a:rPr lang="en-US" sz="1800" dirty="0" smtClean="0">
                <a:hlinkClick r:id="rId2"/>
              </a:rPr>
              <a:t>http://practicaltheory.org/serendipity/</a:t>
            </a:r>
            <a:r>
              <a:rPr lang="en-US" dirty="0" smtClean="0"/>
              <a:t/>
            </a:r>
            <a:br>
              <a:rPr lang="en-US" dirty="0" smtClean="0"/>
            </a:br>
            <a:r>
              <a:rPr lang="en-US" sz="2000" dirty="0" smtClean="0"/>
              <a:t>ISTE 2011 ending keynote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Goals of School:</a:t>
            </a:r>
          </a:p>
          <a:p>
            <a:r>
              <a:rPr lang="en-US" dirty="0" smtClean="0"/>
              <a:t>Inquiry – ask questions</a:t>
            </a:r>
          </a:p>
          <a:p>
            <a:r>
              <a:rPr lang="en-US" dirty="0" smtClean="0"/>
              <a:t>Research – answer questions</a:t>
            </a:r>
          </a:p>
          <a:p>
            <a:r>
              <a:rPr lang="en-US" dirty="0" smtClean="0"/>
              <a:t>Collaboration – deeper, richer learning</a:t>
            </a:r>
          </a:p>
          <a:p>
            <a:r>
              <a:rPr lang="en-US" dirty="0" smtClean="0"/>
              <a:t>Presentation – share what you’ve learned</a:t>
            </a:r>
          </a:p>
          <a:p>
            <a:r>
              <a:rPr lang="en-US" dirty="0" smtClean="0"/>
              <a:t>Reflection – what did I learn? How did I do? Mistakes are OK as 	   	         long as I’m learning</a:t>
            </a:r>
          </a:p>
          <a:p>
            <a:endParaRPr lang="en-US" dirty="0" smtClean="0"/>
          </a:p>
          <a:p>
            <a:r>
              <a:rPr lang="en-US" b="1" i="1" dirty="0" smtClean="0"/>
              <a:t>Working toward independent and self-directed learners.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profiles of 21st century learner"/>
          <p:cNvPicPr>
            <a:picLocks noChangeAspect="1" noChangeArrowheads="1"/>
          </p:cNvPicPr>
          <p:nvPr/>
        </p:nvPicPr>
        <p:blipFill>
          <a:blip r:embed="rId2" cstate="print"/>
          <a:srcRect/>
          <a:stretch>
            <a:fillRect/>
          </a:stretch>
        </p:blipFill>
        <p:spPr bwMode="auto">
          <a:xfrm>
            <a:off x="89743" y="535980"/>
            <a:ext cx="9054257" cy="5590183"/>
          </a:xfrm>
          <a:prstGeom prst="rect">
            <a:avLst/>
          </a:prstGeom>
          <a:noFill/>
          <a:ln w="9525">
            <a:noFill/>
            <a:miter lim="800000"/>
            <a:headEnd/>
            <a:tailEnd/>
          </a:ln>
        </p:spPr>
      </p:pic>
      <p:sp>
        <p:nvSpPr>
          <p:cNvPr id="5" name="TextBox 4"/>
          <p:cNvSpPr txBox="1"/>
          <p:nvPr/>
        </p:nvSpPr>
        <p:spPr>
          <a:xfrm>
            <a:off x="89744" y="6126163"/>
            <a:ext cx="9054256" cy="923330"/>
          </a:xfrm>
          <a:prstGeom prst="rect">
            <a:avLst/>
          </a:prstGeom>
          <a:noFill/>
        </p:spPr>
        <p:txBody>
          <a:bodyPr wrap="square" rtlCol="0">
            <a:spAutoFit/>
          </a:bodyPr>
          <a:lstStyle/>
          <a:p>
            <a:r>
              <a:rPr lang="en-US" dirty="0" smtClean="0">
                <a:hlinkClick r:id="rId3"/>
              </a:rPr>
              <a:t>http://www.ksde.org/Portals/25/Profile%20Bullets%2011-3-2008%20markup%20v5.</a:t>
            </a:r>
            <a:r>
              <a:rPr lang="en-US" dirty="0" smtClean="0">
                <a:hlinkClick r:id="rId3"/>
              </a:rPr>
              <a:t>pdf</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Bloom’s Taxonomy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p>
          <a:p>
            <a:r>
              <a:rPr lang="en-US" dirty="0" smtClean="0"/>
              <a:t>Digital Bloom’s – find much more online . . . </a:t>
            </a:r>
          </a:p>
          <a:p>
            <a:r>
              <a:rPr lang="en-US" u="sng" dirty="0" smtClean="0">
                <a:hlinkClick r:id="rId2"/>
              </a:rPr>
              <a:t>http://Livebinders.com/play/play_or_edit?id=54645</a:t>
            </a:r>
            <a:endParaRPr lang="en-US" u="sng" dirty="0" smtClean="0"/>
          </a:p>
          <a:p>
            <a:r>
              <a:rPr lang="en-US" dirty="0" smtClean="0">
                <a:hlinkClick r:id="rId3"/>
              </a:rPr>
              <a:t>http://farr-integratingit.net/Theory/CriticalThinking/index.htm</a:t>
            </a:r>
            <a:endParaRPr lang="en-US" dirty="0" smtClean="0"/>
          </a:p>
          <a:p>
            <a:r>
              <a:rPr lang="en-US" u="sng" dirty="0" smtClean="0">
                <a:hlinkClick r:id="rId4"/>
              </a:rPr>
              <a:t>http://edorigami.wikispaces.com/Bloom's+Digital+Taxonomy</a:t>
            </a:r>
            <a:endParaRPr lang="en-US" dirty="0" smtClean="0"/>
          </a:p>
          <a:p>
            <a:r>
              <a:rPr lang="en-US" u="sng" dirty="0" smtClean="0">
                <a:hlinkClick r:id="rId5"/>
              </a:rPr>
              <a:t>http://edorigami.wikispaces.com/file/view/bloom's+Digital+taxonomy+v3.01.pdf</a:t>
            </a:r>
            <a:endParaRPr lang="en-US" dirty="0" smtClean="0"/>
          </a:p>
          <a:p>
            <a:r>
              <a:rPr lang="en-US" dirty="0" smtClean="0"/>
              <a:t> </a:t>
            </a:r>
          </a:p>
          <a:p>
            <a:r>
              <a:rPr lang="en-US" u="sng" dirty="0" smtClean="0">
                <a:hlinkClick r:id="rId6"/>
              </a:rPr>
              <a:t>http://visualblooms.wikispaces.com/</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sblooms02.JPG"/>
          <p:cNvPicPr>
            <a:picLocks noGrp="1" noChangeAspect="1"/>
          </p:cNvPicPr>
          <p:nvPr>
            <p:ph idx="1"/>
          </p:nvPr>
        </p:nvPicPr>
        <p:blipFill>
          <a:blip r:embed="rId2"/>
          <a:srcRect l="-17349" r="-17349"/>
          <a:stretch>
            <a:fillRect/>
          </a:stretch>
        </p:blipFill>
        <p:spPr>
          <a:xfrm>
            <a:off x="-952500" y="484094"/>
            <a:ext cx="11144250" cy="6113100"/>
          </a:xfrm>
        </p:spPr>
      </p:pic>
      <p:sp>
        <p:nvSpPr>
          <p:cNvPr id="5" name="TextBox 4"/>
          <p:cNvSpPr txBox="1"/>
          <p:nvPr/>
        </p:nvSpPr>
        <p:spPr>
          <a:xfrm>
            <a:off x="690243" y="6534834"/>
            <a:ext cx="5480533" cy="646331"/>
          </a:xfrm>
          <a:prstGeom prst="rect">
            <a:avLst/>
          </a:prstGeom>
          <a:noFill/>
        </p:spPr>
        <p:txBody>
          <a:bodyPr wrap="square" rtlCol="0">
            <a:spAutoFit/>
          </a:bodyPr>
          <a:lstStyle/>
          <a:p>
            <a:r>
              <a:rPr lang="en-US" dirty="0" smtClean="0">
                <a:hlinkClick r:id="rId3"/>
              </a:rPr>
              <a:t>http://visualblooms.wikispaces.com</a:t>
            </a:r>
            <a:r>
              <a:rPr lang="en-US" dirty="0" smtClean="0">
                <a:hlinkClick r:id="rId3"/>
              </a:rPr>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0" y="2687053"/>
            <a:ext cx="7556313" cy="1116106"/>
          </a:xfrm>
        </p:spPr>
        <p:txBody>
          <a:bodyPr/>
          <a:lstStyle/>
          <a:p>
            <a:r>
              <a:rPr lang="en-US" dirty="0" smtClean="0"/>
              <a:t>Examples of Tooling 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Paleontology Lesson</a:t>
            </a:r>
            <a:endParaRPr lang="en-US" dirty="0"/>
          </a:p>
        </p:txBody>
      </p:sp>
      <p:sp>
        <p:nvSpPr>
          <p:cNvPr id="3" name="Content Placeholder 2"/>
          <p:cNvSpPr>
            <a:spLocks noGrp="1"/>
          </p:cNvSpPr>
          <p:nvPr>
            <p:ph idx="1"/>
          </p:nvPr>
        </p:nvSpPr>
        <p:spPr>
          <a:xfrm>
            <a:off x="805343" y="1877886"/>
            <a:ext cx="7786208" cy="4343400"/>
          </a:xfrm>
        </p:spPr>
        <p:txBody>
          <a:bodyPr>
            <a:normAutofit fontScale="85000" lnSpcReduction="20000"/>
          </a:bodyPr>
          <a:lstStyle/>
          <a:p>
            <a:r>
              <a:rPr lang="en-US" dirty="0" smtClean="0"/>
              <a:t>	Read aloud the picture book or and </a:t>
            </a:r>
            <a:r>
              <a:rPr lang="en-US" u="sng" dirty="0" err="1" smtClean="0"/>
              <a:t>ebook</a:t>
            </a:r>
            <a:r>
              <a:rPr lang="en-US" dirty="0" smtClean="0"/>
              <a:t> about Mary Anning and talk about her life.</a:t>
            </a:r>
          </a:p>
          <a:p>
            <a:r>
              <a:rPr lang="en-US" dirty="0" smtClean="0"/>
              <a:t>	Show a </a:t>
            </a:r>
            <a:r>
              <a:rPr lang="en-US" u="sng" dirty="0" smtClean="0"/>
              <a:t>YouTube video </a:t>
            </a:r>
            <a:r>
              <a:rPr lang="en-US" dirty="0" smtClean="0"/>
              <a:t>about Mary Anning and of Lyme Regis where Mary lived and worked. </a:t>
            </a:r>
          </a:p>
          <a:p>
            <a:r>
              <a:rPr lang="en-US" dirty="0" smtClean="0"/>
              <a:t>	Then take a </a:t>
            </a:r>
            <a:r>
              <a:rPr lang="en-US" u="sng" dirty="0" smtClean="0"/>
              <a:t>virtual field trip to a museum </a:t>
            </a:r>
            <a:r>
              <a:rPr lang="en-US" dirty="0" smtClean="0"/>
              <a:t>website where you can find a display of the Ichthyosaur she found.</a:t>
            </a:r>
          </a:p>
          <a:p>
            <a:r>
              <a:rPr lang="en-US" dirty="0" smtClean="0"/>
              <a:t>	Use Internet Search tools to locate diagrams/pictures of anatomy</a:t>
            </a:r>
          </a:p>
          <a:p>
            <a:r>
              <a:rPr lang="en-US" dirty="0" smtClean="0"/>
              <a:t>	Hear the latest research directly from a famous paleontologist (60 Minutes)</a:t>
            </a:r>
          </a:p>
          <a:p>
            <a:r>
              <a:rPr lang="en-US" dirty="0" smtClean="0"/>
              <a:t> </a:t>
            </a:r>
            <a:r>
              <a:rPr lang="en-US" dirty="0" smtClean="0">
                <a:solidFill>
                  <a:schemeClr val="accent1">
                    <a:lumMod val="50000"/>
                  </a:schemeClr>
                </a:solidFill>
              </a:rPr>
              <a:t>Could add: Skype with a paleontologist or museum worker</a:t>
            </a:r>
          </a:p>
          <a:p>
            <a:r>
              <a:rPr lang="en-US" dirty="0" smtClean="0">
                <a:solidFill>
                  <a:schemeClr val="accent1">
                    <a:lumMod val="50000"/>
                  </a:schemeClr>
                </a:solidFill>
              </a:rPr>
              <a:t>   	Virtual dig?</a:t>
            </a:r>
          </a:p>
          <a:p>
            <a:r>
              <a:rPr lang="en-US" dirty="0" smtClean="0">
                <a:solidFill>
                  <a:schemeClr val="accent1">
                    <a:lumMod val="50000"/>
                  </a:schemeClr>
                </a:solidFill>
              </a:rPr>
              <a:t>	Student blog about their discoveries instead of a written journal entry</a:t>
            </a:r>
            <a:endParaRPr 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u="sng" dirty="0" smtClean="0"/>
              <a:t>Email</a:t>
            </a:r>
            <a:r>
              <a:rPr lang="en-US" dirty="0" smtClean="0"/>
              <a:t> an expert in the field</a:t>
            </a:r>
          </a:p>
          <a:p>
            <a:r>
              <a:rPr lang="en-US" dirty="0" smtClean="0"/>
              <a:t>	</a:t>
            </a:r>
            <a:r>
              <a:rPr lang="en-US" u="sng" dirty="0" smtClean="0"/>
              <a:t>Skype</a:t>
            </a:r>
            <a:r>
              <a:rPr lang="en-US" dirty="0" smtClean="0"/>
              <a:t> with an expert</a:t>
            </a:r>
          </a:p>
          <a:p>
            <a:r>
              <a:rPr lang="en-US" dirty="0" smtClean="0"/>
              <a:t>	</a:t>
            </a:r>
            <a:r>
              <a:rPr lang="en-US" u="sng" dirty="0" smtClean="0"/>
              <a:t>Websites</a:t>
            </a:r>
          </a:p>
          <a:p>
            <a:r>
              <a:rPr lang="en-US" dirty="0" smtClean="0"/>
              <a:t>	Survey and collect data – using </a:t>
            </a:r>
            <a:r>
              <a:rPr lang="en-US" u="sng" dirty="0" smtClean="0"/>
              <a:t>Survey Monkey or Google Docs Forms</a:t>
            </a:r>
          </a:p>
          <a:p>
            <a:r>
              <a:rPr lang="en-US" dirty="0" smtClean="0"/>
              <a:t>	Conduct an interview using an </a:t>
            </a:r>
            <a:r>
              <a:rPr lang="en-US" u="sng" dirty="0" smtClean="0"/>
              <a:t>iPod, iTouch or FlipCam</a:t>
            </a:r>
          </a:p>
          <a:p>
            <a:pPr lvl="1">
              <a:buNone/>
            </a:pPr>
            <a:r>
              <a:rPr lang="en-US" sz="2000" dirty="0" smtClean="0"/>
              <a:t>Working with a team? Try </a:t>
            </a:r>
            <a:r>
              <a:rPr lang="en-US" sz="2000" u="sng" dirty="0" smtClean="0"/>
              <a:t>Google Docs or create a Wiki </a:t>
            </a:r>
          </a:p>
          <a:p>
            <a:pPr lvl="1">
              <a:buNone/>
            </a:pPr>
            <a:r>
              <a:rPr lang="en-US" sz="2000" dirty="0" smtClean="0"/>
              <a:t>Organize with </a:t>
            </a:r>
            <a:r>
              <a:rPr lang="en-US" sz="2000" dirty="0" smtClean="0">
                <a:hlinkClick r:id="rId2"/>
              </a:rPr>
              <a:t> </a:t>
            </a:r>
            <a:r>
              <a:rPr lang="en-US" sz="2000" dirty="0" err="1" smtClean="0">
                <a:hlinkClick r:id="rId2"/>
              </a:rPr>
              <a:t>LiveBinder</a:t>
            </a:r>
            <a:r>
              <a:rPr lang="en-US" sz="2000" dirty="0" smtClean="0">
                <a:hlinkClick r:id="rId2"/>
              </a:rPr>
              <a:t> </a:t>
            </a:r>
            <a:r>
              <a:rPr lang="en-US" sz="2000" dirty="0" smtClean="0"/>
              <a:t>or another tool.</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 – Share Results: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i="1" dirty="0" smtClean="0"/>
              <a:t>Write a report or other written document</a:t>
            </a:r>
          </a:p>
          <a:p>
            <a:r>
              <a:rPr lang="en-US" dirty="0" smtClean="0"/>
              <a:t>	Or  create an animated </a:t>
            </a:r>
            <a:r>
              <a:rPr lang="en-US" u="sng" dirty="0" smtClean="0"/>
              <a:t>Slide Show</a:t>
            </a:r>
          </a:p>
          <a:p>
            <a:r>
              <a:rPr lang="en-US" dirty="0" smtClean="0"/>
              <a:t>	Or create a </a:t>
            </a:r>
            <a:r>
              <a:rPr lang="en-US" u="sng" dirty="0" smtClean="0"/>
              <a:t>video or audio documentary</a:t>
            </a:r>
          </a:p>
          <a:p>
            <a:r>
              <a:rPr lang="en-US" dirty="0" smtClean="0"/>
              <a:t>	Or create a </a:t>
            </a:r>
            <a:r>
              <a:rPr lang="en-US" u="sng" dirty="0" smtClean="0"/>
              <a:t>PowerPoint or Keynote or Prezi</a:t>
            </a:r>
          </a:p>
          <a:p>
            <a:r>
              <a:rPr lang="en-US" dirty="0" smtClean="0"/>
              <a:t>	Or create a </a:t>
            </a:r>
            <a:r>
              <a:rPr lang="en-US" u="sng" dirty="0" smtClean="0"/>
              <a:t>podcast</a:t>
            </a:r>
          </a:p>
          <a:p>
            <a:r>
              <a:rPr lang="en-US" dirty="0" smtClean="0"/>
              <a:t>	Or </a:t>
            </a:r>
            <a:r>
              <a:rPr lang="en-US" u="sng" dirty="0" smtClean="0"/>
              <a:t>write and self publish a booklet </a:t>
            </a:r>
            <a:r>
              <a:rPr lang="en-US" dirty="0" smtClean="0"/>
              <a:t>or other written work</a:t>
            </a:r>
          </a:p>
          <a:p>
            <a:r>
              <a:rPr lang="en-US" dirty="0" smtClean="0"/>
              <a:t>	Share your findings in a </a:t>
            </a:r>
            <a:r>
              <a:rPr lang="en-US" u="sng" dirty="0" smtClean="0"/>
              <a:t>Wiki or Create a Web Page</a:t>
            </a:r>
          </a:p>
          <a:p>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t>
            </a:r>
            <a:endParaRPr lang="en-US" dirty="0"/>
          </a:p>
        </p:txBody>
      </p:sp>
      <p:sp>
        <p:nvSpPr>
          <p:cNvPr id="3" name="Content Placeholder 2"/>
          <p:cNvSpPr>
            <a:spLocks noGrp="1"/>
          </p:cNvSpPr>
          <p:nvPr>
            <p:ph idx="1"/>
          </p:nvPr>
        </p:nvSpPr>
        <p:spPr/>
        <p:txBody>
          <a:bodyPr>
            <a:normAutofit/>
          </a:bodyPr>
          <a:lstStyle/>
          <a:p>
            <a:r>
              <a:rPr lang="en-US" dirty="0" smtClean="0"/>
              <a:t>Animated slide show: </a:t>
            </a:r>
            <a:r>
              <a:rPr lang="en-US" dirty="0" smtClean="0">
                <a:hlinkClick r:id="rId2"/>
              </a:rPr>
              <a:t>Animoto</a:t>
            </a:r>
            <a:r>
              <a:rPr lang="en-US" dirty="0" smtClean="0"/>
              <a:t>, </a:t>
            </a:r>
            <a:r>
              <a:rPr lang="en-US" dirty="0" smtClean="0">
                <a:hlinkClick r:id="rId3"/>
              </a:rPr>
              <a:t>Prezi</a:t>
            </a:r>
            <a:endParaRPr lang="en-US" dirty="0" smtClean="0"/>
          </a:p>
          <a:p>
            <a:r>
              <a:rPr lang="en-US" dirty="0" smtClean="0"/>
              <a:t>Video or audio documentary: </a:t>
            </a:r>
            <a:r>
              <a:rPr lang="en-US" u="sng" dirty="0" smtClean="0"/>
              <a:t>iMovie, Garageband</a:t>
            </a:r>
            <a:r>
              <a:rPr lang="en-US" dirty="0" smtClean="0"/>
              <a:t>, </a:t>
            </a:r>
            <a:r>
              <a:rPr lang="en-US" dirty="0" smtClean="0">
                <a:hlinkClick r:id="rId4"/>
              </a:rPr>
              <a:t>Audacity</a:t>
            </a:r>
            <a:r>
              <a:rPr lang="en-US" dirty="0" smtClean="0"/>
              <a:t>, </a:t>
            </a:r>
            <a:r>
              <a:rPr lang="en-US" u="sng" dirty="0" smtClean="0"/>
              <a:t>FlipCam</a:t>
            </a:r>
          </a:p>
          <a:p>
            <a:r>
              <a:rPr lang="en-US" dirty="0" smtClean="0"/>
              <a:t>Create a Podcast: Audacity, </a:t>
            </a:r>
            <a:r>
              <a:rPr lang="en-US" dirty="0" smtClean="0">
                <a:hlinkClick r:id="rId5"/>
              </a:rPr>
              <a:t>Aviary Myna</a:t>
            </a:r>
            <a:r>
              <a:rPr lang="en-US" dirty="0" smtClean="0"/>
              <a:t>, Garageband</a:t>
            </a:r>
          </a:p>
          <a:p>
            <a:r>
              <a:rPr lang="en-US" dirty="0" smtClean="0"/>
              <a:t>Self Publish: </a:t>
            </a:r>
            <a:r>
              <a:rPr lang="en-US" dirty="0" smtClean="0">
                <a:hlinkClick r:id="rId6"/>
              </a:rPr>
              <a:t>Lulu</a:t>
            </a:r>
            <a:endParaRPr lang="en-US" dirty="0" smtClean="0"/>
          </a:p>
          <a:p>
            <a:r>
              <a:rPr lang="en-US" dirty="0" smtClean="0">
                <a:hlinkClick r:id="rId7"/>
              </a:rPr>
              <a:t>Wikispaces</a:t>
            </a:r>
            <a:endParaRPr lang="en-US" dirty="0" smtClean="0"/>
          </a:p>
          <a:p>
            <a:r>
              <a:rPr lang="en-US" dirty="0" smtClean="0">
                <a:hlinkClick r:id="rId8"/>
              </a:rPr>
              <a:t>Skype</a:t>
            </a:r>
            <a:r>
              <a:rPr lang="en-US" dirty="0" smtClean="0"/>
              <a:t> and </a:t>
            </a:r>
            <a:r>
              <a:rPr lang="en-US" dirty="0" smtClean="0">
                <a:hlinkClick r:id="rId9"/>
              </a:rPr>
              <a:t>Oovoo</a:t>
            </a:r>
            <a:endParaRPr lang="en-US" dirty="0" smtClean="0"/>
          </a:p>
          <a:p>
            <a:r>
              <a:rPr lang="en-US" dirty="0" smtClean="0"/>
              <a:t>Websites: </a:t>
            </a:r>
            <a:r>
              <a:rPr lang="en-US" dirty="0" smtClean="0">
                <a:hlinkClick r:id="rId10"/>
              </a:rPr>
              <a:t>Weebly</a:t>
            </a:r>
            <a:r>
              <a:rPr lang="en-US" dirty="0" smtClean="0"/>
              <a:t>, </a:t>
            </a:r>
            <a:r>
              <a:rPr lang="en-US" dirty="0" smtClean="0">
                <a:hlinkClick r:id="rId11"/>
              </a:rPr>
              <a:t>Wix</a:t>
            </a:r>
            <a:r>
              <a:rPr lang="en-US" dirty="0" smtClean="0"/>
              <a:t>, </a:t>
            </a:r>
            <a:r>
              <a:rPr lang="en-US" dirty="0" smtClean="0">
                <a:hlinkClick r:id="rId12"/>
              </a:rPr>
              <a:t>Webs</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normAutofit/>
          </a:bodyPr>
          <a:lstStyle/>
          <a:p>
            <a:r>
              <a:rPr lang="en-US" dirty="0" smtClean="0"/>
              <a:t>Publish your own work: Lulu</a:t>
            </a:r>
          </a:p>
          <a:p>
            <a:r>
              <a:rPr lang="en-US" dirty="0" smtClean="0"/>
              <a:t>Blog: </a:t>
            </a:r>
            <a:r>
              <a:rPr lang="en-US" dirty="0" smtClean="0">
                <a:hlinkClick r:id="rId2"/>
              </a:rPr>
              <a:t>http://kidblog.org/home.php</a:t>
            </a:r>
            <a:endParaRPr lang="en-US" dirty="0" smtClean="0"/>
          </a:p>
          <a:p>
            <a:r>
              <a:rPr lang="en-US" dirty="0" smtClean="0"/>
              <a:t>Create an online Poster at </a:t>
            </a:r>
            <a:r>
              <a:rPr lang="en-US" dirty="0" err="1" smtClean="0"/>
              <a:t>Glogster</a:t>
            </a:r>
            <a:r>
              <a:rPr lang="en-US" dirty="0" smtClean="0"/>
              <a:t>    </a:t>
            </a:r>
            <a:r>
              <a:rPr lang="en-US" dirty="0" smtClean="0">
                <a:hlinkClick r:id="rId3"/>
              </a:rPr>
              <a:t>http://edu.glogster.com</a:t>
            </a:r>
            <a:r>
              <a:rPr lang="en-US" dirty="0" smtClean="0">
                <a:hlinkClick r:id="rId3"/>
              </a:rPr>
              <a:t>/</a:t>
            </a:r>
            <a:endParaRPr lang="en-US" dirty="0" smtClean="0"/>
          </a:p>
          <a:p>
            <a:r>
              <a:rPr lang="en-US" dirty="0" smtClean="0"/>
              <a:t>Create an </a:t>
            </a:r>
            <a:r>
              <a:rPr lang="en-US" dirty="0" err="1" smtClean="0"/>
              <a:t>ebook</a:t>
            </a:r>
            <a:r>
              <a:rPr lang="en-US" dirty="0" smtClean="0"/>
              <a:t> or </a:t>
            </a:r>
            <a:r>
              <a:rPr lang="en-US" dirty="0" err="1" smtClean="0"/>
              <a:t>emagazine</a:t>
            </a:r>
            <a:r>
              <a:rPr lang="en-US" dirty="0" smtClean="0"/>
              <a:t> </a:t>
            </a:r>
            <a:r>
              <a:rPr lang="en-US" dirty="0" smtClean="0">
                <a:hlinkClick r:id="rId4"/>
              </a:rPr>
              <a:t>http://simplebooklet.com/index.php#</a:t>
            </a:r>
            <a:r>
              <a:rPr lang="en-US" dirty="0" smtClean="0"/>
              <a:t>   </a:t>
            </a:r>
            <a:br>
              <a:rPr lang="en-US" dirty="0" smtClean="0"/>
            </a:br>
            <a:r>
              <a:rPr lang="en-US" dirty="0" smtClean="0">
                <a:hlinkClick r:id="rId5"/>
              </a:rPr>
              <a:t>http://www.scribd.com/</a:t>
            </a: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2800" dirty="0" smtClean="0"/>
              <a:t>In a time of drastic change, it is the learners who inherit the future. </a:t>
            </a:r>
          </a:p>
          <a:p>
            <a:pPr algn="ctr"/>
            <a:r>
              <a:rPr lang="en-US" sz="2800" dirty="0" smtClean="0"/>
              <a:t>The learned find themselves equipped to live in a world that no longer exists.</a:t>
            </a:r>
          </a:p>
          <a:p>
            <a:r>
              <a:rPr lang="en-US" dirty="0" smtClean="0"/>
              <a:t>              			</a:t>
            </a:r>
          </a:p>
          <a:p>
            <a:r>
              <a:rPr lang="en-US" dirty="0" smtClean="0"/>
              <a:t>				 Eric Hoffer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Tools</a:t>
            </a:r>
            <a:endParaRPr lang="en-US" dirty="0"/>
          </a:p>
        </p:txBody>
      </p:sp>
      <p:sp>
        <p:nvSpPr>
          <p:cNvPr id="3" name="Content Placeholder 2"/>
          <p:cNvSpPr>
            <a:spLocks noGrp="1"/>
          </p:cNvSpPr>
          <p:nvPr>
            <p:ph idx="1"/>
          </p:nvPr>
        </p:nvSpPr>
        <p:spPr/>
        <p:txBody>
          <a:bodyPr>
            <a:normAutofit/>
          </a:bodyPr>
          <a:lstStyle/>
          <a:p>
            <a:r>
              <a:rPr lang="en-US" dirty="0" smtClean="0"/>
              <a:t>Google Earth:  geography, lit trips, history of famous places</a:t>
            </a:r>
          </a:p>
          <a:p>
            <a:r>
              <a:rPr lang="en-US" dirty="0" smtClean="0">
                <a:hlinkClick r:id="rId2"/>
              </a:rPr>
              <a:t>Google Docs: </a:t>
            </a:r>
            <a:r>
              <a:rPr lang="en-US" dirty="0" smtClean="0"/>
              <a:t>shared work space</a:t>
            </a:r>
          </a:p>
          <a:p>
            <a:r>
              <a:rPr lang="en-US" dirty="0" smtClean="0"/>
              <a:t>Google Spreadsheets</a:t>
            </a:r>
          </a:p>
          <a:p>
            <a:r>
              <a:rPr lang="en-US" dirty="0" smtClean="0"/>
              <a:t>Google Forms (surveys)</a:t>
            </a:r>
          </a:p>
          <a:p>
            <a:r>
              <a:rPr lang="en-US" dirty="0" smtClean="0"/>
              <a:t>Slide shows</a:t>
            </a:r>
          </a:p>
          <a:p>
            <a:r>
              <a:rPr lang="en-US" dirty="0" smtClean="0"/>
              <a:t>Calendars</a:t>
            </a:r>
          </a:p>
          <a:p>
            <a:r>
              <a:rPr lang="en-US" dirty="0" smtClean="0"/>
              <a:t>And much more . . .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400" dirty="0" smtClean="0"/>
              <a:t>  Kids today have much less fear around technology—and they can pick up the basics right away. But they still don’t know how to learn with these technologies, or how to connect with others from a learning standpoint as opposed to a social standpoint.</a:t>
            </a:r>
            <a:endParaRPr lang="en-US" dirty="0" smtClean="0"/>
          </a:p>
          <a:p>
            <a:pPr algn="ctr"/>
            <a:r>
              <a:rPr lang="en-US" dirty="0" smtClean="0"/>
              <a:t>Will Richardson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Together	</a:t>
            </a:r>
            <a:endParaRPr lang="en-US" dirty="0"/>
          </a:p>
        </p:txBody>
      </p:sp>
      <p:sp>
        <p:nvSpPr>
          <p:cNvPr id="3" name="Content Placeholder 2"/>
          <p:cNvSpPr>
            <a:spLocks noGrp="1"/>
          </p:cNvSpPr>
          <p:nvPr>
            <p:ph idx="1"/>
          </p:nvPr>
        </p:nvSpPr>
        <p:spPr/>
        <p:txBody>
          <a:bodyPr/>
          <a:lstStyle/>
          <a:p>
            <a:r>
              <a:rPr lang="en-US" sz="2400" dirty="0" smtClean="0"/>
              <a:t>As a teacher, you frame and plan the </a:t>
            </a:r>
            <a:r>
              <a:rPr lang="en-US" sz="2400" u="sng" dirty="0" smtClean="0"/>
              <a:t>learning </a:t>
            </a:r>
            <a:r>
              <a:rPr lang="en-US" sz="2400" dirty="0" smtClean="0"/>
              <a:t>experiences.</a:t>
            </a:r>
          </a:p>
          <a:p>
            <a:r>
              <a:rPr lang="en-US" sz="2400" dirty="0" smtClean="0"/>
              <a:t>This doesn’t mean that you have to know how to do every step in the technology process. Start the process and learn together. Allow students to take the lead in using technology.</a:t>
            </a:r>
          </a:p>
          <a:p>
            <a:r>
              <a:rPr lang="en-US" sz="2400" dirty="0" smtClean="0"/>
              <a:t>Collaborate with your students – enjoy the adventure!</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896" y="794981"/>
            <a:ext cx="7556313" cy="4144963"/>
          </a:xfrm>
        </p:spPr>
        <p:txBody>
          <a:bodyPr>
            <a:normAutofit/>
          </a:bodyPr>
          <a:lstStyle/>
          <a:p>
            <a:pPr algn="ctr"/>
            <a:r>
              <a:rPr lang="en-US" sz="3200" dirty="0" smtClean="0"/>
              <a:t>Let’s “Tool Up” your lessons </a:t>
            </a:r>
          </a:p>
          <a:p>
            <a:pPr algn="ctr"/>
            <a:r>
              <a:rPr lang="en-US" sz="3200" dirty="0" smtClean="0"/>
              <a:t>and see where </a:t>
            </a:r>
          </a:p>
          <a:p>
            <a:pPr algn="ctr"/>
            <a:r>
              <a:rPr lang="en-US" sz="3200" dirty="0" smtClean="0"/>
              <a:t>TODAY’S TECHNOLOGY TOOLS fit in.</a:t>
            </a:r>
            <a:endParaRPr lang="en-US" sz="3200" dirty="0"/>
          </a:p>
        </p:txBody>
      </p:sp>
      <p:pic>
        <p:nvPicPr>
          <p:cNvPr id="4" name="Picture 3" descr="IMG_0036.jpg"/>
          <p:cNvPicPr>
            <a:picLocks noChangeAspect="1"/>
          </p:cNvPicPr>
          <p:nvPr/>
        </p:nvPicPr>
        <p:blipFill>
          <a:blip r:embed="rId2"/>
          <a:stretch>
            <a:fillRect/>
          </a:stretch>
        </p:blipFill>
        <p:spPr>
          <a:xfrm>
            <a:off x="1847850" y="3602911"/>
            <a:ext cx="5448300" cy="28321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67416"/>
          </a:xfrm>
        </p:spPr>
        <p:txBody>
          <a:bodyPr/>
          <a:lstStyle/>
          <a:p>
            <a:r>
              <a:rPr lang="en-US" dirty="0" err="1" smtClean="0"/>
              <a:t>Langwitches</a:t>
            </a:r>
            <a:r>
              <a:rPr lang="en-US" dirty="0" smtClean="0"/>
              <a:t> </a:t>
            </a:r>
            <a:r>
              <a:rPr lang="en-US" sz="2400" dirty="0" smtClean="0"/>
              <a:t>(Sylvia Rosenthal </a:t>
            </a:r>
            <a:r>
              <a:rPr lang="en-US" sz="2400" dirty="0" err="1" smtClean="0"/>
              <a:t>Tolisano</a:t>
            </a:r>
            <a:r>
              <a:rPr lang="en-US" sz="2400" dirty="0" smtClean="0"/>
              <a:t>) </a:t>
            </a:r>
            <a:r>
              <a:rPr lang="en-US" dirty="0" smtClean="0"/>
              <a:t/>
            </a:r>
            <a:br>
              <a:rPr lang="en-US" dirty="0" smtClean="0"/>
            </a:br>
            <a:endParaRPr lang="en-US" sz="1800" dirty="0"/>
          </a:p>
        </p:txBody>
      </p:sp>
      <p:sp>
        <p:nvSpPr>
          <p:cNvPr id="5" name="TextBox 4"/>
          <p:cNvSpPr txBox="1"/>
          <p:nvPr/>
        </p:nvSpPr>
        <p:spPr>
          <a:xfrm>
            <a:off x="938672" y="6229944"/>
            <a:ext cx="7306918" cy="923330"/>
          </a:xfrm>
          <a:prstGeom prst="rect">
            <a:avLst/>
          </a:prstGeom>
          <a:noFill/>
        </p:spPr>
        <p:txBody>
          <a:bodyPr wrap="square" rtlCol="0">
            <a:spAutoFit/>
          </a:bodyPr>
          <a:lstStyle/>
          <a:p>
            <a:r>
              <a:rPr lang="en-US" dirty="0" smtClean="0">
                <a:hlinkClick r:id="rId2"/>
              </a:rPr>
              <a:t>http://langwitches.org/blog/2011/01/22/unpack-upgrade-and-bring-your-lesson-into-the-21st-century/</a:t>
            </a:r>
            <a:endParaRPr lang="en-US" dirty="0" smtClean="0"/>
          </a:p>
          <a:p>
            <a:endParaRPr lang="en-US" dirty="0"/>
          </a:p>
        </p:txBody>
      </p:sp>
      <p:pic>
        <p:nvPicPr>
          <p:cNvPr id="7" name="Content Placeholder 6" descr="Langwitch 21st Century Skills.jpg"/>
          <p:cNvPicPr>
            <a:picLocks noGrp="1" noChangeAspect="1"/>
          </p:cNvPicPr>
          <p:nvPr>
            <p:ph idx="1"/>
          </p:nvPr>
        </p:nvPicPr>
        <p:blipFill>
          <a:blip r:embed="rId3"/>
          <a:srcRect l="-18365" r="-18365"/>
          <a:stretch>
            <a:fillRect/>
          </a:stretch>
        </p:blipFill>
        <p:spPr>
          <a:xfrm>
            <a:off x="-439572" y="1251510"/>
            <a:ext cx="8886546" cy="487465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angwitch Literacies.jpg"/>
          <p:cNvPicPr>
            <a:picLocks noGrp="1" noChangeAspect="1"/>
          </p:cNvPicPr>
          <p:nvPr>
            <p:ph idx="1"/>
          </p:nvPr>
        </p:nvPicPr>
        <p:blipFill>
          <a:blip r:embed="rId2"/>
          <a:srcRect l="-18365" r="-18365"/>
          <a:stretch>
            <a:fillRect/>
          </a:stretch>
        </p:blipFill>
        <p:spPr>
          <a:xfrm>
            <a:off x="-195493" y="941109"/>
            <a:ext cx="9339493" cy="512311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angwitch Roles.jpg"/>
          <p:cNvPicPr>
            <a:picLocks noGrp="1" noChangeAspect="1"/>
          </p:cNvPicPr>
          <p:nvPr>
            <p:ph idx="1"/>
          </p:nvPr>
        </p:nvPicPr>
        <p:blipFill>
          <a:blip r:embed="rId2"/>
          <a:srcRect l="-18365" r="-18365"/>
          <a:stretch>
            <a:fillRect/>
          </a:stretch>
        </p:blipFill>
        <p:spPr>
          <a:xfrm>
            <a:off x="-876791" y="484094"/>
            <a:ext cx="10285554" cy="564206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	</a:t>
            </a:r>
            <a:endParaRPr lang="en-US" dirty="0"/>
          </a:p>
        </p:txBody>
      </p:sp>
      <p:sp>
        <p:nvSpPr>
          <p:cNvPr id="3" name="Content Placeholder 2"/>
          <p:cNvSpPr>
            <a:spLocks noGrp="1"/>
          </p:cNvSpPr>
          <p:nvPr>
            <p:ph idx="1"/>
          </p:nvPr>
        </p:nvSpPr>
        <p:spPr>
          <a:xfrm>
            <a:off x="549275" y="2353969"/>
            <a:ext cx="8042276" cy="3589632"/>
          </a:xfrm>
        </p:spPr>
        <p:txBody>
          <a:bodyPr/>
          <a:lstStyle/>
          <a:p>
            <a:pPr algn="ctr"/>
            <a:r>
              <a:rPr lang="en-US" sz="3200" dirty="0" smtClean="0"/>
              <a:t>How can you “Tool Up” a lesson you’re planning to teach </a:t>
            </a:r>
            <a:br>
              <a:rPr lang="en-US" sz="3200" dirty="0" smtClean="0"/>
            </a:br>
            <a:r>
              <a:rPr lang="en-US" sz="3200" dirty="0" smtClean="0"/>
              <a:t>in the coming months?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halkboard.jpg"/>
          <p:cNvPicPr>
            <a:picLocks noGrp="1" noChangeAspect="1"/>
          </p:cNvPicPr>
          <p:nvPr>
            <p:ph idx="1"/>
          </p:nvPr>
        </p:nvPicPr>
        <p:blipFill>
          <a:blip r:embed="rId2"/>
          <a:srcRect l="-71794" r="-71794"/>
          <a:stretch>
            <a:fillRect/>
          </a:stretch>
        </p:blipFill>
        <p:spPr>
          <a:xfrm rot="566687">
            <a:off x="237051" y="251801"/>
            <a:ext cx="6200771" cy="3401390"/>
          </a:xfrm>
        </p:spPr>
      </p:pic>
      <p:pic>
        <p:nvPicPr>
          <p:cNvPr id="5" name="Picture 4" descr="old student desk and abacus.jpg"/>
          <p:cNvPicPr>
            <a:picLocks noChangeAspect="1"/>
          </p:cNvPicPr>
          <p:nvPr/>
        </p:nvPicPr>
        <p:blipFill>
          <a:blip r:embed="rId3"/>
          <a:stretch>
            <a:fillRect/>
          </a:stretch>
        </p:blipFill>
        <p:spPr>
          <a:xfrm>
            <a:off x="5138579" y="484094"/>
            <a:ext cx="2290159" cy="3432557"/>
          </a:xfrm>
          <a:prstGeom prst="rect">
            <a:avLst/>
          </a:prstGeom>
        </p:spPr>
      </p:pic>
      <p:pic>
        <p:nvPicPr>
          <p:cNvPr id="6" name="Content Placeholder 3" descr="movie projector.jpg"/>
          <p:cNvPicPr>
            <a:picLocks noChangeAspect="1"/>
          </p:cNvPicPr>
          <p:nvPr/>
        </p:nvPicPr>
        <p:blipFill>
          <a:blip r:embed="rId4"/>
          <a:srcRect l="-71271" r="-71271"/>
          <a:stretch>
            <a:fillRect/>
          </a:stretch>
        </p:blipFill>
        <p:spPr>
          <a:xfrm rot="20873043">
            <a:off x="-479741" y="3429000"/>
            <a:ext cx="6556907" cy="3596746"/>
          </a:xfrm>
          <a:prstGeom prst="rect">
            <a:avLst/>
          </a:prstGeom>
        </p:spPr>
      </p:pic>
      <p:pic>
        <p:nvPicPr>
          <p:cNvPr id="7" name="Picture 6" descr="typewriter.jpg"/>
          <p:cNvPicPr>
            <a:picLocks noChangeAspect="1"/>
          </p:cNvPicPr>
          <p:nvPr/>
        </p:nvPicPr>
        <p:blipFill>
          <a:blip r:embed="rId5"/>
          <a:stretch>
            <a:fillRect/>
          </a:stretch>
        </p:blipFill>
        <p:spPr>
          <a:xfrm rot="551210">
            <a:off x="4247635" y="3916651"/>
            <a:ext cx="3376985" cy="253273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iTouch.png"/>
          <p:cNvPicPr>
            <a:picLocks noChangeAspect="1"/>
          </p:cNvPicPr>
          <p:nvPr/>
        </p:nvPicPr>
        <p:blipFill>
          <a:blip r:embed="rId2"/>
          <a:stretch>
            <a:fillRect/>
          </a:stretch>
        </p:blipFill>
        <p:spPr>
          <a:xfrm>
            <a:off x="4375703" y="2773363"/>
            <a:ext cx="4127500" cy="3352800"/>
          </a:xfrm>
          <a:prstGeom prst="rect">
            <a:avLst/>
          </a:prstGeom>
        </p:spPr>
      </p:pic>
      <p:pic>
        <p:nvPicPr>
          <p:cNvPr id="9" name="Picture 8" descr="transistor radio.jpg"/>
          <p:cNvPicPr>
            <a:picLocks noChangeAspect="1"/>
          </p:cNvPicPr>
          <p:nvPr/>
        </p:nvPicPr>
        <p:blipFill>
          <a:blip r:embed="rId3"/>
          <a:stretch>
            <a:fillRect/>
          </a:stretch>
        </p:blipFill>
        <p:spPr>
          <a:xfrm>
            <a:off x="1054763" y="822110"/>
            <a:ext cx="2480690" cy="31688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ibook.jpg"/>
          <p:cNvPicPr>
            <a:picLocks noChangeAspect="1"/>
          </p:cNvPicPr>
          <p:nvPr/>
        </p:nvPicPr>
        <p:blipFill>
          <a:blip r:embed="rId2"/>
          <a:stretch>
            <a:fillRect/>
          </a:stretch>
        </p:blipFill>
        <p:spPr>
          <a:xfrm>
            <a:off x="2458373" y="1600200"/>
            <a:ext cx="4660900" cy="3505200"/>
          </a:xfrm>
          <a:prstGeom prst="rect">
            <a:avLst/>
          </a:prstGeom>
        </p:spPr>
      </p:pic>
      <p:pic>
        <p:nvPicPr>
          <p:cNvPr id="5" name="Picture 4" descr="computer kids.jpg"/>
          <p:cNvPicPr>
            <a:picLocks noChangeAspect="1"/>
          </p:cNvPicPr>
          <p:nvPr/>
        </p:nvPicPr>
        <p:blipFill>
          <a:blip r:embed="rId3"/>
          <a:stretch>
            <a:fillRect/>
          </a:stretch>
        </p:blipFill>
        <p:spPr>
          <a:xfrm>
            <a:off x="176794" y="303252"/>
            <a:ext cx="3004323" cy="2259888"/>
          </a:xfrm>
          <a:prstGeom prst="rect">
            <a:avLst/>
          </a:prstGeom>
        </p:spPr>
      </p:pic>
      <p:pic>
        <p:nvPicPr>
          <p:cNvPr id="6" name="Picture 5" descr="computer girl.jpg"/>
          <p:cNvPicPr>
            <a:picLocks noChangeAspect="1"/>
          </p:cNvPicPr>
          <p:nvPr/>
        </p:nvPicPr>
        <p:blipFill>
          <a:blip r:embed="rId4"/>
          <a:stretch>
            <a:fillRect/>
          </a:stretch>
        </p:blipFill>
        <p:spPr>
          <a:xfrm>
            <a:off x="5522207" y="4013200"/>
            <a:ext cx="3797300" cy="2844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60seconds.png"/>
          <p:cNvPicPr>
            <a:picLocks noGrp="1" noChangeAspect="1"/>
          </p:cNvPicPr>
          <p:nvPr>
            <p:ph idx="1"/>
          </p:nvPr>
        </p:nvPicPr>
        <p:blipFill>
          <a:blip r:embed="rId2"/>
          <a:srcRect l="-135" r="-128"/>
          <a:stretch>
            <a:fillRect/>
          </a:stretch>
        </p:blipFill>
        <p:spPr>
          <a:xfrm>
            <a:off x="-25048" y="189139"/>
            <a:ext cx="9169048" cy="646617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600" dirty="0" smtClean="0"/>
              <a:t>It’s not about the tools, </a:t>
            </a:r>
          </a:p>
          <a:p>
            <a:pPr algn="ctr"/>
            <a:r>
              <a:rPr lang="en-US" sz="3600" dirty="0" smtClean="0"/>
              <a:t>it’s about using the tools to </a:t>
            </a:r>
          </a:p>
          <a:p>
            <a:pPr algn="ctr"/>
            <a:r>
              <a:rPr lang="en-US" sz="3600" dirty="0" smtClean="0"/>
              <a:t>facilitate learning.</a:t>
            </a:r>
          </a:p>
          <a:p>
            <a:pPr algn="ctr"/>
            <a:r>
              <a:rPr lang="en-US" dirty="0" smtClean="0"/>
              <a:t>Andrew Churches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200" dirty="0" smtClean="0"/>
              <a:t>A tool is an instrument used to help you do work. It can be anything that helps you accomplish a goal.</a:t>
            </a:r>
          </a:p>
          <a:p>
            <a:pPr algn="ctr"/>
            <a:endParaRPr lang="en-US" sz="3200" dirty="0" smtClean="0"/>
          </a:p>
          <a:p>
            <a:pPr algn="ctr"/>
            <a:r>
              <a:rPr lang="en-US" sz="3200" dirty="0" smtClean="0"/>
              <a:t>Consider how technology tools can help your students do meaningful work.</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200" dirty="0" smtClean="0"/>
              <a:t>How will technology tools </a:t>
            </a:r>
          </a:p>
          <a:p>
            <a:pPr algn="ctr"/>
            <a:r>
              <a:rPr lang="en-US" sz="3200" dirty="0" smtClean="0"/>
              <a:t>help your students learn </a:t>
            </a:r>
          </a:p>
          <a:p>
            <a:pPr algn="ctr"/>
            <a:r>
              <a:rPr lang="en-US" sz="3200" dirty="0" smtClean="0"/>
              <a:t>and share their understandings?</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vender">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Lavender.thmx</Template>
  <TotalTime>17586</TotalTime>
  <Words>886</Words>
  <Application>Microsoft Macintosh PowerPoint</Application>
  <PresentationFormat>On-screen Show (4:3)</PresentationFormat>
  <Paragraphs>106</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Lavender</vt:lpstr>
      <vt:lpstr>“Tooling Up” for  Great Teaching</vt:lpstr>
      <vt:lpstr>Slide 2</vt:lpstr>
      <vt:lpstr>Slide 3</vt:lpstr>
      <vt:lpstr>Slide 4</vt:lpstr>
      <vt:lpstr>Slide 5</vt:lpstr>
      <vt:lpstr>Slide 6</vt:lpstr>
      <vt:lpstr>Slide 7</vt:lpstr>
      <vt:lpstr>Slide 8</vt:lpstr>
      <vt:lpstr>Slide 9</vt:lpstr>
      <vt:lpstr>Chris Lehman - http://practicaltheory.org/serendipity/ ISTE 2011 ending keynote </vt:lpstr>
      <vt:lpstr>Slide 11</vt:lpstr>
      <vt:lpstr>Digital Bloom’s Taxonomy</vt:lpstr>
      <vt:lpstr>Slide 13</vt:lpstr>
      <vt:lpstr>Examples of Tooling Up</vt:lpstr>
      <vt:lpstr>Paleontology Lesson</vt:lpstr>
      <vt:lpstr>Research Information</vt:lpstr>
      <vt:lpstr>Research Study – Share Results: </vt:lpstr>
      <vt:lpstr>Tools </vt:lpstr>
      <vt:lpstr>Writing</vt:lpstr>
      <vt:lpstr>Google Tools</vt:lpstr>
      <vt:lpstr>Slide 21</vt:lpstr>
      <vt:lpstr>Learn Together </vt:lpstr>
      <vt:lpstr>Slide 23</vt:lpstr>
      <vt:lpstr>Langwitches (Sylvia Rosenthal Tolisano)  </vt:lpstr>
      <vt:lpstr>Slide 25</vt:lpstr>
      <vt:lpstr>Slide 26</vt:lpstr>
      <vt:lpstr>Now it’s Your Turn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“Tooling Up” for  Great Teaching</dc:title>
  <dc:creator>Cindy Sheets</dc:creator>
  <cp:lastModifiedBy>Cindy Sheets</cp:lastModifiedBy>
  <cp:revision>29</cp:revision>
  <dcterms:created xsi:type="dcterms:W3CDTF">2011-07-13T12:51:43Z</dcterms:created>
  <dcterms:modified xsi:type="dcterms:W3CDTF">2011-07-13T13:38:39Z</dcterms:modified>
</cp:coreProperties>
</file>