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97"/>
  </p:notesMasterIdLst>
  <p:handoutMasterIdLst>
    <p:handoutMasterId r:id="rId98"/>
  </p:handoutMasterIdLst>
  <p:sldIdLst>
    <p:sldId id="256" r:id="rId2"/>
    <p:sldId id="392" r:id="rId3"/>
    <p:sldId id="434" r:id="rId4"/>
    <p:sldId id="345" r:id="rId5"/>
    <p:sldId id="395" r:id="rId6"/>
    <p:sldId id="433" r:id="rId7"/>
    <p:sldId id="403" r:id="rId8"/>
    <p:sldId id="437" r:id="rId9"/>
    <p:sldId id="320" r:id="rId10"/>
    <p:sldId id="263" r:id="rId11"/>
    <p:sldId id="389" r:id="rId12"/>
    <p:sldId id="348" r:id="rId13"/>
    <p:sldId id="397" r:id="rId14"/>
    <p:sldId id="399" r:id="rId15"/>
    <p:sldId id="268" r:id="rId16"/>
    <p:sldId id="292" r:id="rId17"/>
    <p:sldId id="293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4" r:id="rId27"/>
    <p:sldId id="305" r:id="rId28"/>
    <p:sldId id="306" r:id="rId29"/>
    <p:sldId id="388" r:id="rId30"/>
    <p:sldId id="326" r:id="rId31"/>
    <p:sldId id="440" r:id="rId32"/>
    <p:sldId id="441" r:id="rId33"/>
    <p:sldId id="426" r:id="rId34"/>
    <p:sldId id="309" r:id="rId35"/>
    <p:sldId id="310" r:id="rId36"/>
    <p:sldId id="314" r:id="rId37"/>
    <p:sldId id="315" r:id="rId38"/>
    <p:sldId id="311" r:id="rId39"/>
    <p:sldId id="312" r:id="rId40"/>
    <p:sldId id="313" r:id="rId41"/>
    <p:sldId id="316" r:id="rId42"/>
    <p:sldId id="317" r:id="rId43"/>
    <p:sldId id="318" r:id="rId44"/>
    <p:sldId id="319" r:id="rId45"/>
    <p:sldId id="321" r:id="rId46"/>
    <p:sldId id="406" r:id="rId47"/>
    <p:sldId id="427" r:id="rId48"/>
    <p:sldId id="374" r:id="rId49"/>
    <p:sldId id="325" r:id="rId50"/>
    <p:sldId id="386" r:id="rId51"/>
    <p:sldId id="432" r:id="rId52"/>
    <p:sldId id="428" r:id="rId53"/>
    <p:sldId id="431" r:id="rId54"/>
    <p:sldId id="429" r:id="rId55"/>
    <p:sldId id="331" r:id="rId56"/>
    <p:sldId id="342" r:id="rId57"/>
    <p:sldId id="333" r:id="rId58"/>
    <p:sldId id="412" r:id="rId59"/>
    <p:sldId id="413" r:id="rId60"/>
    <p:sldId id="414" r:id="rId61"/>
    <p:sldId id="415" r:id="rId62"/>
    <p:sldId id="442" r:id="rId63"/>
    <p:sldId id="270" r:id="rId64"/>
    <p:sldId id="271" r:id="rId65"/>
    <p:sldId id="272" r:id="rId66"/>
    <p:sldId id="385" r:id="rId67"/>
    <p:sldId id="284" r:id="rId68"/>
    <p:sldId id="273" r:id="rId69"/>
    <p:sldId id="277" r:id="rId70"/>
    <p:sldId id="383" r:id="rId71"/>
    <p:sldId id="278" r:id="rId72"/>
    <p:sldId id="279" r:id="rId73"/>
    <p:sldId id="280" r:id="rId74"/>
    <p:sldId id="281" r:id="rId75"/>
    <p:sldId id="286" r:id="rId76"/>
    <p:sldId id="405" r:id="rId77"/>
    <p:sldId id="425" r:id="rId78"/>
    <p:sldId id="443" r:id="rId79"/>
    <p:sldId id="341" r:id="rId80"/>
    <p:sldId id="422" r:id="rId81"/>
    <p:sldId id="423" r:id="rId82"/>
    <p:sldId id="424" r:id="rId83"/>
    <p:sldId id="409" r:id="rId84"/>
    <p:sldId id="410" r:id="rId85"/>
    <p:sldId id="411" r:id="rId86"/>
    <p:sldId id="417" r:id="rId87"/>
    <p:sldId id="418" r:id="rId88"/>
    <p:sldId id="419" r:id="rId89"/>
    <p:sldId id="420" r:id="rId90"/>
    <p:sldId id="387" r:id="rId91"/>
    <p:sldId id="421" r:id="rId92"/>
    <p:sldId id="435" r:id="rId93"/>
    <p:sldId id="438" r:id="rId94"/>
    <p:sldId id="436" r:id="rId95"/>
    <p:sldId id="439" r:id="rId9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26" autoAdjust="0"/>
  </p:normalViewPr>
  <p:slideViewPr>
    <p:cSldViewPr>
      <p:cViewPr>
        <p:scale>
          <a:sx n="66" d="100"/>
          <a:sy n="66" d="100"/>
        </p:scale>
        <p:origin x="-115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517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ADD618-DC95-B94C-8932-7429A46EC8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6935B1-BC06-2840-82A6-9BDF4936D84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1FD78-A7FA-9843-A615-A121321708E2}" type="slidenum">
              <a:rPr lang="en-US"/>
              <a:pPr/>
              <a:t>1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2F06B-BA1B-B645-A1FF-18723080971A}" type="slidenum">
              <a:rPr lang="en-US"/>
              <a:pPr/>
              <a:t>10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0F948-050D-6D48-A7D9-225A75603EE3}" type="slidenum">
              <a:rPr lang="en-US"/>
              <a:pPr/>
              <a:t>11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2FDE1-3670-0B4D-A361-E76F9D0BBF82}" type="slidenum">
              <a:rPr lang="en-US"/>
              <a:pPr/>
              <a:t>12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5FAE-0E09-664E-82BC-82FDC4B214A1}" type="slidenum">
              <a:rPr lang="en-US"/>
              <a:pPr/>
              <a:t>13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What are the advantages of this kind of program?  Disadvantages?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2DF9E-EC9D-8C42-A363-44D0A88970E0}" type="slidenum">
              <a:rPr lang="en-US"/>
              <a:pPr/>
              <a:t>14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77411-0751-7546-9025-70A45D2ADA66}" type="slidenum">
              <a:rPr lang="en-US"/>
              <a:pPr/>
              <a:t>15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682F9-10BB-8148-A774-AFC9EDD00B21}" type="slidenum">
              <a:rPr lang="en-US"/>
              <a:pPr/>
              <a:t>16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 Project home page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45B57-75E5-A241-BC43-373A6D2731A7}" type="slidenum">
              <a:rPr lang="en-US"/>
              <a:pPr/>
              <a:t>17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 Project Mars and Earth. </a:t>
            </a:r>
            <a:r>
              <a:rPr lang="en-US" b="1"/>
              <a:t>Team Jason Online</a:t>
            </a:r>
          </a:p>
          <a:p>
            <a:r>
              <a:rPr lang="en-US"/>
              <a:t>Student &amp; Teacher resources</a:t>
            </a:r>
          </a:p>
          <a:p>
            <a:r>
              <a:rPr lang="en-US"/>
              <a:t>Digital Labs</a:t>
            </a:r>
          </a:p>
          <a:p>
            <a:r>
              <a:rPr lang="en-US"/>
              <a:t>Student Journal</a:t>
            </a:r>
          </a:p>
          <a:p>
            <a:r>
              <a:rPr lang="en-US"/>
              <a:t>Chats, Bulletin Boards and Events</a:t>
            </a:r>
          </a:p>
          <a:p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B4FEB-C71E-E448-B321-C367DC4A544E}" type="slidenum">
              <a:rPr lang="en-US"/>
              <a:pPr/>
              <a:t>18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UCMP Museum of Paleontology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F0D61-BFDA-2149-A67A-C623480CB450}" type="slidenum">
              <a:rPr lang="en-US"/>
              <a:pPr/>
              <a:t>19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UCMP  Explorations Through Time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C737D-2FA5-CD4B-B650-E44387D6DA9C}" type="slidenum">
              <a:rPr lang="en-US"/>
              <a:pPr/>
              <a:t>2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660A0-F20A-BC42-ABEB-D907CE12CDAD}" type="slidenum">
              <a:rPr lang="en-US"/>
              <a:pPr/>
              <a:t>20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UCMP Welcome to Dry Creek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B5E97-F3AC-654C-98CC-2A6452D5A1EF}" type="slidenum">
              <a:rPr lang="en-US"/>
              <a:pPr/>
              <a:t>21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ologies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ED7DE-24CB-3949-806A-9B3AC505FF66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Educational materials example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17749-BA8E-E041-86A8-D09AEE8F78DC}" type="slidenum">
              <a:rPr lang="en-US"/>
              <a:pPr/>
              <a:t>23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BF263-AB3F-3F4B-A022-68382574A321}" type="slidenum">
              <a:rPr lang="en-US"/>
              <a:pPr/>
              <a:t>24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AMNH archives and search info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AA5B2-11C4-4F42-B93D-505FF7F971DA}" type="slidenum">
              <a:rPr lang="en-US"/>
              <a:pPr/>
              <a:t>25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2EBBB-8FC3-7940-9807-B2F2E7E0ACF7}" type="slidenum">
              <a:rPr lang="en-US"/>
              <a:pPr/>
              <a:t>26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61551-8398-3A42-8BA5-516DAC26C40D}" type="slidenum">
              <a:rPr lang="en-US"/>
              <a:pPr/>
              <a:t>27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5740E-DE45-F14B-86DB-ECD77C6EB8FC}" type="slidenum">
              <a:rPr lang="en-US"/>
              <a:pPr/>
              <a:t>28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9187E-49FE-D540-A47A-A3C27BC1E184}" type="slidenum">
              <a:rPr lang="en-US"/>
              <a:pPr/>
              <a:t>29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950D2-24F3-5147-AA1F-0F901E64F95A}" type="slidenum">
              <a:rPr lang="en-US"/>
              <a:pPr/>
              <a:t>3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8C9CB-A729-E14C-AD18-A626AA5A024E}" type="slidenum">
              <a:rPr lang="en-US"/>
              <a:pPr/>
              <a:t>30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935B1-BC06-2840-82A6-9BDF4936D84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935B1-BC06-2840-82A6-9BDF4936D84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3A661-3C50-CE41-8D53-E853935B2B05}" type="slidenum">
              <a:rPr lang="en-US"/>
              <a:pPr/>
              <a:t>33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B46E8-0C58-7043-B174-6B66235BE5E1}" type="slidenum">
              <a:rPr lang="en-US"/>
              <a:pPr/>
              <a:t>34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0EABA-27AD-6848-AAE3-CE8FCD52AD27}" type="slidenum">
              <a:rPr lang="en-US"/>
              <a:pPr/>
              <a:t>35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http://memory.loc.gov/learn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CBCD7-96C4-444B-A126-07BAFA075012}" type="slidenum">
              <a:rPr lang="en-US"/>
              <a:pPr/>
              <a:t>36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9F9EE-8B1F-2344-BA6E-AC804587D657}" type="slidenum">
              <a:rPr lang="en-US"/>
              <a:pPr/>
              <a:t>37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4A3FD-B9A6-3C4F-B587-E3602F520B97}" type="slidenum">
              <a:rPr lang="en-US"/>
              <a:pPr/>
              <a:t>38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233D7-1D91-3F48-ADA0-B8A1FC578674}" type="slidenum">
              <a:rPr lang="en-US"/>
              <a:pPr/>
              <a:t>39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Whistlestop Campaign</a:t>
            </a:r>
          </a:p>
          <a:p>
            <a:r>
              <a:rPr lang="en-US"/>
              <a:t>Political Comic Book</a:t>
            </a:r>
          </a:p>
          <a:p>
            <a:r>
              <a:rPr lang="en-US"/>
              <a:t>Political Cartoons and Analyzing Political Cartoons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C8BD0-FF3A-DC4A-AB6B-7FA297CFD5C6}" type="slidenum">
              <a:rPr lang="en-US"/>
              <a:pPr/>
              <a:t>4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B50DF-E392-E442-A648-AB87C70B514C}" type="slidenum">
              <a:rPr lang="en-US"/>
              <a:pPr/>
              <a:t>40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Bioterrorism – smallpox?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CA8AF-4E74-4548-AA19-4F63E774CE8E}" type="slidenum">
              <a:rPr lang="en-US"/>
              <a:pPr/>
              <a:t>41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D8DC4E-4AAE-684D-81E6-AA7751761881}" type="slidenum">
              <a:rPr lang="en-US"/>
              <a:pPr/>
              <a:t>42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BA1DD-0ADD-8E46-BB38-77EC378D994F}" type="slidenum">
              <a:rPr lang="en-US"/>
              <a:pPr/>
              <a:t>43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71DD0A-4A47-F84C-84E1-700584A3E0C5}" type="slidenum">
              <a:rPr lang="en-US"/>
              <a:pPr/>
              <a:t>44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124DA-4241-DA4F-817D-77480941801C}" type="slidenum">
              <a:rPr lang="en-US"/>
              <a:pPr/>
              <a:t>45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B2688-85DA-F74A-BD61-3D0DA0EB6427}" type="slidenum">
              <a:rPr lang="en-US"/>
              <a:pPr/>
              <a:t>46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E5436-2032-0243-A45A-E29E83DDFB88}" type="slidenum">
              <a:rPr lang="en-US"/>
              <a:pPr/>
              <a:t>47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8CA3D-AFF9-B245-B4C4-11AC566BC8B5}" type="slidenum">
              <a:rPr lang="en-US"/>
              <a:pPr/>
              <a:t>48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83530-4459-EF45-A81C-4C6E4432BCF4}" type="slidenum">
              <a:rPr lang="en-US"/>
              <a:pPr/>
              <a:t>49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E648D-ACB3-AC4D-BC16-B99FCF8E5110}" type="slidenum">
              <a:rPr lang="en-US"/>
              <a:pPr/>
              <a:t>5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665AD-E118-2941-A6DC-0D88ACDFE0CA}" type="slidenum">
              <a:rPr lang="en-US"/>
              <a:pPr/>
              <a:t>50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5141D-C312-8A42-9EA9-9E82110AA371}" type="slidenum">
              <a:rPr lang="en-US"/>
              <a:pPr/>
              <a:t>51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A358C-AD63-D84B-854C-D9D047A5ADF3}" type="slidenum">
              <a:rPr lang="en-US"/>
              <a:pPr/>
              <a:t>52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3B178-D224-3342-B668-EEC81DCEADD2}" type="slidenum">
              <a:rPr lang="en-US"/>
              <a:pPr/>
              <a:t>53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Folt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7D1CF7-FD75-A940-8B8C-09DF546F6D3E}" type="slidenum">
              <a:rPr lang="en-US"/>
              <a:pPr/>
              <a:t>54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D6BDC-138C-1847-87FA-764B19506CA6}" type="slidenum">
              <a:rPr lang="en-US"/>
              <a:pPr/>
              <a:t>55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920B3-9631-9349-844D-6C0B3E749EDC}" type="slidenum">
              <a:rPr lang="en-US"/>
              <a:pPr/>
              <a:t>56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AF208-D483-2642-B72F-570BBA0D3C36}" type="slidenum">
              <a:rPr lang="en-US"/>
              <a:pPr/>
              <a:t>57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863F2-62E1-9D43-9086-C12742C19680}" type="slidenum">
              <a:rPr lang="en-US"/>
              <a:pPr/>
              <a:t>58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A59783-1973-1C4E-ADD2-72983C236C9B}" type="slidenum">
              <a:rPr lang="en-US"/>
              <a:pPr/>
              <a:t>59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BECBA-C8A0-0C44-A929-8B783A56BF95}" type="slidenum">
              <a:rPr lang="en-US"/>
              <a:pPr/>
              <a:t>6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D6B9-3DC3-704B-B7D1-AFF023A50C56}" type="slidenum">
              <a:rPr lang="en-US"/>
              <a:pPr/>
              <a:t>60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941E2-DF24-9C4D-A620-476422D3248C}" type="slidenum">
              <a:rPr lang="en-US"/>
              <a:pPr/>
              <a:t>61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935B1-BC06-2840-82A6-9BDF4936D84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6E81E-EEAB-1D41-84D8-B53D2395CD1D}" type="slidenum">
              <a:rPr lang="en-US"/>
              <a:pPr/>
              <a:t>63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74978-B281-5948-9538-65999B299F28}" type="slidenum">
              <a:rPr lang="en-US"/>
              <a:pPr/>
              <a:t>64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B5C7A-AC59-E743-9586-BD92DD13D931}" type="slidenum">
              <a:rPr lang="en-US"/>
              <a:pPr/>
              <a:t>65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9E93EA-779F-4F44-B2B3-54610BC264D5}" type="slidenum">
              <a:rPr lang="en-US"/>
              <a:pPr/>
              <a:t>66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A2B-FEEF-BC40-ACAC-D4380DCBF2FB}" type="slidenum">
              <a:rPr lang="en-US"/>
              <a:pPr/>
              <a:t>67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66232-C78F-3E4A-B5B9-5F4D8ED3E8FB}" type="slidenum">
              <a:rPr lang="en-US"/>
              <a:pPr/>
              <a:t>68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2021E-3579-444D-BC6F-2F6CCC6213F4}" type="slidenum">
              <a:rPr lang="en-US"/>
              <a:pPr/>
              <a:t>69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4EF62-7E94-0541-8953-B20EDAC60C2A}" type="slidenum">
              <a:rPr lang="en-US"/>
              <a:pPr/>
              <a:t>7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61093E-8B4D-684E-88F9-226ECFB3C0DF}" type="slidenum">
              <a:rPr lang="en-US"/>
              <a:pPr/>
              <a:t>70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160DF-16B8-E444-AF2C-58CA2075A7B5}" type="slidenum">
              <a:rPr lang="en-US"/>
              <a:pPr/>
              <a:t>71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2629B-0C4A-DF45-BF8D-7BEC87C58AF0}" type="slidenum">
              <a:rPr lang="en-US"/>
              <a:pPr/>
              <a:t>72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8E224-3317-3F43-863D-98DA584EEBAC}" type="slidenum">
              <a:rPr lang="en-US"/>
              <a:pPr/>
              <a:t>73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E0DD1-77CA-BD43-80F5-CA13B0061986}" type="slidenum">
              <a:rPr lang="en-US"/>
              <a:pPr/>
              <a:t>74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05720-FFFD-8C4E-8BD0-0CD0B581074E}" type="slidenum">
              <a:rPr lang="en-US"/>
              <a:pPr/>
              <a:t>75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BA53B-31C5-1046-B6D8-2B86E0E663D7}" type="slidenum">
              <a:rPr lang="en-US"/>
              <a:pPr/>
              <a:t>76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1A9EE-051F-FA4E-97C4-ED03FA8A80DE}" type="slidenum">
              <a:rPr lang="en-US"/>
              <a:pPr/>
              <a:t>77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935B1-BC06-2840-82A6-9BDF4936D84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6A5A21-70B7-6448-8F04-0B25EF81BBBB}" type="slidenum">
              <a:rPr lang="en-US"/>
              <a:pPr/>
              <a:t>79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935B1-BC06-2840-82A6-9BDF4936D84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09BE3-BB01-BE4A-A075-D9314253BBD5}" type="slidenum">
              <a:rPr lang="en-US"/>
              <a:pPr/>
              <a:t>80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CB99-6C18-DD42-A048-77E2A2B05813}" type="slidenum">
              <a:rPr lang="en-US"/>
              <a:pPr/>
              <a:t>81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1DCDB-CD2B-6E41-87ED-5C83057A8939}" type="slidenum">
              <a:rPr lang="en-US"/>
              <a:pPr/>
              <a:t>82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C2298-A1D0-5540-A14F-FB133A9D750A}" type="slidenum">
              <a:rPr lang="en-US"/>
              <a:pPr/>
              <a:t>83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A1027-9499-6A4F-8C88-3EF176639971}" type="slidenum">
              <a:rPr lang="en-US"/>
              <a:pPr/>
              <a:t>84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1C5964-6A9E-AE4D-B6A6-FAD4E18FF7BA}" type="slidenum">
              <a:rPr lang="en-US"/>
              <a:pPr/>
              <a:t>85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9F7F9-6465-F543-87D7-9ACD23FB1E7A}" type="slidenum">
              <a:rPr lang="en-US"/>
              <a:pPr/>
              <a:t>86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C8D3D-7F51-C64B-904B-163323EA733B}" type="slidenum">
              <a:rPr lang="en-US"/>
              <a:pPr/>
              <a:t>87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32396-DA72-E047-907C-18AED34ADFD6}" type="slidenum">
              <a:rPr lang="en-US"/>
              <a:pPr/>
              <a:t>88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47C97-3E47-6547-835C-4B34E32CC21C}" type="slidenum">
              <a:rPr lang="en-US"/>
              <a:pPr/>
              <a:t>89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7ACA2-F536-F54F-BD4B-36703D3FF17E}" type="slidenum">
              <a:rPr lang="en-US"/>
              <a:pPr/>
              <a:t>9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C2011-1980-824C-ABA6-DEBFAC023907}" type="slidenum">
              <a:rPr lang="en-US"/>
              <a:pPr/>
              <a:t>90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E9792-4F9C-A043-BF7B-FB155B7DB48C}" type="slidenum">
              <a:rPr lang="en-US"/>
              <a:pPr/>
              <a:t>91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50B7B-61B6-2E4B-A2CD-F178DC41EB54}" type="slidenum">
              <a:rPr lang="en-US"/>
              <a:pPr/>
              <a:t>92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50B7B-61B6-2E4B-A2CD-F178DC41EB54}" type="slidenum">
              <a:rPr lang="en-US"/>
              <a:pPr/>
              <a:t>93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4626E-0402-894D-B793-A0C43DE24F2E}" type="slidenum">
              <a:rPr lang="en-US"/>
              <a:pPr/>
              <a:t>94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4626E-0402-894D-B793-A0C43DE24F2E}" type="slidenum">
              <a:rPr lang="en-US"/>
              <a:pPr/>
              <a:t>95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2824A-DA07-A941-8A66-0A82E65840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AE6D-56F8-AD4E-A9D3-F291CE453E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1CEE-750A-C446-9A9F-EB51658DF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54923-E48A-CE47-8725-AB16784A1C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BA7A-82D5-EA43-9C45-0B4D260D61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E3FD-0A41-48FF-9850-002E446D12C3}" type="slidenum">
              <a:rPr/>
              <a:pPr/>
              <a:t>‹#›</a:t>
            </a:fld>
            <a:endParaRPr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05951-D6D6-6A47-A870-B05C2A4B9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A276A-8034-8F47-840C-9FF36CEBD7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966-DF05-334E-B74D-973CDCBAA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2E4F-5414-E242-9484-274832706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72A5AE6D-56F8-AD4E-A9D3-F291CE453E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e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cnets.iste.org/student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1stcenturyskills.org/index.php?Itemid=120&amp;id=254&amp;option=com_content&amp;task=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indy\Desktop\NAGC%202009\iTunesU.wmv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dis.missouri.edu/gifted-courses.asp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ditdservices.org/Articles.aspx?ArticleID=147&amp;NavID=0_0" TargetMode="External"/><Relationship Id="rId4" Type="http://schemas.openxmlformats.org/officeDocument/2006/relationships/hyperlink" Target="http://cty.jhu.edu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son.org/public/home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exhibits/index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education/explorations/tours/intro/levelsb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heetsgiftedpage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tes.google.com/site/technologyand21stcenturyskill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education/explorations/tours/intro/levelsb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logy.amnh.org/?src=h_n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nh.org/exhibitions/permanent/fossilhalls/personalities/bios/andrews.ph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gbh/nova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se.org/currichome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gallery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iftededucation.ning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onnectilearn.ning.com/" TargetMode="External"/><Relationship Id="rId5" Type="http://schemas.openxmlformats.org/officeDocument/2006/relationships/hyperlink" Target="http://almnetwork.ning.com/" TargetMode="External"/><Relationship Id="rId4" Type="http://schemas.openxmlformats.org/officeDocument/2006/relationships/hyperlink" Target="http://giftedtech.ning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er.org/biographyofameric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er.org/jnorth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.ed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ga.gov/exhibitions/2006/genius/slide_04.shtm" TargetMode="External"/><Relationship Id="rId4" Type="http://schemas.openxmlformats.org/officeDocument/2006/relationships/hyperlink" Target="http://www.nga.gov/exhibitions/2006/genius/index.sht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.gov/index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s.gov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s.gov/research/alic/reference/politics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s.gov/exhibits/eyewitness/flash.ph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hmm.org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file:///G:\2007%20Regional%20Academy%20Presentation\Diferentiated%20Instruction%20Using%20Technology\Net%20Frog.htm" TargetMode="External"/><Relationship Id="rId13" Type="http://schemas.openxmlformats.org/officeDocument/2006/relationships/image" Target="../media/image53.png"/><Relationship Id="rId3" Type="http://schemas.openxmlformats.org/officeDocument/2006/relationships/hyperlink" Target="http://nlvm.usu.edu/en/nav/vlibrary.html" TargetMode="External"/><Relationship Id="rId7" Type="http://schemas.openxmlformats.org/officeDocument/2006/relationships/hyperlink" Target="http://frog.edschool.virginia.edu/" TargetMode="External"/><Relationship Id="rId12" Type="http://schemas.openxmlformats.org/officeDocument/2006/relationships/hyperlink" Target="http://school.discovery.com/schrockguide/eval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hyperlink" Target="file:///G:\2007%20Regional%20Academy%20Presentation\Diferentiated%20Instruction%20Using%20Technology\Revolution%20in%20Progress%20Human%20Genetics%20and%20Medical%20Research.htm" TargetMode="External"/><Relationship Id="rId11" Type="http://schemas.openxmlformats.org/officeDocument/2006/relationships/hyperlink" Target="http://maps.google.com" TargetMode="External"/><Relationship Id="rId5" Type="http://schemas.openxmlformats.org/officeDocument/2006/relationships/hyperlink" Target="http://history.nih.gov/exhibits/genetics/" TargetMode="External"/><Relationship Id="rId10" Type="http://schemas.openxmlformats.org/officeDocument/2006/relationships/hyperlink" Target="http://earthquake.usgs.gov/" TargetMode="External"/><Relationship Id="rId4" Type="http://schemas.openxmlformats.org/officeDocument/2006/relationships/hyperlink" Target="file:///G:\2007%20Regional%20Academy%20Presentation\Diferentiated%20Instruction%20Using%20Technology\National%20Library%20of%20Virtual%20Manipulatives.htm" TargetMode="External"/><Relationship Id="rId9" Type="http://schemas.openxmlformats.org/officeDocument/2006/relationships/hyperlink" Target="http://cnn.com/studentnew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oncampus.richmond.edu/academics/education/projects/webquests/lewisclark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odle.org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quest.arc.nasa.gov/projects/astrobiology/astroventure/avhome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gbh/nova/sciencenow/rss/#h0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sourceforge.audacity.net/" TargetMode="External"/><Relationship Id="rId5" Type="http://schemas.openxmlformats.org/officeDocument/2006/relationships/hyperlink" Target="http://gcast.com/" TargetMode="External"/><Relationship Id="rId4" Type="http://schemas.openxmlformats.org/officeDocument/2006/relationships/hyperlink" Target="http://learninginhand.com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artleby.com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ildrenslibrary.org/" TargetMode="External"/><Relationship Id="rId4" Type="http://schemas.openxmlformats.org/officeDocument/2006/relationships/hyperlink" Target="http://www.sdcoe.k12.ca.us/SCORE/cy45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adifferentplace.org/" TargetMode="External"/><Relationship Id="rId7" Type="http://schemas.openxmlformats.org/officeDocument/2006/relationships/hyperlink" Target="http://mrssmoke.onsugar.com/3307628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tsnacks.org/" TargetMode="External"/><Relationship Id="rId5" Type="http://schemas.openxmlformats.org/officeDocument/2006/relationships/hyperlink" Target="http://mrssmoke.onsugar.com/2959452" TargetMode="External"/><Relationship Id="rId4" Type="http://schemas.openxmlformats.org/officeDocument/2006/relationships/hyperlink" Target="http://adifferentplace.org/vermeer.htm" TargetMode="External"/><Relationship Id="rId9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.scholastic.com/activities/storystarters/storystarter1.ht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ulu.com/" TargetMode="External"/><Relationship Id="rId4" Type="http://schemas.openxmlformats.org/officeDocument/2006/relationships/hyperlink" Target="http://www.readwritethink.org/student_mat/index.asp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www.google.com/search?sourceid=navclient&amp;ie=UTF-8&amp;rlz=1T4WZPA_en__203__208&amp;q=geocaching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caching.com/mark/" TargetMode="External"/><Relationship Id="rId5" Type="http://schemas.openxmlformats.org/officeDocument/2006/relationships/hyperlink" Target="../NAGC%20presentations/NAGC%20Board%20Institute%20Technology%20Final/Groundspeak%20-%20Benchmark%20Hunting%20Home%20Page.htm" TargetMode="External"/><Relationship Id="rId4" Type="http://schemas.openxmlformats.org/officeDocument/2006/relationships/hyperlink" Target="http://www.groundspeak.or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piration.com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ritedesignonline.com/organizers" TargetMode="External"/><Relationship Id="rId4" Type="http://schemas.openxmlformats.org/officeDocument/2006/relationships/hyperlink" Target="http://www.sdcoe.k12.ca.us/score/actbank/torganiz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fno.org/feb01/pl.html" TargetMode="External"/><Relationship Id="rId7" Type="http://schemas.openxmlformats.org/officeDocument/2006/relationships/hyperlink" Target="http://www.thirteen.org/edonline/educators.htm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no.org/feb04/questionpress.html" TargetMode="External"/><Relationship Id="rId5" Type="http://schemas.openxmlformats.org/officeDocument/2006/relationships/hyperlink" Target="http://bensguide.gpo.gov/" TargetMode="External"/><Relationship Id="rId4" Type="http://schemas.openxmlformats.org/officeDocument/2006/relationships/hyperlink" Target="http://www.nytimes.com/learning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vyjoy.com/rayne/kidssearch.html" TargetMode="External"/><Relationship Id="rId7" Type="http://schemas.openxmlformats.org/officeDocument/2006/relationships/hyperlink" Target="http://wikipedia.com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crawler.com/" TargetMode="External"/><Relationship Id="rId5" Type="http://schemas.openxmlformats.org/officeDocument/2006/relationships/hyperlink" Target="http://www.wolframalpha.com" TargetMode="External"/><Relationship Id="rId4" Type="http://schemas.openxmlformats.org/officeDocument/2006/relationships/hyperlink" Target="http://www.kidsclick.org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.com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m/intl/en/options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onnections.smsd.org/veterans/introduction.htm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ites.google.com/" TargetMode="External"/><Relationship Id="rId5" Type="http://schemas.openxmlformats.org/officeDocument/2006/relationships/hyperlink" Target="http://museumbox.e2bn.org/" TargetMode="External"/><Relationship Id="rId4" Type="http://schemas.openxmlformats.org/officeDocument/2006/relationships/hyperlink" Target="http://www.loc.gov/vets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animoto.com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bighugelabs.com/" TargetMode="External"/><Relationship Id="rId5" Type="http://schemas.openxmlformats.org/officeDocument/2006/relationships/hyperlink" Target="http://www.samanimation.com/" TargetMode="External"/><Relationship Id="rId4" Type="http://schemas.openxmlformats.org/officeDocument/2006/relationships/hyperlink" Target="http://preezo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eduscapes.com/" TargetMode="External"/><Relationship Id="rId3" Type="http://schemas.openxmlformats.org/officeDocument/2006/relationships/hyperlink" Target="http://www.edutopia.org/" TargetMode="External"/><Relationship Id="rId7" Type="http://schemas.openxmlformats.org/officeDocument/2006/relationships/hyperlink" Target="http://www.tammyworcester.com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vinhoneycutt.com" TargetMode="External"/><Relationship Id="rId5" Type="http://schemas.openxmlformats.org/officeDocument/2006/relationships/hyperlink" Target="http://connections.smsd.org/nieman/best.htm" TargetMode="External"/><Relationship Id="rId10" Type="http://schemas.openxmlformats.org/officeDocument/2006/relationships/hyperlink" Target="http://www.education-world.com/a_tech/" TargetMode="External"/><Relationship Id="rId4" Type="http://schemas.openxmlformats.org/officeDocument/2006/relationships/hyperlink" Target="http://www.technologyintegrationforteachers.com/" TargetMode="External"/><Relationship Id="rId9" Type="http://schemas.openxmlformats.org/officeDocument/2006/relationships/hyperlink" Target="http://www.4teacher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sonalizemedia.com/garys-social-media-coun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quia.com/" TargetMode="External"/><Relationship Id="rId3" Type="http://schemas.openxmlformats.org/officeDocument/2006/relationships/hyperlink" Target="http://www.kn.att.com/" TargetMode="External"/><Relationship Id="rId7" Type="http://schemas.openxmlformats.org/officeDocument/2006/relationships/hyperlink" Target="http://lakelandschools.org/EDTECH/Integration/kin.ht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mory.loc.gov/learn/educators/workshop/discover/treas.html" TargetMode="External"/><Relationship Id="rId5" Type="http://schemas.openxmlformats.org/officeDocument/2006/relationships/hyperlink" Target="http://lakelandschools.org/edtech/Integration/fifth.htm" TargetMode="External"/><Relationship Id="rId4" Type="http://schemas.openxmlformats.org/officeDocument/2006/relationships/hyperlink" Target="http://www.k12tlc.org/" TargetMode="External"/><Relationship Id="rId9" Type="http://schemas.openxmlformats.org/officeDocument/2006/relationships/hyperlink" Target="http://www.internet4classrooms.com/di.htm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learning.com/" TargetMode="External"/><Relationship Id="rId3" Type="http://schemas.openxmlformats.org/officeDocument/2006/relationships/hyperlink" Target="http://www.bsu.edu/gate/about.htm" TargetMode="External"/><Relationship Id="rId7" Type="http://schemas.openxmlformats.org/officeDocument/2006/relationships/hyperlink" Target="http://internet4classrooms.com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uscapes.com/" TargetMode="External"/><Relationship Id="rId5" Type="http://schemas.openxmlformats.org/officeDocument/2006/relationships/hyperlink" Target="http://www.cpsb.org/resources/cbt/CBT_06-07/station%20activites/index.htm" TargetMode="External"/><Relationship Id="rId4" Type="http://schemas.openxmlformats.org/officeDocument/2006/relationships/hyperlink" Target="http://www.bsu.edu/gate/Instruction/instruction.htm" TargetMode="External"/><Relationship Id="rId9" Type="http://schemas.openxmlformats.org/officeDocument/2006/relationships/hyperlink" Target="file:///G:\2007%20Regional%20Academy%20Presentation\Diferentiated%20Instruction%20Using%20Technology\techLEARNING_com%20%20Technology%20&amp;%20Learning%20-%20The%20Resource%20for%20Education%20Technology%20Leaders%20Teachers.htm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eduscapes.com/tap/" TargetMode="External"/><Relationship Id="rId3" Type="http://schemas.openxmlformats.org/officeDocument/2006/relationships/hyperlink" Target="http://www.mciu.org/mciu23/cwp/view.asp?a=13&amp;q=436971" TargetMode="External"/><Relationship Id="rId7" Type="http://schemas.openxmlformats.org/officeDocument/2006/relationships/hyperlink" Target="http://www.funbrain.com/teachers/curric.html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kelandschools.org/EDTECH/Differentiation/home.htm" TargetMode="External"/><Relationship Id="rId5" Type="http://schemas.openxmlformats.org/officeDocument/2006/relationships/hyperlink" Target="http://www.thinkquest.org/library/index.html" TargetMode="External"/><Relationship Id="rId10" Type="http://schemas.openxmlformats.org/officeDocument/2006/relationships/hyperlink" Target="http://school.discovery.com/schrockguide/assess.html" TargetMode="External"/><Relationship Id="rId4" Type="http://schemas.openxmlformats.org/officeDocument/2006/relationships/hyperlink" Target="http://www.thinkfinity.org/home.aspx" TargetMode="External"/><Relationship Id="rId9" Type="http://schemas.openxmlformats.org/officeDocument/2006/relationships/hyperlink" Target="http://www.thirteen.org/edonline/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ding.org/" TargetMode="External"/><Relationship Id="rId3" Type="http://schemas.openxmlformats.org/officeDocument/2006/relationships/hyperlink" Target="http://www.nsta.org/" TargetMode="External"/><Relationship Id="rId7" Type="http://schemas.openxmlformats.org/officeDocument/2006/relationships/hyperlink" Target="http://www.ncte.org/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tsedge.kennedy-center.org/" TargetMode="External"/><Relationship Id="rId5" Type="http://schemas.openxmlformats.org/officeDocument/2006/relationships/hyperlink" Target="http://www.ncss.org/" TargetMode="External"/><Relationship Id="rId4" Type="http://schemas.openxmlformats.org/officeDocument/2006/relationships/hyperlink" Target="http://www.nctm.org/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hmi.org/resources/" TargetMode="External"/><Relationship Id="rId3" Type="http://schemas.openxmlformats.org/officeDocument/2006/relationships/hyperlink" Target="http://www.koshland-science-museum.org/" TargetMode="External"/><Relationship Id="rId7" Type="http://schemas.openxmlformats.org/officeDocument/2006/relationships/hyperlink" Target="http://hubblesite.org/gallery/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netlinks.com/" TargetMode="External"/><Relationship Id="rId5" Type="http://schemas.openxmlformats.org/officeDocument/2006/relationships/hyperlink" Target="http://science.education.nih.gov/" TargetMode="External"/><Relationship Id="rId4" Type="http://schemas.openxmlformats.org/officeDocument/2006/relationships/hyperlink" Target="http://www.ornl.gov/sci/techresources/Human_Genome/home.shtml" TargetMode="External"/><Relationship Id="rId9" Type="http://schemas.openxmlformats.org/officeDocument/2006/relationships/image" Target="../media/image3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shakespeare.mit.edu/" TargetMode="External"/><Relationship Id="rId3" Type="http://schemas.openxmlformats.org/officeDocument/2006/relationships/hyperlink" Target="http://www.shodor.org/interactivate/tools/" TargetMode="External"/><Relationship Id="rId7" Type="http://schemas.openxmlformats.org/officeDocument/2006/relationships/hyperlink" Target="file:///G:\2007%20Regional%20Academy%20Presentation\Diferentiated%20Instruction%20Using%20Technology\Carol%20Hurst's%20Children's%20Literature%20Site%20-%20Reviews%20and%20teaching%20ideas%20for%20kids'%20books.ht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rolhurst.com/" TargetMode="External"/><Relationship Id="rId5" Type="http://schemas.openxmlformats.org/officeDocument/2006/relationships/hyperlink" Target="http://studenthome.nku.edu/~webquest/gabbard/" TargetMode="External"/><Relationship Id="rId10" Type="http://schemas.openxmlformats.org/officeDocument/2006/relationships/image" Target="../media/image70.png"/><Relationship Id="rId4" Type="http://schemas.openxmlformats.org/officeDocument/2006/relationships/hyperlink" Target="http://mathforum.org/" TargetMode="External"/><Relationship Id="rId9" Type="http://schemas.openxmlformats.org/officeDocument/2006/relationships/hyperlink" Target="http://www.visualthesaurus.com/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ionalgeographic.com/xpeditions/" TargetMode="External"/><Relationship Id="rId3" Type="http://schemas.openxmlformats.org/officeDocument/2006/relationships/hyperlink" Target="http://www.academicinfo.us/histaateach.html" TargetMode="External"/><Relationship Id="rId7" Type="http://schemas.openxmlformats.org/officeDocument/2006/relationships/hyperlink" Target="http://dohistory.org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c.gov/vets/" TargetMode="External"/><Relationship Id="rId5" Type="http://schemas.openxmlformats.org/officeDocument/2006/relationships/hyperlink" Target="http://www.digitalhistory.uh.edu/" TargetMode="External"/><Relationship Id="rId4" Type="http://schemas.openxmlformats.org/officeDocument/2006/relationships/hyperlink" Target="http://www.kn.pacbell.com/wired/fil/pages/listdocumentpa.html" TargetMode="External"/><Relationship Id="rId9" Type="http://schemas.openxmlformats.org/officeDocument/2006/relationships/hyperlink" Target="http://www.econedlink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NAGC%20presentations/NAGC%20Board%20Institute%20Technology%20Final/The%20True%20Story%20of%20Star%20Wars.m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ncrel.org/tech/elearn/system.htm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../NAGC%20presentations/NAGC%20Board%20Institute%20Technology%20Final/Introduction%20-%20Christopher%20Columbus%20Awards.ht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hyperlink" Target="../NAGC%20presentations/NAGC%20Board%20Institute%20Technology%20Final/ExploraVision.htm" TargetMode="External"/><Relationship Id="rId4" Type="http://schemas.openxmlformats.org/officeDocument/2006/relationships/hyperlink" Target="../NAGC%20presentations/NAGC%20Board%20Institute%20Technology%20Final/Welcome%20to%20eCYBERMISSION.mht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://scholar.lib.vt.edu/" TargetMode="External"/><Relationship Id="rId4" Type="http://schemas.openxmlformats.org/officeDocument/2006/relationships/hyperlink" Target="http://whatkidscando.org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animation.com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econnects.org/2009/06/07/digital-storytelling-my-top-10-lessons-learned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gito.org/" TargetMode="External"/><Relationship Id="rId5" Type="http://schemas.openxmlformats.org/officeDocument/2006/relationships/hyperlink" Target="http://www.physicsgames.net/" TargetMode="External"/><Relationship Id="rId4" Type="http://schemas.openxmlformats.org/officeDocument/2006/relationships/hyperlink" Target="http://www.theapple.com/benefits/articles/8529-10-technology-enhanced-alternatives-to-book-reports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h.si.edu/panoramas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framalpha.com/" TargetMode="External"/><Relationship Id="rId7" Type="http://schemas.openxmlformats.org/officeDocument/2006/relationships/hyperlink" Target="http://www.nap.edu/podcast.html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a.gov/audience/foreducators/diypodcast.index.html" TargetMode="External"/><Relationship Id="rId5" Type="http://schemas.openxmlformats.org/officeDocument/2006/relationships/hyperlink" Target="http://www.schoonoodle.com/" TargetMode="External"/><Relationship Id="rId4" Type="http://schemas.openxmlformats.org/officeDocument/2006/relationships/hyperlink" Target="http://www.boston.com/bigpicture/2009/07/remembering_apollo_1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914400"/>
            <a:ext cx="6400800" cy="2819400"/>
          </a:xfrm>
        </p:spPr>
        <p:txBody>
          <a:bodyPr>
            <a:normAutofit fontScale="90000"/>
          </a:bodyPr>
          <a:lstStyle/>
          <a:p>
            <a:r>
              <a:rPr lang="en-US" sz="5600" dirty="0"/>
              <a:t/>
            </a:r>
            <a:br>
              <a:rPr lang="en-US" sz="5600" dirty="0"/>
            </a:br>
            <a:r>
              <a:rPr lang="en-US" sz="5600" dirty="0"/>
              <a:t/>
            </a:r>
            <a:br>
              <a:rPr lang="en-US" sz="5600" dirty="0"/>
            </a:br>
            <a:r>
              <a:rPr lang="en-US" sz="6667" dirty="0"/>
              <a:t>Using Technology to Enrich Content, Process and Product</a:t>
            </a:r>
            <a:r>
              <a:rPr lang="en-US" sz="5600" dirty="0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5105400"/>
            <a:ext cx="62484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Cindy Sheets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Indiana Association for the Gifted</a:t>
            </a:r>
            <a:br>
              <a:rPr lang="en-US" sz="2100" dirty="0"/>
            </a:br>
            <a:r>
              <a:rPr lang="en-US" sz="2100" dirty="0"/>
              <a:t>December 2009</a:t>
            </a:r>
          </a:p>
          <a:p>
            <a:pPr>
              <a:lnSpc>
                <a:spcPct val="80000"/>
              </a:lnSpc>
            </a:pPr>
            <a:r>
              <a:rPr lang="en-US" sz="1700" dirty="0"/>
              <a:t>Shawnee Mission School District</a:t>
            </a:r>
          </a:p>
          <a:p>
            <a:pPr>
              <a:lnSpc>
                <a:spcPct val="80000"/>
              </a:lnSpc>
            </a:pPr>
            <a:r>
              <a:rPr lang="en-US" sz="1700" dirty="0"/>
              <a:t>913-993-3346</a:t>
            </a:r>
          </a:p>
          <a:p>
            <a:pPr>
              <a:lnSpc>
                <a:spcPct val="80000"/>
              </a:lnSpc>
            </a:pPr>
            <a:r>
              <a:rPr lang="en-US" sz="1700" dirty="0" err="1"/>
              <a:t>cindysheets@smsd.org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828800"/>
            <a:ext cx="6781800" cy="3810000"/>
          </a:xfrm>
        </p:spPr>
        <p:txBody>
          <a:bodyPr>
            <a:normAutofit fontScale="85000" lnSpcReduction="20000"/>
          </a:bodyPr>
          <a:lstStyle/>
          <a:p>
            <a:r>
              <a:rPr lang="en-US" sz="5100" dirty="0">
                <a:hlinkClick r:id="rId3"/>
              </a:rPr>
              <a:t>International Society for Technology in Education</a:t>
            </a:r>
            <a:endParaRPr lang="en-US" sz="5100" dirty="0"/>
          </a:p>
          <a:p>
            <a:r>
              <a:rPr lang="en-US" sz="2700" dirty="0"/>
              <a:t>National Education Technology Standards </a:t>
            </a:r>
          </a:p>
          <a:p>
            <a:pPr lvl="1"/>
            <a:r>
              <a:rPr lang="en-US" sz="2200" dirty="0">
                <a:hlinkClick r:id="rId4"/>
              </a:rPr>
              <a:t>Students</a:t>
            </a:r>
            <a:endParaRPr lang="en-US" sz="2200" dirty="0"/>
          </a:p>
          <a:p>
            <a:pPr lvl="1"/>
            <a:r>
              <a:rPr lang="en-US" sz="2200" dirty="0"/>
              <a:t>Teachers</a:t>
            </a:r>
          </a:p>
          <a:p>
            <a:pPr lvl="1"/>
            <a:r>
              <a:rPr lang="en-US" sz="2200" dirty="0"/>
              <a:t>Administrators</a:t>
            </a:r>
          </a:p>
          <a:p>
            <a:r>
              <a:rPr lang="en-US" sz="2700" dirty="0"/>
              <a:t>More than 90% of states have adopted, adapted or referenced in their own state standards</a:t>
            </a:r>
          </a:p>
        </p:txBody>
      </p:sp>
      <p:pic>
        <p:nvPicPr>
          <p:cNvPr id="4" name="Picture 3" descr="Iste career.jpg"/>
          <p:cNvPicPr>
            <a:picLocks noChangeAspect="1"/>
          </p:cNvPicPr>
          <p:nvPr/>
        </p:nvPicPr>
        <p:blipFill>
          <a:blip r:embed="rId5"/>
          <a:srcRect t="23529" r="43137" b="29412"/>
          <a:stretch>
            <a:fillRect/>
          </a:stretch>
        </p:blipFill>
        <p:spPr>
          <a:xfrm>
            <a:off x="3429000" y="304800"/>
            <a:ext cx="1762124" cy="972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57078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Partnership for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21</a:t>
            </a:r>
            <a:r>
              <a:rPr lang="en-US" sz="4000" baseline="30000" dirty="0"/>
              <a:t>st</a:t>
            </a:r>
            <a:r>
              <a:rPr lang="en-US" sz="4000" dirty="0"/>
              <a:t> Century Skills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6781800" cy="37338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 21st Century Skills</a:t>
            </a:r>
            <a:endParaRPr lang="en-US" dirty="0" smtClean="0"/>
          </a:p>
          <a:p>
            <a:pPr lvl="1">
              <a:buFont typeface="Wingdings" charset="2"/>
              <a:buNone/>
            </a:pPr>
            <a:r>
              <a:rPr lang="en-US" dirty="0"/>
              <a:t>   Helping Students Thrive in the </a:t>
            </a:r>
          </a:p>
          <a:p>
            <a:pPr lvl="1">
              <a:buFont typeface="Wingdings" charset="2"/>
              <a:buNone/>
            </a:pPr>
            <a:r>
              <a:rPr lang="en-US" dirty="0"/>
              <a:t>           Digital Age</a:t>
            </a:r>
          </a:p>
          <a:p>
            <a:pPr lvl="2"/>
            <a:r>
              <a:rPr lang="en-US" dirty="0"/>
              <a:t>Digital Age Literacy</a:t>
            </a:r>
          </a:p>
          <a:p>
            <a:pPr lvl="2"/>
            <a:r>
              <a:rPr lang="en-US" dirty="0"/>
              <a:t>Inventive Thinking</a:t>
            </a:r>
          </a:p>
          <a:p>
            <a:pPr lvl="2"/>
            <a:r>
              <a:rPr lang="en-US" dirty="0"/>
              <a:t>Effective Communication</a:t>
            </a:r>
          </a:p>
          <a:p>
            <a:pPr lvl="2"/>
            <a:r>
              <a:rPr lang="en-US" dirty="0"/>
              <a:t>High Productivity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Kinds of Technology </a:t>
            </a:r>
            <a:br>
              <a:rPr lang="en-US" sz="4000" dirty="0"/>
            </a:br>
            <a:r>
              <a:rPr lang="en-US" sz="4000" dirty="0"/>
              <a:t> Support Content?	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4343400" cy="5029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en-US" sz="3500" dirty="0"/>
              <a:t>Tutorials   	</a:t>
            </a:r>
          </a:p>
          <a:p>
            <a:pPr>
              <a:lnSpc>
                <a:spcPct val="80000"/>
              </a:lnSpc>
            </a:pPr>
            <a:r>
              <a:rPr lang="en-US" sz="3500" dirty="0" smtClean="0"/>
              <a:t>Online </a:t>
            </a:r>
            <a:r>
              <a:rPr lang="en-US" sz="3500" dirty="0"/>
              <a:t>Classes</a:t>
            </a:r>
          </a:p>
          <a:p>
            <a:pPr>
              <a:lnSpc>
                <a:spcPct val="80000"/>
              </a:lnSpc>
            </a:pPr>
            <a:r>
              <a:rPr lang="en-US" sz="3500" dirty="0"/>
              <a:t>Distance Learning</a:t>
            </a:r>
          </a:p>
          <a:p>
            <a:pPr>
              <a:lnSpc>
                <a:spcPct val="80000"/>
              </a:lnSpc>
            </a:pPr>
            <a:r>
              <a:rPr lang="en-US" sz="3500" dirty="0"/>
              <a:t>Online information resources</a:t>
            </a:r>
          </a:p>
          <a:p>
            <a:pPr>
              <a:lnSpc>
                <a:spcPct val="80000"/>
              </a:lnSpc>
            </a:pPr>
            <a:r>
              <a:rPr lang="en-US" sz="3500" dirty="0" smtClean="0"/>
              <a:t>DVD</a:t>
            </a:r>
            <a:endParaRPr lang="en-US" sz="3500" dirty="0"/>
          </a:p>
          <a:p>
            <a:pPr>
              <a:lnSpc>
                <a:spcPct val="80000"/>
              </a:lnSpc>
            </a:pPr>
            <a:r>
              <a:rPr lang="en-US" sz="3500" dirty="0"/>
              <a:t>Software</a:t>
            </a:r>
          </a:p>
          <a:p>
            <a:pPr>
              <a:lnSpc>
                <a:spcPct val="80000"/>
              </a:lnSpc>
            </a:pPr>
            <a:r>
              <a:rPr lang="en-US" sz="3500" dirty="0"/>
              <a:t>Cable </a:t>
            </a:r>
            <a:r>
              <a:rPr lang="en-US" sz="3500" dirty="0" smtClean="0"/>
              <a:t>TV, Satellite</a:t>
            </a:r>
            <a:endParaRPr lang="en-US" sz="3500" dirty="0"/>
          </a:p>
          <a:p>
            <a:pPr>
              <a:lnSpc>
                <a:spcPct val="80000"/>
              </a:lnSpc>
            </a:pPr>
            <a:r>
              <a:rPr lang="en-US" sz="3500" dirty="0"/>
              <a:t>Streaming Video</a:t>
            </a:r>
          </a:p>
          <a:p>
            <a:pPr lvl="1">
              <a:lnSpc>
                <a:spcPct val="80000"/>
              </a:lnSpc>
            </a:pPr>
            <a:r>
              <a:rPr lang="en-US" sz="2900" dirty="0"/>
              <a:t>Power Media </a:t>
            </a:r>
            <a:r>
              <a:rPr lang="en-US" sz="2900" dirty="0" smtClean="0"/>
              <a:t>Plus</a:t>
            </a:r>
            <a:r>
              <a:rPr lang="en-US" sz="3500" dirty="0" smtClean="0"/>
              <a:t>, Learn360</a:t>
            </a:r>
          </a:p>
          <a:p>
            <a:pPr>
              <a:lnSpc>
                <a:spcPct val="80000"/>
              </a:lnSpc>
            </a:pPr>
            <a:r>
              <a:rPr lang="en-US" sz="3500" dirty="0" smtClean="0"/>
              <a:t>You Tube  </a:t>
            </a:r>
          </a:p>
          <a:p>
            <a:pPr>
              <a:lnSpc>
                <a:spcPct val="80000"/>
              </a:lnSpc>
            </a:pPr>
            <a:r>
              <a:rPr lang="en-US" sz="3500" dirty="0" smtClean="0"/>
              <a:t>Teacher Tube</a:t>
            </a:r>
            <a:endParaRPr lang="en-US" sz="35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027" name="Picture 3" descr="C:\Documents and Settings\Cindy\My Documents\My Pictures\Microsoft Clip Organizer\j04278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52600"/>
            <a:ext cx="3902869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457200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 iTunes U</a:t>
            </a:r>
            <a:endParaRPr lang="en-US" sz="4000" dirty="0"/>
          </a:p>
        </p:txBody>
      </p:sp>
      <p:pic>
        <p:nvPicPr>
          <p:cNvPr id="4" name="iTunesU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57563" y="3144838"/>
            <a:ext cx="24384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and Virtual Learning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>
          <a:xfrm>
            <a:off x="792163" y="1761565"/>
            <a:ext cx="4846638" cy="4289611"/>
          </a:xfrm>
        </p:spPr>
        <p:txBody>
          <a:bodyPr/>
          <a:lstStyle/>
          <a:p>
            <a:r>
              <a:rPr lang="en-US" dirty="0">
                <a:hlinkClick r:id="rId3"/>
              </a:rPr>
              <a:t>MU Distance and Online Classes</a:t>
            </a:r>
            <a:endParaRPr lang="en-US" dirty="0"/>
          </a:p>
          <a:p>
            <a:r>
              <a:rPr lang="en-US" dirty="0">
                <a:hlinkClick r:id="rId4"/>
              </a:rPr>
              <a:t>Johns Hopkins Center for Talented Youth CTY</a:t>
            </a:r>
            <a:endParaRPr lang="en-US" dirty="0"/>
          </a:p>
          <a:p>
            <a:r>
              <a:rPr lang="en-US" dirty="0">
                <a:hlinkClick r:id="rId5"/>
              </a:rPr>
              <a:t>Davidson Institute’s Young Scholars Program</a:t>
            </a:r>
            <a:endParaRPr lang="en-US" dirty="0"/>
          </a:p>
        </p:txBody>
      </p:sp>
      <p:pic>
        <p:nvPicPr>
          <p:cNvPr id="5" name="Picture 4" descr="classroom 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600200"/>
            <a:ext cx="2822448" cy="42276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Content Examples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Jason Project</a:t>
            </a:r>
          </a:p>
          <a:p>
            <a:r>
              <a:rPr lang="en-US" dirty="0"/>
              <a:t>UCMP </a:t>
            </a:r>
            <a:r>
              <a:rPr lang="en-US" sz="1800" dirty="0"/>
              <a:t>(University of California Museum of Paleontology)</a:t>
            </a:r>
          </a:p>
          <a:p>
            <a:r>
              <a:rPr lang="en-US" dirty="0"/>
              <a:t>AMNH </a:t>
            </a:r>
            <a:r>
              <a:rPr lang="en-US" sz="1800" dirty="0"/>
              <a:t>(American Museum of Natural History)</a:t>
            </a:r>
          </a:p>
          <a:p>
            <a:r>
              <a:rPr lang="en-US" dirty="0"/>
              <a:t>Nova</a:t>
            </a:r>
          </a:p>
          <a:p>
            <a:r>
              <a:rPr lang="en-US" dirty="0"/>
              <a:t>Center for Innovation in Engineering and Science</a:t>
            </a:r>
          </a:p>
          <a:p>
            <a:r>
              <a:rPr lang="en-US" dirty="0"/>
              <a:t>Annenberg Media</a:t>
            </a:r>
          </a:p>
          <a:p>
            <a:pPr>
              <a:buFont typeface="Wingdings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6042" t="22653" r="8994" b="83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61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0466" t="15625" r="16547" b="11458"/>
          <a:stretch>
            <a:fillRect/>
          </a:stretch>
        </p:blipFill>
        <p:spPr bwMode="auto">
          <a:xfrm>
            <a:off x="0" y="0"/>
            <a:ext cx="89154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0527" t="14398" r="13684" b="9682"/>
          <a:stretch>
            <a:fillRect/>
          </a:stretch>
        </p:blipFill>
        <p:spPr>
          <a:xfrm>
            <a:off x="304800" y="0"/>
            <a:ext cx="8382000" cy="6751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Where to Locate PowerPoint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Http://sheetsgiftedpages.com</a:t>
            </a:r>
            <a:endParaRPr lang="en-US" dirty="0"/>
          </a:p>
          <a:p>
            <a:pPr lvl="1"/>
            <a:r>
              <a:rPr lang="en-US" dirty="0"/>
              <a:t>Look for IAG </a:t>
            </a:r>
            <a:r>
              <a:rPr lang="en-US" dirty="0" err="1" smtClean="0"/>
              <a:t>powerpoints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http://sites.google.com/site/technologyand21stcenturyskills/</a:t>
            </a:r>
            <a:endParaRPr lang="en-US" dirty="0" smtClean="0"/>
          </a:p>
          <a:p>
            <a:pPr lvl="1">
              <a:buNone/>
            </a:pPr>
            <a:endParaRPr lang="en-US" dirty="0"/>
          </a:p>
          <a:p>
            <a:pPr lvl="1">
              <a:buFont typeface="Wingdings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4398" r="21297" b="10989"/>
          <a:stretch>
            <a:fillRect/>
          </a:stretch>
        </p:blipFill>
        <p:spPr>
          <a:xfrm>
            <a:off x="0" y="0"/>
            <a:ext cx="9144000" cy="6132513"/>
          </a:xfrm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81000" y="61722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Students keep a journal of their exploration with two paleontologists.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1" name="Picture 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20000" r="35938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20313" b="18750"/>
          <a:stretch>
            <a:fillRect/>
          </a:stretch>
        </p:blipFill>
        <p:spPr bwMode="auto">
          <a:xfrm>
            <a:off x="0" y="0"/>
            <a:ext cx="9144000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/>
          <a:srcRect t="14583" r="14063" b="10417"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3"/>
          <a:srcRect t="15419" r="21875" b="104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8750" r="20313" b="104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/>
          <a:srcRect t="17708" r="46875" b="10417"/>
          <a:stretch>
            <a:fillRect/>
          </a:stretch>
        </p:blipFill>
        <p:spPr bwMode="auto">
          <a:xfrm>
            <a:off x="3962400" y="1295400"/>
            <a:ext cx="5181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/>
          <a:srcRect t="21111" r="48334" b="10001"/>
          <a:stretch>
            <a:fillRect/>
          </a:stretch>
        </p:blipFill>
        <p:spPr bwMode="auto">
          <a:xfrm>
            <a:off x="0" y="381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4583" r="14844" b="11458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41910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Center for Innovation in Engineering and Science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/>
          <a:srcRect t="14583" r="21094" b="11458"/>
          <a:stretch>
            <a:fillRect/>
          </a:stretch>
        </p:blipFill>
        <p:spPr bwMode="auto">
          <a:xfrm>
            <a:off x="228600" y="227013"/>
            <a:ext cx="8915400" cy="626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1844" name="Picture 4" descr="hubbl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Group!  </a:t>
            </a:r>
            <a:br>
              <a:rPr lang="en-US" dirty="0" smtClean="0"/>
            </a:br>
            <a:r>
              <a:rPr lang="en-US" sz="4000" dirty="0" smtClean="0"/>
              <a:t>Getting to Know </a:t>
            </a:r>
            <a:r>
              <a:rPr lang="en-US" sz="4400" dirty="0" err="1" smtClean="0"/>
              <a:t>Nings</a:t>
            </a:r>
            <a:endParaRPr lang="en-US" dirty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idx="1"/>
          </p:nvPr>
        </p:nvSpPr>
        <p:spPr>
          <a:xfrm>
            <a:off x="792162" y="1761565"/>
            <a:ext cx="7570787" cy="448683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giftededucation.ning.com</a:t>
            </a:r>
            <a:endParaRPr lang="en-US" dirty="0"/>
          </a:p>
          <a:p>
            <a:pPr lvl="1"/>
            <a:r>
              <a:rPr lang="en-US" dirty="0"/>
              <a:t>International online community supporting gifted </a:t>
            </a:r>
            <a:r>
              <a:rPr lang="en-US" dirty="0" smtClean="0"/>
              <a:t>education</a:t>
            </a:r>
          </a:p>
          <a:p>
            <a:r>
              <a:rPr lang="en-US" dirty="0" smtClean="0">
                <a:hlinkClick r:id="rId4"/>
              </a:rPr>
              <a:t>giftedtech.ning.com</a:t>
            </a:r>
            <a:endParaRPr lang="en-US" dirty="0" smtClean="0"/>
          </a:p>
          <a:p>
            <a:pPr lvl="1"/>
            <a:r>
              <a:rPr lang="en-US" dirty="0" smtClean="0"/>
              <a:t>Computers &amp; Technology network/presentations from NAGC</a:t>
            </a:r>
          </a:p>
          <a:p>
            <a:r>
              <a:rPr lang="en-US" dirty="0" smtClean="0">
                <a:hlinkClick r:id="rId5"/>
              </a:rPr>
              <a:t>ALMnetwork.ning.com</a:t>
            </a:r>
            <a:endParaRPr lang="en-US" dirty="0" smtClean="0"/>
          </a:p>
          <a:p>
            <a:pPr lvl="1"/>
            <a:r>
              <a:rPr lang="en-US" dirty="0" smtClean="0"/>
              <a:t>Online community supporting users of the Autonomous Learner Model</a:t>
            </a:r>
          </a:p>
          <a:p>
            <a:r>
              <a:rPr lang="en-US" dirty="0" smtClean="0">
                <a:hlinkClick r:id="rId6"/>
              </a:rPr>
              <a:t>iConnectiLearn.ning.com</a:t>
            </a:r>
            <a:endParaRPr lang="en-US" dirty="0" smtClean="0"/>
          </a:p>
          <a:p>
            <a:pPr lvl="1"/>
            <a:r>
              <a:rPr lang="en-US" dirty="0" smtClean="0"/>
              <a:t>For those who are interested in 21</a:t>
            </a:r>
            <a:r>
              <a:rPr lang="en-US" baseline="30000" dirty="0" smtClean="0"/>
              <a:t>st</a:t>
            </a:r>
            <a:r>
              <a:rPr lang="en-US" dirty="0" smtClean="0"/>
              <a:t> Century learning, web 2.0, and technology in the </a:t>
            </a:r>
            <a:r>
              <a:rPr lang="en-US" dirty="0" err="1" smtClean="0"/>
              <a:t>clasroom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Annenberg Media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717940" y="1762125"/>
            <a:ext cx="5719233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9531" t="20313" r="12713" b="10739"/>
          <a:stretch>
            <a:fillRect/>
          </a:stretch>
        </p:blipFill>
        <p:spPr bwMode="auto">
          <a:xfrm>
            <a:off x="0" y="0"/>
            <a:ext cx="9144000" cy="697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5469" t="18750" r="6640" b="9889"/>
          <a:stretch>
            <a:fillRect/>
          </a:stretch>
        </p:blipFill>
        <p:spPr bwMode="auto">
          <a:xfrm>
            <a:off x="-77932" y="0"/>
            <a:ext cx="922193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15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/>
              <a:t>Library of Congress</a:t>
            </a:r>
          </a:p>
          <a:p>
            <a:pPr lvl="1"/>
            <a:r>
              <a:rPr lang="en-US" sz="1700"/>
              <a:t>American Memory Collection</a:t>
            </a:r>
          </a:p>
          <a:p>
            <a:pPr lvl="1"/>
            <a:r>
              <a:rPr lang="en-US" sz="1700"/>
              <a:t>The Learning Page</a:t>
            </a:r>
          </a:p>
          <a:p>
            <a:r>
              <a:rPr lang="en-US" sz="2000"/>
              <a:t>National Archives</a:t>
            </a:r>
          </a:p>
          <a:p>
            <a:pPr lvl="1"/>
            <a:r>
              <a:rPr lang="en-US" sz="1700"/>
              <a:t>Regional Centers; Presidential Libraries</a:t>
            </a:r>
          </a:p>
          <a:p>
            <a:pPr lvl="1"/>
            <a:r>
              <a:rPr lang="en-US" sz="1700"/>
              <a:t>Eyewitness</a:t>
            </a:r>
          </a:p>
          <a:p>
            <a:pPr lvl="1"/>
            <a:r>
              <a:rPr lang="en-US" sz="1700"/>
              <a:t>Genealogy Resources; census records</a:t>
            </a:r>
          </a:p>
          <a:p>
            <a:r>
              <a:rPr lang="en-US" sz="2000">
                <a:hlinkClick r:id="rId3"/>
              </a:rPr>
              <a:t>Smithsonian Institute</a:t>
            </a:r>
            <a:endParaRPr lang="en-US" sz="2000"/>
          </a:p>
          <a:p>
            <a:pPr lvl="1"/>
            <a:r>
              <a:rPr lang="en-US" sz="1700"/>
              <a:t>Smithsonian for Kids; for Teachers</a:t>
            </a:r>
          </a:p>
          <a:p>
            <a:r>
              <a:rPr lang="en-US" sz="2000"/>
              <a:t>United States Holocaust Memorial Museum</a:t>
            </a:r>
          </a:p>
          <a:p>
            <a:r>
              <a:rPr lang="en-US" sz="2000">
                <a:hlinkClick r:id="rId4"/>
              </a:rPr>
              <a:t>National Gallery of Art</a:t>
            </a:r>
            <a:endParaRPr lang="en-US" sz="2000"/>
          </a:p>
          <a:p>
            <a:pPr lvl="1"/>
            <a:r>
              <a:rPr lang="en-US" sz="1700">
                <a:hlinkClick r:id="rId5"/>
              </a:rPr>
              <a:t>Interactive exhibit</a:t>
            </a:r>
            <a:endParaRPr lang="en-US" sz="1700"/>
          </a:p>
          <a:p>
            <a:endParaRPr lang="en-US" sz="2000"/>
          </a:p>
          <a:p>
            <a:pPr lvl="1"/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1719" t="17708" r="13281" b="10417"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/>
          <a:srcRect l="14063" t="18750" r="17188" b="11458"/>
          <a:stretch>
            <a:fillRect/>
          </a:stretch>
        </p:blipFill>
        <p:spPr bwMode="auto">
          <a:xfrm>
            <a:off x="228600" y="98425"/>
            <a:ext cx="89154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/>
          <a:srcRect t="17708" r="25000" b="104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/>
          <a:srcRect l="17969" t="18750" r="21094" b="10417"/>
          <a:stretch>
            <a:fillRect/>
          </a:stretch>
        </p:blipFill>
        <p:spPr bwMode="auto">
          <a:xfrm>
            <a:off x="0" y="533400"/>
            <a:ext cx="5943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28956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In 1881, an unmarried woman of 43, with no official training, decided to live with the Sioux women for 6 weeks to understand their way of life. This is her story, and her diary.</a:t>
            </a:r>
          </a:p>
          <a:p>
            <a:pPr algn="l">
              <a:spcBef>
                <a:spcPct val="50000"/>
              </a:spcBef>
            </a:pPr>
            <a:endParaRPr lang="en-US" sz="2000"/>
          </a:p>
          <a:p>
            <a:pPr algn="l">
              <a:spcBef>
                <a:spcPct val="50000"/>
              </a:spcBef>
            </a:pPr>
            <a:r>
              <a:rPr lang="en-US" sz="2000"/>
              <a:t>Photo Gallery, Diary Entries, Folk Tales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6324600" y="533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Smithsonian</a:t>
            </a:r>
            <a:br>
              <a:rPr lang="en-US" sz="2400" b="1"/>
            </a:br>
            <a:r>
              <a:rPr lang="en-US" sz="2400" b="1"/>
              <a:t>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8750" r="26563" b="104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8750" r="26563" b="11458"/>
          <a:stretch>
            <a:fillRect/>
          </a:stretch>
        </p:blipFill>
        <p:spPr bwMode="auto">
          <a:xfrm>
            <a:off x="3124200" y="44450"/>
            <a:ext cx="60198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5"/>
          <a:srcRect t="18750" r="27344" b="8333"/>
          <a:stretch>
            <a:fillRect/>
          </a:stretch>
        </p:blipFill>
        <p:spPr bwMode="auto">
          <a:xfrm>
            <a:off x="0" y="2786063"/>
            <a:ext cx="54102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Think &amp; Share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752600"/>
            <a:ext cx="6781800" cy="4114800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r>
              <a:rPr lang="en-US" sz="4800" b="1" i="1" dirty="0">
                <a:solidFill>
                  <a:schemeClr val="accent3">
                    <a:lumMod val="50000"/>
                  </a:schemeClr>
                </a:solidFill>
              </a:rPr>
              <a:t>In</a:t>
            </a:r>
            <a:r>
              <a:rPr lang="en-US" sz="4400" b="1" i="1" dirty="0">
                <a:solidFill>
                  <a:schemeClr val="accent3">
                    <a:lumMod val="50000"/>
                  </a:schemeClr>
                </a:solidFill>
              </a:rPr>
              <a:t> what ways do you utilize technology to enhance . . </a:t>
            </a:r>
            <a:r>
              <a:rPr lang="en-US" sz="44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4000" dirty="0" smtClean="0"/>
          </a:p>
          <a:p>
            <a:pPr lvl="4">
              <a:buNone/>
            </a:pPr>
            <a:r>
              <a:rPr lang="en-US" sz="4000" i="1" dirty="0" smtClean="0"/>
              <a:t>Content</a:t>
            </a:r>
            <a:endParaRPr lang="en-US" sz="4000" i="1" dirty="0"/>
          </a:p>
          <a:p>
            <a:pPr lvl="4">
              <a:buNone/>
            </a:pPr>
            <a:r>
              <a:rPr lang="en-US" sz="4000" i="1" dirty="0" smtClean="0"/>
              <a:t>	Process</a:t>
            </a:r>
            <a:endParaRPr lang="en-US" sz="4000" i="1" dirty="0"/>
          </a:p>
          <a:p>
            <a:pPr lvl="4">
              <a:buNone/>
            </a:pPr>
            <a:r>
              <a:rPr lang="en-US" sz="4000" i="1" dirty="0" smtClean="0"/>
              <a:t>		  &amp; Product</a:t>
            </a:r>
            <a:endParaRPr lang="en-US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5469" t="3125" r="3125"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0938" t="17708" r="13281" b="10417"/>
          <a:stretch>
            <a:fillRect/>
          </a:stretch>
        </p:blipFill>
        <p:spPr bwMode="auto">
          <a:xfrm>
            <a:off x="0" y="0"/>
            <a:ext cx="93726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8600"/>
            <a:ext cx="8229600" cy="4525963"/>
          </a:xfrm>
        </p:spPr>
        <p:txBody>
          <a:bodyPr/>
          <a:lstStyle/>
          <a:p>
            <a:r>
              <a:rPr lang="en-US"/>
              <a:t>Online Exhibits</a:t>
            </a:r>
          </a:p>
        </p:txBody>
      </p:sp>
      <p:pic>
        <p:nvPicPr>
          <p:cNvPr id="144388" name="Picture 4" descr="USHMM Angelina Jo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1400"/>
            <a:ext cx="4095750" cy="2735263"/>
          </a:xfrm>
          <a:prstGeom prst="rect">
            <a:avLst/>
          </a:prstGeom>
          <a:noFill/>
        </p:spPr>
      </p:pic>
      <p:pic>
        <p:nvPicPr>
          <p:cNvPr id="144392" name="Picture 8" descr="ushmm Anne Fran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352800"/>
            <a:ext cx="4648200" cy="3105150"/>
          </a:xfrm>
          <a:prstGeom prst="rect">
            <a:avLst/>
          </a:prstGeom>
          <a:noFill/>
        </p:spPr>
      </p:pic>
      <p:pic>
        <p:nvPicPr>
          <p:cNvPr id="144393" name="Picture 9" descr="ushmm nazi olympic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96850"/>
            <a:ext cx="4572000" cy="2960688"/>
          </a:xfrm>
          <a:prstGeom prst="rect">
            <a:avLst/>
          </a:prstGeom>
          <a:noFill/>
        </p:spPr>
      </p:pic>
      <p:pic>
        <p:nvPicPr>
          <p:cNvPr id="144394" name="Picture 10" descr="ushmm silent witness dre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719513"/>
            <a:ext cx="4267200" cy="2849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/>
          <a:srcRect t="18750" r="26563" b="28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/>
          <a:srcRect t="27083" r="24219" b="10417"/>
          <a:stretch>
            <a:fillRect/>
          </a:stretch>
        </p:blipFill>
        <p:spPr bwMode="auto">
          <a:xfrm>
            <a:off x="304800" y="304800"/>
            <a:ext cx="59436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4"/>
          <a:srcRect t="27083" r="39063" b="10417"/>
          <a:stretch>
            <a:fillRect/>
          </a:stretch>
        </p:blipFill>
        <p:spPr bwMode="auto">
          <a:xfrm>
            <a:off x="3657600" y="2638425"/>
            <a:ext cx="54864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33400" y="4191000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5D3DB5"/>
                </a:solidFill>
              </a:rPr>
              <a:t>Passenger Ship Lists</a:t>
            </a:r>
          </a:p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5D3DB5"/>
                </a:solidFill>
              </a:rPr>
              <a:t>Auschwitz prisoners</a:t>
            </a:r>
          </a:p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5D3DB5"/>
                </a:solidFill>
              </a:rPr>
              <a:t>Deportation Databases</a:t>
            </a: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6400800" y="304800"/>
            <a:ext cx="23622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/>
              <a:t>Students research using actual documents and databases to find out what happened to four different people.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905000"/>
            <a:ext cx="3943349" cy="4289611"/>
          </a:xfrm>
        </p:spPr>
        <p:txBody>
          <a:bodyPr/>
          <a:lstStyle/>
          <a:p>
            <a:r>
              <a:rPr lang="en-US" dirty="0"/>
              <a:t>How the learning is accomplished</a:t>
            </a:r>
          </a:p>
          <a:p>
            <a:r>
              <a:rPr lang="en-US" dirty="0"/>
              <a:t>A course of action intended to achieve a result</a:t>
            </a:r>
          </a:p>
          <a:p>
            <a:r>
              <a:rPr lang="en-US" dirty="0"/>
              <a:t>What happens between the beginning and the end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1905000"/>
            <a:ext cx="3810000" cy="41910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1295400" y="152400"/>
            <a:ext cx="67818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en-US" sz="4000">
                <a:solidFill>
                  <a:schemeClr val="tx2"/>
                </a:solidFill>
                <a:latin typeface="Times New Roman" charset="0"/>
              </a:rPr>
              <a:t>Changing the </a:t>
            </a:r>
            <a:br>
              <a:rPr lang="en-US" sz="4000">
                <a:solidFill>
                  <a:schemeClr val="tx2"/>
                </a:solidFill>
                <a:latin typeface="Times New Roman" charset="0"/>
              </a:rPr>
            </a:br>
            <a:r>
              <a:rPr lang="en-US" sz="4000">
                <a:solidFill>
                  <a:schemeClr val="tx2"/>
                </a:solidFill>
                <a:latin typeface="Times New Roman" charset="0"/>
              </a:rPr>
              <a:t>Process . . .</a:t>
            </a:r>
          </a:p>
        </p:txBody>
      </p:sp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1219200" y="1905000"/>
            <a:ext cx="678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Math concepts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Virtual manipulatives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hlinkClick r:id="rId4" action="ppaction://hlinkfile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Science – up to date information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  <a:hlinkClick r:id="rId6" action="ppaction://hlinkfile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Alternatives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hlinkClick r:id="rId8" action="ppaction://hlinkfile"/>
              </a:rPr>
              <a:t>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  <a:hlinkClick r:id="rId6" action="ppaction://hlinkfile"/>
              </a:rPr>
              <a:t>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Net Frog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Research in “real time”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9"/>
              </a:rPr>
              <a:t>Newscasts (CNN for students)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10"/>
              </a:rPr>
              <a:t>Data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(USGS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1"/>
              </a:rPr>
              <a:t>Google Maps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000" dirty="0" smtClean="0">
              <a:solidFill>
                <a:srgbClr val="FFFFCC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>
                <a:solidFill>
                  <a:srgbClr val="003366"/>
                </a:solidFill>
                <a:hlinkClick r:id="rId12"/>
              </a:rPr>
              <a:t>Analyzing for </a:t>
            </a:r>
            <a:r>
              <a:rPr lang="en-US" sz="2200" dirty="0" smtClean="0">
                <a:solidFill>
                  <a:srgbClr val="003366"/>
                </a:solidFill>
                <a:hlinkClick r:id="rId12"/>
              </a:rPr>
              <a:t>validity</a:t>
            </a:r>
            <a:endParaRPr lang="en-US" sz="2200" dirty="0" smtClean="0">
              <a:solidFill>
                <a:srgbClr val="003366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Global Connections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n"/>
            </a:pPr>
            <a:endParaRPr lang="en-US" sz="2200" dirty="0">
              <a:solidFill>
                <a:srgbClr val="003366"/>
              </a:solidFill>
            </a:endParaRPr>
          </a:p>
        </p:txBody>
      </p:sp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13"/>
          <a:srcRect l="6250" t="12500" r="28532" b="21875"/>
          <a:stretch>
            <a:fillRect/>
          </a:stretch>
        </p:blipFill>
        <p:spPr bwMode="auto">
          <a:xfrm>
            <a:off x="6172200" y="304800"/>
            <a:ext cx="25146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4000"/>
              <a:t> Technology &amp; Process</a:t>
            </a:r>
            <a:br>
              <a:rPr lang="en-US" sz="4000"/>
            </a:br>
            <a:r>
              <a:rPr lang="en-US" sz="4000"/>
              <a:t>	</a:t>
            </a:r>
            <a:br>
              <a:rPr lang="en-US" sz="4000"/>
            </a:br>
            <a:endParaRPr lang="en-US" sz="4000"/>
          </a:p>
        </p:txBody>
      </p:sp>
      <p:sp>
        <p:nvSpPr>
          <p:cNvPr id="4177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VOD (video on demand) </a:t>
            </a:r>
          </a:p>
          <a:p>
            <a:pPr lvl="1"/>
            <a:r>
              <a:rPr lang="en-US" sz="2400" dirty="0"/>
              <a:t>United Streaming Video – Power Media </a:t>
            </a:r>
            <a:r>
              <a:rPr lang="en-US" sz="2400" dirty="0" smtClean="0"/>
              <a:t>Plus</a:t>
            </a:r>
            <a:br>
              <a:rPr lang="en-US" sz="2400" dirty="0" smtClean="0"/>
            </a:br>
            <a:r>
              <a:rPr lang="en-US" sz="2400" dirty="0" smtClean="0"/>
              <a:t>Learn360</a:t>
            </a:r>
          </a:p>
          <a:p>
            <a:r>
              <a:rPr lang="en-US" sz="2600" dirty="0" err="1"/>
              <a:t>Webquests</a:t>
            </a:r>
            <a:r>
              <a:rPr lang="en-US" sz="2600" dirty="0"/>
              <a:t>  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 err="1"/>
              <a:t>WebQuest</a:t>
            </a:r>
            <a:r>
              <a:rPr lang="en-US" sz="2400" dirty="0"/>
              <a:t> is an inquiry-oriented activity in which most or all of the information used by learners is drawn from the Web. </a:t>
            </a:r>
          </a:p>
          <a:p>
            <a:pPr lvl="2"/>
            <a:r>
              <a:rPr lang="en-US" sz="2000" dirty="0">
                <a:hlinkClick r:id="rId3"/>
              </a:rPr>
              <a:t>Adventure Into the Unknown A Webquest on the Lewis and Clark Expedition.htm</a:t>
            </a:r>
            <a:endParaRPr lang="en-US" sz="2000" dirty="0" smtClean="0"/>
          </a:p>
          <a:p>
            <a:r>
              <a:rPr lang="en-US" sz="2600" dirty="0" smtClean="0">
                <a:hlinkClick r:id="rId4"/>
              </a:rPr>
              <a:t>Moodle</a:t>
            </a:r>
            <a:endParaRPr lang="en-US" sz="2400" dirty="0"/>
          </a:p>
          <a:p>
            <a:pPr>
              <a:buFont typeface="Wingdings" charset="2"/>
              <a:buNone/>
            </a:pPr>
            <a:r>
              <a:rPr lang="en-US" sz="2700" dirty="0"/>
              <a:t>   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1531" t="19540" r="38910" b="23887"/>
          <a:stretch>
            <a:fillRect/>
          </a:stretch>
        </p:blipFill>
        <p:spPr>
          <a:xfrm>
            <a:off x="2209800" y="1600200"/>
            <a:ext cx="6705600" cy="4543717"/>
          </a:xfrm>
        </p:spPr>
      </p:pic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381000" y="22860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/>
              <a:t>Online Simulations</a:t>
            </a:r>
            <a:endParaRPr lang="en-US" sz="4400" dirty="0"/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228600" y="2438400"/>
            <a:ext cx="2514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The final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mission is to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create a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habitable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planet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suitable for </a:t>
            </a:r>
          </a:p>
          <a:p>
            <a:pPr algn="l" eaLnBrk="0" hangingPunct="0"/>
            <a:r>
              <a:rPr lang="en-US" sz="2400" dirty="0">
                <a:solidFill>
                  <a:srgbClr val="7152C2"/>
                </a:solidFill>
              </a:rPr>
              <a:t>humans</a:t>
            </a:r>
            <a:r>
              <a:rPr lang="en-US" sz="2400" dirty="0" smtClean="0">
                <a:solidFill>
                  <a:srgbClr val="7152C2"/>
                </a:solidFill>
              </a:rPr>
              <a:t>.</a:t>
            </a:r>
          </a:p>
          <a:p>
            <a:pPr algn="l" eaLnBrk="0" hangingPunct="0"/>
            <a:endParaRPr lang="en-US" sz="2400" dirty="0" smtClean="0">
              <a:solidFill>
                <a:srgbClr val="7152C2"/>
              </a:solidFill>
            </a:endParaRPr>
          </a:p>
          <a:p>
            <a:pPr algn="l" eaLnBrk="0" hangingPunct="0"/>
            <a:r>
              <a:rPr lang="en-US" i="1" dirty="0" smtClean="0">
                <a:solidFill>
                  <a:srgbClr val="7152C2"/>
                </a:solidFill>
              </a:rPr>
              <a:t>NASA </a:t>
            </a:r>
            <a:endParaRPr lang="en-US" i="1" dirty="0">
              <a:solidFill>
                <a:srgbClr val="7152C2"/>
              </a:solidFill>
            </a:endParaRPr>
          </a:p>
          <a:p>
            <a:pPr algn="l" eaLnBrk="0" hangingPunct="0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248400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sz="2000" b="1" dirty="0" smtClean="0">
                <a:hlinkClick r:id="rId4"/>
              </a:rPr>
              <a:t>Welcome to </a:t>
            </a:r>
            <a:r>
              <a:rPr lang="en-US" sz="2000" b="1" dirty="0" err="1" smtClean="0">
                <a:hlinkClick r:id="rId4"/>
              </a:rPr>
              <a:t>AstroAdventure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Handhelds, iPods, </a:t>
            </a:r>
            <a:r>
              <a:rPr lang="en-US" dirty="0" err="1" smtClean="0"/>
              <a:t>iTouch</a:t>
            </a:r>
            <a:endParaRPr lang="en-US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Store and graph data</a:t>
            </a:r>
          </a:p>
          <a:p>
            <a:pPr>
              <a:lnSpc>
                <a:spcPct val="90000"/>
              </a:lnSpc>
            </a:pPr>
            <a:r>
              <a:rPr lang="en-US" dirty="0"/>
              <a:t>Journal recording</a:t>
            </a:r>
          </a:p>
          <a:p>
            <a:pPr>
              <a:lnSpc>
                <a:spcPct val="90000"/>
              </a:lnSpc>
            </a:pPr>
            <a:r>
              <a:rPr lang="en-US" dirty="0"/>
              <a:t>Record lectures and notes</a:t>
            </a:r>
          </a:p>
          <a:p>
            <a:pPr>
              <a:lnSpc>
                <a:spcPct val="90000"/>
              </a:lnSpc>
            </a:pPr>
            <a:r>
              <a:rPr lang="en-US" dirty="0"/>
              <a:t>Access video and podcasts </a:t>
            </a:r>
          </a:p>
          <a:p>
            <a:pPr>
              <a:lnSpc>
                <a:spcPct val="90000"/>
              </a:lnSpc>
            </a:pPr>
            <a:r>
              <a:rPr lang="en-US" dirty="0"/>
              <a:t>Foreign language dictionaries</a:t>
            </a:r>
          </a:p>
          <a:p>
            <a:pPr>
              <a:lnSpc>
                <a:spcPct val="90000"/>
              </a:lnSpc>
            </a:pPr>
            <a:r>
              <a:rPr lang="en-US" dirty="0"/>
              <a:t>Personal organization</a:t>
            </a:r>
          </a:p>
          <a:p>
            <a:pPr>
              <a:lnSpc>
                <a:spcPct val="90000"/>
              </a:lnSpc>
            </a:pPr>
            <a:r>
              <a:rPr lang="en-US" dirty="0"/>
              <a:t>Communication/sharing</a:t>
            </a:r>
          </a:p>
          <a:p>
            <a:pPr>
              <a:lnSpc>
                <a:spcPct val="90000"/>
              </a:lnSpc>
            </a:pPr>
            <a:r>
              <a:rPr lang="en-US" dirty="0"/>
              <a:t>Music lessons</a:t>
            </a:r>
          </a:p>
        </p:txBody>
      </p:sp>
      <p:pic>
        <p:nvPicPr>
          <p:cNvPr id="4" name="Picture 3" descr="itouch2.jpg"/>
          <p:cNvPicPr>
            <a:picLocks noChangeAspect="1"/>
          </p:cNvPicPr>
          <p:nvPr/>
        </p:nvPicPr>
        <p:blipFill>
          <a:blip r:embed="rId3"/>
          <a:srcRect l="18125" t="5384" r="21875" b="8462"/>
          <a:stretch>
            <a:fillRect/>
          </a:stretch>
        </p:blipFill>
        <p:spPr>
          <a:xfrm rot="20738064">
            <a:off x="5761669" y="1957868"/>
            <a:ext cx="2122837" cy="371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ChangeArrowheads="1"/>
          </p:cNvSpPr>
          <p:nvPr/>
        </p:nvSpPr>
        <p:spPr bwMode="auto">
          <a:xfrm>
            <a:off x="1295400" y="152400"/>
            <a:ext cx="67818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en-US" sz="4400">
                <a:solidFill>
                  <a:schemeClr val="tx2"/>
                </a:solidFill>
                <a:latin typeface="Times New Roman" charset="0"/>
              </a:rPr>
              <a:t>Why Technology?</a:t>
            </a: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457200" y="18288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600" dirty="0" smtClean="0"/>
              <a:t>Knowledge </a:t>
            </a:r>
            <a:r>
              <a:rPr lang="en-US" sz="2600" dirty="0"/>
              <a:t>economy 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nearly 90% of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upcoming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workforce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will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utilize computers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within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their working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environments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742950" lvl="1" indent="-28575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endParaRPr lang="en-US" sz="2200" dirty="0">
              <a:solidFill>
                <a:schemeClr val="bg2"/>
              </a:solidFill>
            </a:endParaRPr>
          </a:p>
        </p:txBody>
      </p:sp>
      <p:pic>
        <p:nvPicPr>
          <p:cNvPr id="4" name="Picture 3" descr="j04394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4191000" cy="419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&amp; Create</a:t>
            </a:r>
            <a:br>
              <a:rPr lang="en-US" dirty="0" smtClean="0"/>
            </a:br>
            <a:r>
              <a:rPr lang="en-US" dirty="0" smtClean="0"/>
              <a:t>with Podcasts</a:t>
            </a:r>
            <a:endParaRPr lang="en-US" dirty="0"/>
          </a:p>
        </p:txBody>
      </p:sp>
      <p:sp>
        <p:nvSpPr>
          <p:cNvPr id="289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92162" y="2819400"/>
            <a:ext cx="3566160" cy="32591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700" dirty="0" smtClean="0"/>
              <a:t>Science Now (NOVA) podcasts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>
                <a:hlinkClick r:id="rId3"/>
              </a:rPr>
              <a:t>http://www.pbs.org/wgbh/nova/sciencenow/rss/#h01</a:t>
            </a:r>
            <a:endParaRPr lang="en-US" sz="22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iTunes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Podbean.com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66534" y="2743200"/>
            <a:ext cx="3767866" cy="3335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Learning in Hand</a:t>
            </a:r>
          </a:p>
          <a:p>
            <a:pPr lvl="1"/>
            <a:r>
              <a:rPr lang="en-US" dirty="0" smtClean="0">
                <a:hlinkClick r:id="rId4"/>
              </a:rPr>
              <a:t>learninginhand.com</a:t>
            </a:r>
            <a:endParaRPr lang="en-US" dirty="0" smtClean="0"/>
          </a:p>
          <a:p>
            <a:r>
              <a:rPr lang="en-US" dirty="0" err="1" smtClean="0"/>
              <a:t>Gcast</a:t>
            </a:r>
            <a:r>
              <a:rPr lang="en-US" dirty="0" smtClean="0"/>
              <a:t>   </a:t>
            </a:r>
          </a:p>
          <a:p>
            <a:pPr lvl="1"/>
            <a:r>
              <a:rPr lang="en-US" dirty="0" smtClean="0">
                <a:hlinkClick r:id="rId5"/>
              </a:rPr>
              <a:t>http://gcast.com</a:t>
            </a:r>
            <a:endParaRPr lang="en-US" dirty="0" smtClean="0"/>
          </a:p>
          <a:p>
            <a:r>
              <a:rPr lang="en-US" dirty="0" err="1" smtClean="0"/>
              <a:t>Garageband</a:t>
            </a:r>
            <a:r>
              <a:rPr lang="en-US" dirty="0" smtClean="0"/>
              <a:t> (Apple)</a:t>
            </a:r>
          </a:p>
          <a:p>
            <a:r>
              <a:rPr lang="en-US" dirty="0" smtClean="0"/>
              <a:t>Audacity </a:t>
            </a:r>
          </a:p>
          <a:p>
            <a:pPr lvl="1"/>
            <a:r>
              <a:rPr lang="en-US" dirty="0" smtClean="0">
                <a:hlinkClick r:id="rId6"/>
              </a:rPr>
              <a:t>Sourceforge.audacity.net</a:t>
            </a:r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0" y="1600200"/>
            <a:ext cx="23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676400"/>
            <a:ext cx="2492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Collect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smtClean="0"/>
              <a:t>Web:</a:t>
            </a:r>
            <a:br>
              <a:rPr lang="en-US" dirty="0" smtClean="0"/>
            </a:br>
            <a:r>
              <a:rPr lang="en-US" dirty="0" smtClean="0"/>
              <a:t>Use and Create</a:t>
            </a:r>
            <a:endParaRPr lang="en-US" dirty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500" dirty="0"/>
              <a:t>Web 2.0</a:t>
            </a:r>
          </a:p>
          <a:p>
            <a:pPr lvl="1"/>
            <a:r>
              <a:rPr lang="en-US" i="1" dirty="0"/>
              <a:t>“</a:t>
            </a:r>
            <a:r>
              <a:rPr lang="en-US" sz="3000" i="1" dirty="0"/>
              <a:t>Build applications that harness network effects to get better the more people use them.</a:t>
            </a:r>
            <a:r>
              <a:rPr lang="en-US" sz="3000" dirty="0"/>
              <a:t>“</a:t>
            </a:r>
          </a:p>
          <a:p>
            <a:pPr lvl="1"/>
            <a:r>
              <a:rPr lang="en-US" sz="3400" dirty="0">
                <a:solidFill>
                  <a:srgbClr val="7152C2"/>
                </a:solidFill>
              </a:rPr>
              <a:t>Wiki’s, social networking, blogs, podcasting</a:t>
            </a:r>
            <a:r>
              <a:rPr lang="en-US" sz="3400" dirty="0" smtClean="0">
                <a:solidFill>
                  <a:srgbClr val="7152C2"/>
                </a:solidFill>
              </a:rPr>
              <a:t>,</a:t>
            </a:r>
            <a:r>
              <a:rPr lang="en-US" sz="3400" dirty="0" smtClean="0">
                <a:solidFill>
                  <a:schemeClr val="hlink"/>
                </a:solidFill>
              </a:rPr>
              <a:t>, </a:t>
            </a:r>
            <a:r>
              <a:rPr lang="en-US" sz="3400" dirty="0" err="1">
                <a:solidFill>
                  <a:schemeClr val="hlink"/>
                </a:solidFill>
              </a:rPr>
              <a:t>Flickr</a:t>
            </a:r>
            <a:r>
              <a:rPr lang="en-US" sz="3400" dirty="0">
                <a:solidFill>
                  <a:schemeClr val="hlink"/>
                </a:solidFill>
              </a:rPr>
              <a:t>, </a:t>
            </a:r>
            <a:r>
              <a:rPr lang="en-US" sz="3400" dirty="0" smtClean="0">
                <a:solidFill>
                  <a:schemeClr val="hlink"/>
                </a:solidFill>
              </a:rPr>
              <a:t>iTunes</a:t>
            </a:r>
          </a:p>
          <a:p>
            <a:pPr lvl="1"/>
            <a:endParaRPr lang="en-US" sz="3400" dirty="0">
              <a:solidFill>
                <a:schemeClr val="hlink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Literature and Reference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Resources in reference, fiction &amp; non-fiction</a:t>
            </a:r>
          </a:p>
          <a:p>
            <a:pPr lvl="1"/>
            <a:r>
              <a:rPr lang="en-US" dirty="0">
                <a:hlinkClick r:id="rId3"/>
              </a:rPr>
              <a:t>Bartleby.com </a:t>
            </a:r>
            <a:endParaRPr lang="en-US" dirty="0"/>
          </a:p>
          <a:p>
            <a:pPr lvl="2"/>
            <a:r>
              <a:rPr lang="en-US" dirty="0"/>
              <a:t>Shakespeare, major dictionaries and reference books, poets, dictionary of quotations, anthologies</a:t>
            </a:r>
          </a:p>
          <a:p>
            <a:pPr lvl="1"/>
            <a:r>
              <a:rPr lang="en-US" dirty="0">
                <a:hlinkClick r:id="rId4"/>
              </a:rPr>
              <a:t>Cyberguides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The International Children’s</a:t>
            </a:r>
            <a:r>
              <a:rPr lang="en-US" dirty="0" smtClean="0">
                <a:hlinkClick r:id="rId5"/>
              </a:rPr>
              <a:t> Digital Library </a:t>
            </a:r>
            <a:r>
              <a:rPr lang="en-US" dirty="0"/>
              <a:t>. . . . </a:t>
            </a:r>
          </a:p>
          <a:p>
            <a:pPr lvl="2"/>
            <a:r>
              <a:rPr lang="en-US" dirty="0"/>
              <a:t>Different languages, classics and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1219200" y="381000"/>
            <a:ext cx="281940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Book in Croation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570787" cy="950259"/>
          </a:xfrm>
        </p:spPr>
        <p:txBody>
          <a:bodyPr/>
          <a:lstStyle/>
          <a:p>
            <a:r>
              <a:rPr lang="en-US" sz="4000" dirty="0" smtClean="0"/>
              <a:t>Content and Sharing</a:t>
            </a:r>
            <a:endParaRPr lang="en-US" sz="4000" dirty="0"/>
          </a:p>
        </p:txBody>
      </p:sp>
      <p:sp>
        <p:nvSpPr>
          <p:cNvPr id="421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 Different Place</a:t>
            </a:r>
            <a:endParaRPr lang="en-US" dirty="0"/>
          </a:p>
          <a:p>
            <a:r>
              <a:rPr lang="en-US" dirty="0">
                <a:hlinkClick r:id="rId4"/>
              </a:rPr>
              <a:t>Chasing Vermeer</a:t>
            </a:r>
            <a:endParaRPr lang="en-US" dirty="0"/>
          </a:p>
          <a:p>
            <a:r>
              <a:rPr lang="en-US" dirty="0" smtClean="0">
                <a:hlinkClick r:id="rId5"/>
              </a:rPr>
              <a:t>Visual/Virtual Field Trips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www.artsnacks.org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Digital Storytelling</a:t>
            </a:r>
            <a:endParaRPr lang="en-US" dirty="0"/>
          </a:p>
          <a:p>
            <a:pPr>
              <a:buFont typeface="Wingdings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charset="2"/>
              <a:buNone/>
            </a:pPr>
            <a:endParaRPr lang="en-US" dirty="0"/>
          </a:p>
        </p:txBody>
      </p:sp>
      <p:pic>
        <p:nvPicPr>
          <p:cNvPr id="5" name="Picture 4" descr="Washington DC and fossils 022.jpg"/>
          <p:cNvPicPr>
            <a:picLocks noChangeAspect="1"/>
          </p:cNvPicPr>
          <p:nvPr/>
        </p:nvPicPr>
        <p:blipFill>
          <a:blip r:embed="rId8"/>
          <a:srcRect l="21973"/>
          <a:stretch>
            <a:fillRect/>
          </a:stretch>
        </p:blipFill>
        <p:spPr>
          <a:xfrm rot="20620934">
            <a:off x="5461400" y="3800176"/>
            <a:ext cx="2435352" cy="2340864"/>
          </a:xfrm>
          <a:prstGeom prst="rect">
            <a:avLst/>
          </a:prstGeom>
        </p:spPr>
      </p:pic>
      <p:pic>
        <p:nvPicPr>
          <p:cNvPr id="7" name="Picture 6" descr="Washington DC and fossils 03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04603">
            <a:off x="5334000" y="1981200"/>
            <a:ext cx="2678176" cy="200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– Desktop Publishing	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6781800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Templates</a:t>
            </a:r>
          </a:p>
          <a:p>
            <a:pPr lvl="1"/>
            <a:r>
              <a:rPr lang="en-US" dirty="0"/>
              <a:t>Reports, newsletters, booklets, brochures, outlines, presentations</a:t>
            </a:r>
          </a:p>
          <a:p>
            <a:r>
              <a:rPr lang="en-US" dirty="0"/>
              <a:t>Word processing and spell-checking</a:t>
            </a:r>
          </a:p>
          <a:p>
            <a:pPr lvl="1"/>
            <a:r>
              <a:rPr lang="en-US" dirty="0"/>
              <a:t>Laptops, </a:t>
            </a:r>
            <a:r>
              <a:rPr lang="en-US" dirty="0" err="1"/>
              <a:t>AlphaSmart</a:t>
            </a:r>
            <a:r>
              <a:rPr lang="en-US" dirty="0"/>
              <a:t>, </a:t>
            </a:r>
            <a:r>
              <a:rPr lang="en-US" dirty="0" err="1" smtClean="0"/>
              <a:t>NeoSmart</a:t>
            </a:r>
            <a:r>
              <a:rPr lang="en-US" dirty="0" smtClean="0"/>
              <a:t> NETBOOKS </a:t>
            </a:r>
            <a:endParaRPr lang="en-US" dirty="0"/>
          </a:p>
          <a:p>
            <a:pPr lvl="1"/>
            <a:r>
              <a:rPr lang="en-US" dirty="0"/>
              <a:t>Voice Recognition software</a:t>
            </a:r>
          </a:p>
          <a:p>
            <a:r>
              <a:rPr lang="en-US" dirty="0"/>
              <a:t>Publishing </a:t>
            </a:r>
            <a:r>
              <a:rPr lang="en-US" dirty="0" smtClean="0"/>
              <a:t>formats</a:t>
            </a:r>
          </a:p>
          <a:p>
            <a:r>
              <a:rPr lang="en-US" dirty="0" smtClean="0"/>
              <a:t>Story starters/scholastic.com </a:t>
            </a:r>
            <a:r>
              <a:rPr lang="en-US" dirty="0" smtClean="0">
                <a:hlinkClick r:id="rId3"/>
              </a:rPr>
              <a:t>http://teacher.scholastic.com/activities/storystarters/storystarter1.htm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Read Write Think</a:t>
            </a:r>
            <a:r>
              <a:rPr lang="en-US" dirty="0" smtClean="0"/>
              <a:t>  teacher and student materials and lessons</a:t>
            </a:r>
          </a:p>
          <a:p>
            <a:r>
              <a:rPr lang="en-US" dirty="0" smtClean="0">
                <a:hlinkClick r:id="rId5"/>
              </a:rPr>
              <a:t>Lulu.com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2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/ </a:t>
            </a:r>
            <a:r>
              <a:rPr lang="en-US" dirty="0" smtClean="0"/>
              <a:t>GIS/Google Earth</a:t>
            </a:r>
            <a:endParaRPr 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hlinkClick r:id="rId3"/>
              </a:rPr>
              <a:t>Geocaching</a:t>
            </a:r>
            <a:endParaRPr lang="en-US" dirty="0" smtClean="0"/>
          </a:p>
          <a:p>
            <a:pPr lvl="1"/>
            <a:r>
              <a:rPr lang="en-US" dirty="0" smtClean="0"/>
              <a:t>Where </a:t>
            </a:r>
            <a:r>
              <a:rPr lang="en-US" dirty="0"/>
              <a:t>YOU are the search engine!</a:t>
            </a:r>
          </a:p>
          <a:p>
            <a:r>
              <a:rPr lang="en-US" dirty="0">
                <a:hlinkClick r:id="rId4"/>
              </a:rPr>
              <a:t>Groundspeak </a:t>
            </a:r>
            <a:r>
              <a:rPr lang="en-US" dirty="0">
                <a:hlinkClick r:id="rId5" action="ppaction://hlinkfile"/>
              </a:rPr>
              <a:t>– </a:t>
            </a:r>
          </a:p>
          <a:p>
            <a:pPr lvl="1"/>
            <a:r>
              <a:rPr lang="en-US" dirty="0">
                <a:hlinkClick r:id="rId6"/>
              </a:rPr>
              <a:t>Benchmark Hunting Home </a:t>
            </a:r>
            <a:r>
              <a:rPr lang="en-US" dirty="0" smtClean="0">
                <a:hlinkClick r:id="rId6"/>
              </a:rPr>
              <a:t>Page.htm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Google Earth </a:t>
            </a:r>
          </a:p>
          <a:p>
            <a:pPr lvl="1"/>
            <a:r>
              <a:rPr lang="en-US" dirty="0" smtClean="0"/>
              <a:t>Google Lit Trips</a:t>
            </a:r>
          </a:p>
          <a:p>
            <a:pPr lvl="1"/>
            <a:r>
              <a:rPr lang="en-US" dirty="0" smtClean="0"/>
              <a:t>Scavenger hunts</a:t>
            </a:r>
          </a:p>
          <a:p>
            <a:pPr lvl="1"/>
            <a:r>
              <a:rPr lang="en-US" dirty="0" smtClean="0"/>
              <a:t>Ancient Civilizations</a:t>
            </a:r>
            <a:endParaRPr lang="en-US" dirty="0"/>
          </a:p>
        </p:txBody>
      </p:sp>
      <p:pic>
        <p:nvPicPr>
          <p:cNvPr id="4" name="Picture 3" descr="GPS.jpg"/>
          <p:cNvPicPr>
            <a:picLocks noChangeAspect="1"/>
          </p:cNvPicPr>
          <p:nvPr/>
        </p:nvPicPr>
        <p:blipFill>
          <a:blip r:embed="rId7"/>
          <a:srcRect l="19600" r="21200"/>
          <a:stretch>
            <a:fillRect/>
          </a:stretch>
        </p:blipFill>
        <p:spPr>
          <a:xfrm rot="824724">
            <a:off x="7247894" y="1720776"/>
            <a:ext cx="1274369" cy="2152650"/>
          </a:xfrm>
          <a:prstGeom prst="rect">
            <a:avLst/>
          </a:prstGeom>
        </p:spPr>
      </p:pic>
      <p:pic>
        <p:nvPicPr>
          <p:cNvPr id="6" name="Picture 5" descr="google eart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4038600"/>
            <a:ext cx="2185035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781800" cy="1066800"/>
          </a:xfrm>
        </p:spPr>
        <p:txBody>
          <a:bodyPr/>
          <a:lstStyle/>
          <a:p>
            <a:r>
              <a:rPr lang="en-US"/>
              <a:t>Graphic Organizers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752600"/>
            <a:ext cx="6781800" cy="4343400"/>
          </a:xfrm>
        </p:spPr>
        <p:txBody>
          <a:bodyPr>
            <a:normAutofit lnSpcReduction="10000"/>
          </a:bodyPr>
          <a:lstStyle/>
          <a:p>
            <a:r>
              <a:rPr lang="en-US" sz="2700" dirty="0">
                <a:hlinkClick r:id="rId3"/>
              </a:rPr>
              <a:t>Inspiration Software, Inc.htm</a:t>
            </a:r>
            <a:endParaRPr lang="en-US" sz="2700" dirty="0"/>
          </a:p>
          <a:p>
            <a:pPr lvl="1"/>
            <a:r>
              <a:rPr lang="en-US" sz="2200" dirty="0" err="1"/>
              <a:t>Kidspiration</a:t>
            </a:r>
            <a:r>
              <a:rPr lang="en-US" sz="2200" dirty="0"/>
              <a:t>, Inspiration Data	</a:t>
            </a:r>
          </a:p>
          <a:p>
            <a:pPr lvl="1"/>
            <a:r>
              <a:rPr lang="en-US" sz="2200" dirty="0" err="1"/>
              <a:t>Versons</a:t>
            </a:r>
            <a:r>
              <a:rPr lang="en-US" sz="2200" dirty="0"/>
              <a:t> for Handhelds </a:t>
            </a:r>
            <a:r>
              <a:rPr lang="en-US" sz="1800" dirty="0"/>
              <a:t>(Palm and </a:t>
            </a:r>
          </a:p>
          <a:p>
            <a:pPr lvl="2">
              <a:buFont typeface="Wingdings" charset="2"/>
              <a:buNone/>
            </a:pPr>
            <a:r>
              <a:rPr lang="en-US" sz="1600" dirty="0"/>
              <a:t>Windows)</a:t>
            </a:r>
          </a:p>
          <a:p>
            <a:pPr lvl="2">
              <a:buFont typeface="Wingdings" charset="2"/>
              <a:buNone/>
            </a:pPr>
            <a:r>
              <a:rPr lang="en-US" sz="1600" dirty="0"/>
              <a:t>Sample 1      sample 2        sample 3</a:t>
            </a:r>
            <a:endParaRPr lang="en-US" sz="2000" dirty="0"/>
          </a:p>
          <a:p>
            <a:r>
              <a:rPr lang="en-US" sz="2700" dirty="0"/>
              <a:t>Schools of California Online Resources</a:t>
            </a:r>
          </a:p>
          <a:p>
            <a:pPr lvl="1"/>
            <a:r>
              <a:rPr lang="en-US" sz="2200" dirty="0">
                <a:hlinkClick r:id="rId4"/>
              </a:rPr>
              <a:t>http://www.sdcoe.k12.ca.us/score/actbank/torganiz.htm</a:t>
            </a:r>
            <a:endParaRPr lang="en-US" sz="2200" dirty="0"/>
          </a:p>
          <a:p>
            <a:r>
              <a:rPr lang="en-US" sz="2700" dirty="0"/>
              <a:t>Write Design Online</a:t>
            </a:r>
          </a:p>
          <a:p>
            <a:pPr lvl="1"/>
            <a:r>
              <a:rPr lang="en-US" sz="2200" dirty="0">
                <a:hlinkClick r:id="rId5"/>
              </a:rPr>
              <a:t>http://www.writedesignonline.com/organizers/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28800"/>
            <a:ext cx="2971800" cy="2819400"/>
          </a:xfrm>
        </p:spPr>
        <p:txBody>
          <a:bodyPr/>
          <a:lstStyle/>
          <a:p>
            <a:pPr algn="ctr"/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or </a:t>
            </a:r>
            <a:br>
              <a:rPr lang="en-US" dirty="0"/>
            </a:br>
            <a:r>
              <a:rPr lang="en-US" dirty="0"/>
              <a:t>Copying?</a:t>
            </a:r>
          </a:p>
        </p:txBody>
      </p:sp>
      <p:pic>
        <p:nvPicPr>
          <p:cNvPr id="368643" name="Picture 3" descr="research piles 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77200" cy="914400"/>
          </a:xfrm>
        </p:spPr>
        <p:txBody>
          <a:bodyPr/>
          <a:lstStyle/>
          <a:p>
            <a:r>
              <a:rPr lang="en-US"/>
              <a:t>Where’s the Content?</a:t>
            </a:r>
          </a:p>
        </p:txBody>
      </p:sp>
      <p:pic>
        <p:nvPicPr>
          <p:cNvPr id="370691" name="Picture 3" descr="tech but no conten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0156" y="2531427"/>
            <a:ext cx="4114800" cy="275082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3075"/>
            <a:ext cx="8153400" cy="746125"/>
          </a:xfrm>
        </p:spPr>
        <p:txBody>
          <a:bodyPr>
            <a:normAutofit fontScale="90000"/>
          </a:bodyPr>
          <a:lstStyle/>
          <a:p>
            <a:r>
              <a:rPr lang="en-US"/>
              <a:t>Technology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4495800" cy="48768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Cost/benefit</a:t>
            </a:r>
            <a:endParaRPr lang="en-US" sz="2700" dirty="0"/>
          </a:p>
          <a:p>
            <a:r>
              <a:rPr lang="en-US" sz="2700" dirty="0" smtClean="0"/>
              <a:t>Low level </a:t>
            </a:r>
            <a:r>
              <a:rPr lang="en-US" sz="2700" dirty="0" err="1" smtClean="0"/>
              <a:t>vs</a:t>
            </a:r>
            <a:r>
              <a:rPr lang="en-US" sz="2700" dirty="0" smtClean="0"/>
              <a:t> high level use</a:t>
            </a:r>
            <a:endParaRPr lang="en-US" sz="2700" dirty="0"/>
          </a:p>
          <a:p>
            <a:pPr>
              <a:buFont typeface="Wingdings" charset="2"/>
              <a:buNone/>
            </a:pPr>
            <a:r>
              <a:rPr lang="en-US" sz="2000" dirty="0"/>
              <a:t>	</a:t>
            </a:r>
          </a:p>
        </p:txBody>
      </p:sp>
      <p:pic>
        <p:nvPicPr>
          <p:cNvPr id="4" name="Picture 3" descr="j04308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4779744" cy="3506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895600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None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integratation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				</a:t>
            </a:r>
          </a:p>
          <a:p>
            <a:pPr>
              <a:buFont typeface="Wingdings" charset="2"/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quality teaching and</a:t>
            </a:r>
          </a:p>
          <a:p>
            <a:pPr>
              <a:buFont typeface="Wingdings" charset="2"/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learning experiences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sz="2700">
                <a:hlinkClick r:id="rId3"/>
              </a:rPr>
              <a:t>From Trivial Pursuit to Essential Questions.htm</a:t>
            </a:r>
            <a:endParaRPr lang="en-US" sz="2700"/>
          </a:p>
          <a:p>
            <a:pPr>
              <a:lnSpc>
                <a:spcPct val="140000"/>
              </a:lnSpc>
            </a:pPr>
            <a:r>
              <a:rPr lang="en-US" sz="2700">
                <a:hlinkClick r:id="rId4"/>
              </a:rPr>
              <a:t>The New York Times Learning Network</a:t>
            </a:r>
            <a:endParaRPr lang="en-US" sz="2700"/>
          </a:p>
          <a:p>
            <a:pPr>
              <a:lnSpc>
                <a:spcPct val="140000"/>
              </a:lnSpc>
            </a:pPr>
            <a:r>
              <a:rPr lang="en-US" sz="2700">
                <a:hlinkClick r:id="rId5"/>
              </a:rPr>
              <a:t>Guide to U_S_ Government for Kids</a:t>
            </a:r>
            <a:endParaRPr lang="en-US" sz="2700"/>
          </a:p>
          <a:p>
            <a:pPr>
              <a:lnSpc>
                <a:spcPct val="140000"/>
              </a:lnSpc>
            </a:pPr>
            <a:r>
              <a:rPr lang="en-US" sz="2700">
                <a:hlinkClick r:id="rId6"/>
              </a:rPr>
              <a:t>The Great Question Press</a:t>
            </a:r>
            <a:endParaRPr lang="en-US" sz="2700"/>
          </a:p>
          <a:p>
            <a:pPr>
              <a:lnSpc>
                <a:spcPct val="140000"/>
              </a:lnSpc>
            </a:pPr>
            <a:r>
              <a:rPr lang="en-US" sz="2700">
                <a:hlinkClick r:id="rId7"/>
              </a:rPr>
              <a:t>Thirteen Ed Online</a:t>
            </a:r>
            <a:endParaRPr lang="en-US" sz="2700"/>
          </a:p>
          <a:p>
            <a:pPr>
              <a:buFont typeface="Wingdings" charset="2"/>
              <a:buNone/>
            </a:pPr>
            <a:endParaRPr lang="en-US" sz="2700"/>
          </a:p>
          <a:p>
            <a:endParaRPr lang="en-US"/>
          </a:p>
          <a:p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Research	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6781800" cy="4724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hlinkClick r:id="rId3"/>
              </a:rPr>
              <a:t>Ivy’s Search Engine Resources for Kids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>
                <a:hlinkClick r:id="rId4"/>
              </a:rPr>
              <a:t>Kids </a:t>
            </a:r>
            <a:r>
              <a:rPr lang="en-US" dirty="0" smtClean="0">
                <a:hlinkClick r:id="rId4"/>
              </a:rPr>
              <a:t>Click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>
                <a:hlinkClick r:id="rId5"/>
              </a:rPr>
              <a:t>Wolfram Alpha</a:t>
            </a:r>
            <a:r>
              <a:rPr lang="en-US" dirty="0" smtClean="0"/>
              <a:t>  all things mathematical</a:t>
            </a:r>
          </a:p>
          <a:p>
            <a:pPr>
              <a:lnSpc>
                <a:spcPct val="80000"/>
              </a:lnSpc>
            </a:pPr>
            <a:r>
              <a:rPr lang="en-US" dirty="0">
                <a:hlinkClick r:id="rId6"/>
              </a:rPr>
              <a:t>WebCrawler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>
                <a:hlinkClick r:id="rId7"/>
              </a:rPr>
              <a:t>Wikipedia</a:t>
            </a:r>
            <a:endParaRPr lang="en-US" dirty="0"/>
          </a:p>
          <a:p>
            <a:pPr lvl="1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200" dirty="0">
              <a:latin typeface="Bodoni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hlinkClick r:id="rId3"/>
              </a:rPr>
              <a:t>Google searches</a:t>
            </a:r>
            <a:endParaRPr lang="en-US" sz="3600" dirty="0" smtClean="0"/>
          </a:p>
          <a:p>
            <a:pPr>
              <a:lnSpc>
                <a:spcPct val="80000"/>
              </a:lnSpc>
              <a:buNone/>
            </a:pPr>
            <a:endParaRPr lang="en-US" sz="3600" dirty="0" smtClean="0"/>
          </a:p>
          <a:p>
            <a:pPr lvl="1">
              <a:lnSpc>
                <a:spcPct val="90000"/>
              </a:lnSpc>
            </a:pPr>
            <a:r>
              <a:rPr lang="en-US" sz="3600" dirty="0" smtClean="0">
                <a:hlinkClick r:id="rId4"/>
              </a:rPr>
              <a:t>Maps, video, images, books (text), Google Earth and more</a:t>
            </a:r>
            <a:endParaRPr lang="en-US" sz="3600" dirty="0" smtClean="0"/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Google Scholar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Google squared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Wonder wheel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Forms (surveys)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Products 	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8153400" cy="4038600"/>
          </a:xfrm>
        </p:spPr>
        <p:txBody>
          <a:bodyPr/>
          <a:lstStyle/>
          <a:p>
            <a:r>
              <a:rPr lang="en-US"/>
              <a:t>An artifact that has been created by someone or some process </a:t>
            </a:r>
          </a:p>
          <a:p>
            <a:r>
              <a:rPr lang="en-US"/>
              <a:t>The tangible and stable result of a performance or task </a:t>
            </a:r>
          </a:p>
          <a:p>
            <a:pPr>
              <a:buFont typeface="Wingdings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Products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700"/>
              <a:t>Multimedia products </a:t>
            </a:r>
          </a:p>
          <a:p>
            <a:r>
              <a:rPr lang="en-US" sz="2700"/>
              <a:t>Text with graphics </a:t>
            </a:r>
          </a:p>
          <a:p>
            <a:r>
              <a:rPr lang="en-US" sz="2700"/>
              <a:t>Web-published products </a:t>
            </a:r>
          </a:p>
          <a:p>
            <a:r>
              <a:rPr lang="en-US" sz="2700"/>
              <a:t>Stand-alone slide shows </a:t>
            </a:r>
          </a:p>
          <a:p>
            <a:r>
              <a:rPr lang="en-US" sz="2700"/>
              <a:t>Digital video </a:t>
            </a:r>
          </a:p>
          <a:p>
            <a:r>
              <a:rPr lang="en-US" sz="2700"/>
              <a:t>Visual essays and reports </a:t>
            </a:r>
          </a:p>
          <a:p>
            <a:r>
              <a:rPr lang="en-US" sz="2700"/>
              <a:t>Digital storytelling</a:t>
            </a:r>
          </a:p>
          <a:p>
            <a:r>
              <a:rPr lang="en-US" sz="2700"/>
              <a:t>Audio/video </a:t>
            </a:r>
          </a:p>
          <a:p>
            <a:pPr>
              <a:buFont typeface="Wingdings" charset="2"/>
              <a:buNone/>
            </a:pPr>
            <a:endParaRPr lang="en-US" sz="2700"/>
          </a:p>
        </p:txBody>
      </p:sp>
      <p:pic>
        <p:nvPicPr>
          <p:cNvPr id="5" name="Picture 4" descr="j04022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5807">
            <a:off x="4683711" y="2672282"/>
            <a:ext cx="3315995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 Projects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6781800" cy="44196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hlinkClick r:id="rId3"/>
              </a:rPr>
              <a:t>Guardians of </a:t>
            </a:r>
            <a:r>
              <a:rPr lang="en-US" sz="2800" dirty="0" smtClean="0">
                <a:hlinkClick r:id="rId3"/>
              </a:rPr>
              <a:t>Freedom</a:t>
            </a:r>
            <a:endParaRPr lang="en-US" sz="2800" dirty="0"/>
          </a:p>
          <a:p>
            <a:r>
              <a:rPr lang="en-US" sz="2800" dirty="0">
                <a:hlinkClick r:id="rId4"/>
              </a:rPr>
              <a:t>Library of Congress – Veteran’s History </a:t>
            </a:r>
            <a:r>
              <a:rPr lang="en-US" sz="2800" dirty="0" smtClean="0">
                <a:hlinkClick r:id="rId4"/>
              </a:rPr>
              <a:t>Project</a:t>
            </a:r>
            <a:endParaRPr lang="en-US" sz="2800" dirty="0" smtClean="0"/>
          </a:p>
          <a:p>
            <a:r>
              <a:rPr lang="en-US" dirty="0" smtClean="0">
                <a:hlinkClick r:id="rId5"/>
              </a:rPr>
              <a:t>Museum Box</a:t>
            </a:r>
            <a:endParaRPr lang="en-US" dirty="0" smtClean="0"/>
          </a:p>
          <a:p>
            <a:r>
              <a:rPr lang="en-US" sz="2800" dirty="0" smtClean="0">
                <a:hlinkClick r:id="rId6"/>
              </a:rPr>
              <a:t>Google Sites</a:t>
            </a:r>
            <a:endParaRPr lang="en-US" sz="2800" dirty="0" smtClean="0"/>
          </a:p>
          <a:p>
            <a:r>
              <a:rPr lang="en-US" dirty="0" smtClean="0"/>
              <a:t>Microsoft Word – </a:t>
            </a:r>
            <a:endParaRPr lang="en-US" sz="2800" dirty="0" smtClean="0"/>
          </a:p>
          <a:p>
            <a:r>
              <a:rPr lang="en-US" sz="2800" dirty="0" err="1" smtClean="0"/>
              <a:t>iWeb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Webcams &amp;Video Conferencing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67818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Webcam – inexpensive and easy to use</a:t>
            </a:r>
          </a:p>
          <a:p>
            <a:pPr lvl="1"/>
            <a:r>
              <a:rPr lang="en-US" dirty="0"/>
              <a:t>Animation, </a:t>
            </a:r>
            <a:r>
              <a:rPr lang="en-US" dirty="0" smtClean="0"/>
              <a:t>video</a:t>
            </a:r>
            <a:endParaRPr lang="en-US" dirty="0"/>
          </a:p>
          <a:p>
            <a:r>
              <a:rPr lang="en-US" dirty="0"/>
              <a:t>Video-conferencing</a:t>
            </a:r>
          </a:p>
          <a:p>
            <a:pPr lvl="1"/>
            <a:r>
              <a:rPr lang="en-US" dirty="0" smtClean="0"/>
              <a:t>Skype</a:t>
            </a:r>
          </a:p>
          <a:p>
            <a:pPr lvl="1"/>
            <a:r>
              <a:rPr lang="en-US" dirty="0" err="1" smtClean="0"/>
              <a:t>ooVoo</a:t>
            </a:r>
            <a:endParaRPr lang="en-US" dirty="0" smtClean="0"/>
          </a:p>
          <a:p>
            <a:pPr lvl="1"/>
            <a:r>
              <a:rPr lang="en-US" dirty="0" err="1" smtClean="0"/>
              <a:t>TokBox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Collaborativevcs.pbworks.com</a:t>
            </a:r>
          </a:p>
          <a:p>
            <a:pPr lvl="2"/>
            <a:r>
              <a:rPr lang="en-US" dirty="0" smtClean="0"/>
              <a:t>Possible projects</a:t>
            </a:r>
          </a:p>
          <a:p>
            <a:pPr lvl="1"/>
            <a:endParaRPr lang="en-US" dirty="0"/>
          </a:p>
        </p:txBody>
      </p:sp>
      <p:pic>
        <p:nvPicPr>
          <p:cNvPr id="2050" name="Picture 2" descr="C:\Documents and Settings\Cindy\My Documents\My Pictures\Microsoft Clip Organizer\j04308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514600"/>
            <a:ext cx="3349879" cy="245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</a:t>
            </a:r>
            <a:r>
              <a:rPr lang="en-US" dirty="0" smtClean="0"/>
              <a:t>Word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700"/>
              <a:t>Written projects</a:t>
            </a:r>
          </a:p>
          <a:p>
            <a:pPr lvl="1"/>
            <a:r>
              <a:rPr lang="en-US" sz="2200"/>
              <a:t>Books</a:t>
            </a:r>
          </a:p>
          <a:p>
            <a:pPr lvl="1"/>
            <a:r>
              <a:rPr lang="en-US" sz="2200"/>
              <a:t>Stationary</a:t>
            </a:r>
          </a:p>
          <a:p>
            <a:pPr lvl="1"/>
            <a:r>
              <a:rPr lang="en-US" sz="2200"/>
              <a:t>Tables and Charts</a:t>
            </a:r>
          </a:p>
          <a:p>
            <a:pPr lvl="1"/>
            <a:r>
              <a:rPr lang="en-US" sz="2200"/>
              <a:t>Reports</a:t>
            </a:r>
          </a:p>
          <a:p>
            <a:pPr lvl="1"/>
            <a:r>
              <a:rPr lang="en-US" sz="2200"/>
              <a:t>Business Cards</a:t>
            </a:r>
          </a:p>
          <a:p>
            <a:pPr lvl="1"/>
            <a:r>
              <a:rPr lang="en-US" sz="2200"/>
              <a:t>Newsletters</a:t>
            </a:r>
          </a:p>
          <a:p>
            <a:pPr lvl="1"/>
            <a:r>
              <a:rPr lang="en-US" sz="2200"/>
              <a:t>Postcards</a:t>
            </a:r>
          </a:p>
          <a:p>
            <a:pPr lvl="1"/>
            <a:r>
              <a:rPr lang="en-US" sz="2200"/>
              <a:t>Signs</a:t>
            </a:r>
          </a:p>
          <a:p>
            <a:pPr lvl="1"/>
            <a:r>
              <a:rPr lang="en-US" sz="2200"/>
              <a:t>Web Pages</a:t>
            </a:r>
          </a:p>
          <a:p>
            <a:endParaRPr lang="en-US" sz="2700"/>
          </a:p>
        </p:txBody>
      </p:sp>
      <p:sp>
        <p:nvSpPr>
          <p:cNvPr id="542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700"/>
              <a:t>Graphics</a:t>
            </a:r>
          </a:p>
          <a:p>
            <a:pPr lvl="1"/>
            <a:r>
              <a:rPr lang="en-US" sz="2200"/>
              <a:t>Word Art</a:t>
            </a:r>
          </a:p>
          <a:p>
            <a:pPr lvl="1"/>
            <a:r>
              <a:rPr lang="en-US" sz="2200"/>
              <a:t>Draw Tools</a:t>
            </a:r>
          </a:p>
          <a:p>
            <a:pPr lvl="1"/>
            <a:r>
              <a:rPr lang="en-US" sz="2200"/>
              <a:t>Auto Shapes</a:t>
            </a:r>
          </a:p>
          <a:p>
            <a:pPr lvl="1"/>
            <a:r>
              <a:rPr lang="en-US" sz="2200"/>
              <a:t>Clip Art  </a:t>
            </a:r>
          </a:p>
          <a:p>
            <a:pPr lvl="1"/>
            <a:r>
              <a:rPr lang="en-US" sz="2200"/>
              <a:t>Photos</a:t>
            </a:r>
          </a:p>
          <a:p>
            <a:pPr lvl="1"/>
            <a:r>
              <a:rPr lang="en-US" sz="2200"/>
              <a:t>Original Art Work</a:t>
            </a:r>
          </a:p>
          <a:p>
            <a:pPr lvl="1"/>
            <a:r>
              <a:rPr lang="en-US" sz="2200"/>
              <a:t>Flowcharts</a:t>
            </a:r>
          </a:p>
          <a:p>
            <a:pPr lvl="1"/>
            <a:r>
              <a:rPr lang="en-US" sz="2200"/>
              <a:t>Call-outs</a:t>
            </a:r>
          </a:p>
          <a:p>
            <a:endParaRPr lang="en-US" sz="2700"/>
          </a:p>
          <a:p>
            <a:endParaRPr lang="en-US" sz="2700"/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7162800" y="5638800"/>
            <a:ext cx="1295400" cy="838200"/>
          </a:xfrm>
          <a:prstGeom prst="wedgeRoundRectCallout">
            <a:avLst>
              <a:gd name="adj1" fmla="val -111028"/>
              <a:gd name="adj2" fmla="val -5946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3505200" y="2362200"/>
            <a:ext cx="685800" cy="6858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WordArt 8"/>
          <p:cNvSpPr>
            <a:spLocks noChangeArrowheads="1" noChangeShapeType="1" noTextEdit="1"/>
          </p:cNvSpPr>
          <p:nvPr/>
        </p:nvSpPr>
        <p:spPr bwMode="auto">
          <a:xfrm>
            <a:off x="609600" y="381000"/>
            <a:ext cx="2171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Word Art</a:t>
            </a:r>
          </a:p>
        </p:txBody>
      </p:sp>
      <p:grpSp>
        <p:nvGrpSpPr>
          <p:cNvPr id="54282" name="Group 10"/>
          <p:cNvGrpSpPr>
            <a:grpSpLocks noChangeAspect="1"/>
          </p:cNvGrpSpPr>
          <p:nvPr/>
        </p:nvGrpSpPr>
        <p:grpSpPr bwMode="auto">
          <a:xfrm>
            <a:off x="7391400" y="1981200"/>
            <a:ext cx="1414463" cy="1828800"/>
            <a:chOff x="5760" y="480"/>
            <a:chExt cx="705" cy="912"/>
          </a:xfrm>
        </p:grpSpPr>
        <p:sp>
          <p:nvSpPr>
            <p:cNvPr id="54281" name="AutoShape 9"/>
            <p:cNvSpPr>
              <a:spLocks noChangeAspect="1" noChangeArrowheads="1" noTextEdit="1"/>
            </p:cNvSpPr>
            <p:nvPr/>
          </p:nvSpPr>
          <p:spPr bwMode="auto">
            <a:xfrm>
              <a:off x="5760" y="480"/>
              <a:ext cx="705" cy="912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3" name="Freeform 11"/>
            <p:cNvSpPr>
              <a:spLocks/>
            </p:cNvSpPr>
            <p:nvPr/>
          </p:nvSpPr>
          <p:spPr bwMode="auto">
            <a:xfrm>
              <a:off x="6165" y="815"/>
              <a:ext cx="283" cy="227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113" y="1"/>
                </a:cxn>
                <a:cxn ang="0">
                  <a:pos x="154" y="1"/>
                </a:cxn>
                <a:cxn ang="0">
                  <a:pos x="196" y="1"/>
                </a:cxn>
                <a:cxn ang="0">
                  <a:pos x="239" y="1"/>
                </a:cxn>
                <a:cxn ang="0">
                  <a:pos x="278" y="5"/>
                </a:cxn>
                <a:cxn ang="0">
                  <a:pos x="312" y="21"/>
                </a:cxn>
                <a:cxn ang="0">
                  <a:pos x="337" y="52"/>
                </a:cxn>
                <a:cxn ang="0">
                  <a:pos x="360" y="83"/>
                </a:cxn>
                <a:cxn ang="0">
                  <a:pos x="381" y="115"/>
                </a:cxn>
                <a:cxn ang="0">
                  <a:pos x="403" y="146"/>
                </a:cxn>
                <a:cxn ang="0">
                  <a:pos x="427" y="177"/>
                </a:cxn>
                <a:cxn ang="0">
                  <a:pos x="457" y="207"/>
                </a:cxn>
                <a:cxn ang="0">
                  <a:pos x="474" y="239"/>
                </a:cxn>
                <a:cxn ang="0">
                  <a:pos x="498" y="273"/>
                </a:cxn>
                <a:cxn ang="0">
                  <a:pos x="523" y="307"/>
                </a:cxn>
                <a:cxn ang="0">
                  <a:pos x="546" y="341"/>
                </a:cxn>
                <a:cxn ang="0">
                  <a:pos x="561" y="376"/>
                </a:cxn>
                <a:cxn ang="0">
                  <a:pos x="566" y="414"/>
                </a:cxn>
                <a:cxn ang="0">
                  <a:pos x="538" y="450"/>
                </a:cxn>
                <a:cxn ang="0">
                  <a:pos x="506" y="453"/>
                </a:cxn>
                <a:cxn ang="0">
                  <a:pos x="466" y="447"/>
                </a:cxn>
                <a:cxn ang="0">
                  <a:pos x="427" y="444"/>
                </a:cxn>
                <a:cxn ang="0">
                  <a:pos x="389" y="444"/>
                </a:cxn>
                <a:cxn ang="0">
                  <a:pos x="355" y="442"/>
                </a:cxn>
                <a:cxn ang="0">
                  <a:pos x="323" y="442"/>
                </a:cxn>
                <a:cxn ang="0">
                  <a:pos x="291" y="444"/>
                </a:cxn>
                <a:cxn ang="0">
                  <a:pos x="258" y="442"/>
                </a:cxn>
                <a:cxn ang="0">
                  <a:pos x="226" y="441"/>
                </a:cxn>
                <a:cxn ang="0">
                  <a:pos x="191" y="441"/>
                </a:cxn>
                <a:cxn ang="0">
                  <a:pos x="159" y="441"/>
                </a:cxn>
                <a:cxn ang="0">
                  <a:pos x="129" y="410"/>
                </a:cxn>
                <a:cxn ang="0">
                  <a:pos x="146" y="367"/>
                </a:cxn>
                <a:cxn ang="0">
                  <a:pos x="182" y="350"/>
                </a:cxn>
                <a:cxn ang="0">
                  <a:pos x="211" y="355"/>
                </a:cxn>
                <a:cxn ang="0">
                  <a:pos x="246" y="355"/>
                </a:cxn>
                <a:cxn ang="0">
                  <a:pos x="283" y="355"/>
                </a:cxn>
                <a:cxn ang="0">
                  <a:pos x="320" y="355"/>
                </a:cxn>
                <a:cxn ang="0">
                  <a:pos x="357" y="355"/>
                </a:cxn>
                <a:cxn ang="0">
                  <a:pos x="394" y="356"/>
                </a:cxn>
                <a:cxn ang="0">
                  <a:pos x="431" y="358"/>
                </a:cxn>
                <a:cxn ang="0">
                  <a:pos x="435" y="336"/>
                </a:cxn>
                <a:cxn ang="0">
                  <a:pos x="406" y="293"/>
                </a:cxn>
                <a:cxn ang="0">
                  <a:pos x="375" y="253"/>
                </a:cxn>
                <a:cxn ang="0">
                  <a:pos x="343" y="212"/>
                </a:cxn>
                <a:cxn ang="0">
                  <a:pos x="312" y="172"/>
                </a:cxn>
                <a:cxn ang="0">
                  <a:pos x="283" y="130"/>
                </a:cxn>
                <a:cxn ang="0">
                  <a:pos x="254" y="92"/>
                </a:cxn>
                <a:cxn ang="0">
                  <a:pos x="222" y="89"/>
                </a:cxn>
                <a:cxn ang="0">
                  <a:pos x="189" y="89"/>
                </a:cxn>
                <a:cxn ang="0">
                  <a:pos x="159" y="89"/>
                </a:cxn>
                <a:cxn ang="0">
                  <a:pos x="126" y="89"/>
                </a:cxn>
                <a:cxn ang="0">
                  <a:pos x="94" y="89"/>
                </a:cxn>
                <a:cxn ang="0">
                  <a:pos x="63" y="89"/>
                </a:cxn>
                <a:cxn ang="0">
                  <a:pos x="30" y="86"/>
                </a:cxn>
                <a:cxn ang="0">
                  <a:pos x="2" y="57"/>
                </a:cxn>
                <a:cxn ang="0">
                  <a:pos x="8" y="15"/>
                </a:cxn>
                <a:cxn ang="0">
                  <a:pos x="34" y="0"/>
                </a:cxn>
              </a:cxnLst>
              <a:rect l="0" t="0" r="r" b="b"/>
              <a:pathLst>
                <a:path w="567" h="453">
                  <a:moveTo>
                    <a:pt x="34" y="0"/>
                  </a:moveTo>
                  <a:lnTo>
                    <a:pt x="39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1" y="1"/>
                  </a:lnTo>
                  <a:lnTo>
                    <a:pt x="54" y="1"/>
                  </a:lnTo>
                  <a:lnTo>
                    <a:pt x="59" y="1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71" y="1"/>
                  </a:lnTo>
                  <a:lnTo>
                    <a:pt x="74" y="1"/>
                  </a:lnTo>
                  <a:lnTo>
                    <a:pt x="79" y="1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1" y="1"/>
                  </a:lnTo>
                  <a:lnTo>
                    <a:pt x="96" y="1"/>
                  </a:lnTo>
                  <a:lnTo>
                    <a:pt x="100" y="3"/>
                  </a:lnTo>
                  <a:lnTo>
                    <a:pt x="105" y="1"/>
                  </a:lnTo>
                  <a:lnTo>
                    <a:pt x="108" y="1"/>
                  </a:lnTo>
                  <a:lnTo>
                    <a:pt x="113" y="1"/>
                  </a:lnTo>
                  <a:lnTo>
                    <a:pt x="117" y="1"/>
                  </a:lnTo>
                  <a:lnTo>
                    <a:pt x="122" y="1"/>
                  </a:lnTo>
                  <a:lnTo>
                    <a:pt x="125" y="1"/>
                  </a:lnTo>
                  <a:lnTo>
                    <a:pt x="129" y="1"/>
                  </a:lnTo>
                  <a:lnTo>
                    <a:pt x="134" y="1"/>
                  </a:lnTo>
                  <a:lnTo>
                    <a:pt x="137" y="1"/>
                  </a:lnTo>
                  <a:lnTo>
                    <a:pt x="142" y="1"/>
                  </a:lnTo>
                  <a:lnTo>
                    <a:pt x="146" y="1"/>
                  </a:lnTo>
                  <a:lnTo>
                    <a:pt x="151" y="1"/>
                  </a:lnTo>
                  <a:lnTo>
                    <a:pt x="154" y="1"/>
                  </a:lnTo>
                  <a:lnTo>
                    <a:pt x="159" y="1"/>
                  </a:lnTo>
                  <a:lnTo>
                    <a:pt x="163" y="1"/>
                  </a:lnTo>
                  <a:lnTo>
                    <a:pt x="166" y="1"/>
                  </a:lnTo>
                  <a:lnTo>
                    <a:pt x="171" y="1"/>
                  </a:lnTo>
                  <a:lnTo>
                    <a:pt x="176" y="1"/>
                  </a:lnTo>
                  <a:lnTo>
                    <a:pt x="179" y="1"/>
                  </a:lnTo>
                  <a:lnTo>
                    <a:pt x="183" y="1"/>
                  </a:lnTo>
                  <a:lnTo>
                    <a:pt x="188" y="1"/>
                  </a:lnTo>
                  <a:lnTo>
                    <a:pt x="191" y="1"/>
                  </a:lnTo>
                  <a:lnTo>
                    <a:pt x="196" y="1"/>
                  </a:lnTo>
                  <a:lnTo>
                    <a:pt x="200" y="1"/>
                  </a:lnTo>
                  <a:lnTo>
                    <a:pt x="203" y="1"/>
                  </a:lnTo>
                  <a:lnTo>
                    <a:pt x="208" y="1"/>
                  </a:lnTo>
                  <a:lnTo>
                    <a:pt x="212" y="1"/>
                  </a:lnTo>
                  <a:lnTo>
                    <a:pt x="217" y="1"/>
                  </a:lnTo>
                  <a:lnTo>
                    <a:pt x="220" y="1"/>
                  </a:lnTo>
                  <a:lnTo>
                    <a:pt x="226" y="1"/>
                  </a:lnTo>
                  <a:lnTo>
                    <a:pt x="229" y="1"/>
                  </a:lnTo>
                  <a:lnTo>
                    <a:pt x="234" y="1"/>
                  </a:lnTo>
                  <a:lnTo>
                    <a:pt x="239" y="1"/>
                  </a:lnTo>
                  <a:lnTo>
                    <a:pt x="242" y="1"/>
                  </a:lnTo>
                  <a:lnTo>
                    <a:pt x="246" y="1"/>
                  </a:lnTo>
                  <a:lnTo>
                    <a:pt x="251" y="3"/>
                  </a:lnTo>
                  <a:lnTo>
                    <a:pt x="254" y="3"/>
                  </a:lnTo>
                  <a:lnTo>
                    <a:pt x="258" y="3"/>
                  </a:lnTo>
                  <a:lnTo>
                    <a:pt x="263" y="3"/>
                  </a:lnTo>
                  <a:lnTo>
                    <a:pt x="268" y="3"/>
                  </a:lnTo>
                  <a:lnTo>
                    <a:pt x="271" y="3"/>
                  </a:lnTo>
                  <a:lnTo>
                    <a:pt x="275" y="5"/>
                  </a:lnTo>
                  <a:lnTo>
                    <a:pt x="278" y="5"/>
                  </a:lnTo>
                  <a:lnTo>
                    <a:pt x="283" y="6"/>
                  </a:lnTo>
                  <a:lnTo>
                    <a:pt x="288" y="6"/>
                  </a:lnTo>
                  <a:lnTo>
                    <a:pt x="291" y="6"/>
                  </a:lnTo>
                  <a:lnTo>
                    <a:pt x="295" y="8"/>
                  </a:lnTo>
                  <a:lnTo>
                    <a:pt x="300" y="8"/>
                  </a:lnTo>
                  <a:lnTo>
                    <a:pt x="303" y="11"/>
                  </a:lnTo>
                  <a:lnTo>
                    <a:pt x="305" y="14"/>
                  </a:lnTo>
                  <a:lnTo>
                    <a:pt x="308" y="15"/>
                  </a:lnTo>
                  <a:lnTo>
                    <a:pt x="309" y="18"/>
                  </a:lnTo>
                  <a:lnTo>
                    <a:pt x="312" y="21"/>
                  </a:lnTo>
                  <a:lnTo>
                    <a:pt x="315" y="25"/>
                  </a:lnTo>
                  <a:lnTo>
                    <a:pt x="317" y="28"/>
                  </a:lnTo>
                  <a:lnTo>
                    <a:pt x="320" y="31"/>
                  </a:lnTo>
                  <a:lnTo>
                    <a:pt x="323" y="34"/>
                  </a:lnTo>
                  <a:lnTo>
                    <a:pt x="325" y="37"/>
                  </a:lnTo>
                  <a:lnTo>
                    <a:pt x="328" y="40"/>
                  </a:lnTo>
                  <a:lnTo>
                    <a:pt x="329" y="43"/>
                  </a:lnTo>
                  <a:lnTo>
                    <a:pt x="332" y="46"/>
                  </a:lnTo>
                  <a:lnTo>
                    <a:pt x="335" y="49"/>
                  </a:lnTo>
                  <a:lnTo>
                    <a:pt x="337" y="52"/>
                  </a:lnTo>
                  <a:lnTo>
                    <a:pt x="340" y="55"/>
                  </a:lnTo>
                  <a:lnTo>
                    <a:pt x="341" y="58"/>
                  </a:lnTo>
                  <a:lnTo>
                    <a:pt x="344" y="61"/>
                  </a:lnTo>
                  <a:lnTo>
                    <a:pt x="346" y="64"/>
                  </a:lnTo>
                  <a:lnTo>
                    <a:pt x="348" y="68"/>
                  </a:lnTo>
                  <a:lnTo>
                    <a:pt x="349" y="71"/>
                  </a:lnTo>
                  <a:lnTo>
                    <a:pt x="352" y="74"/>
                  </a:lnTo>
                  <a:lnTo>
                    <a:pt x="355" y="77"/>
                  </a:lnTo>
                  <a:lnTo>
                    <a:pt x="357" y="80"/>
                  </a:lnTo>
                  <a:lnTo>
                    <a:pt x="360" y="83"/>
                  </a:lnTo>
                  <a:lnTo>
                    <a:pt x="361" y="86"/>
                  </a:lnTo>
                  <a:lnTo>
                    <a:pt x="363" y="89"/>
                  </a:lnTo>
                  <a:lnTo>
                    <a:pt x="366" y="92"/>
                  </a:lnTo>
                  <a:lnTo>
                    <a:pt x="368" y="95"/>
                  </a:lnTo>
                  <a:lnTo>
                    <a:pt x="369" y="98"/>
                  </a:lnTo>
                  <a:lnTo>
                    <a:pt x="372" y="103"/>
                  </a:lnTo>
                  <a:lnTo>
                    <a:pt x="374" y="104"/>
                  </a:lnTo>
                  <a:lnTo>
                    <a:pt x="377" y="107"/>
                  </a:lnTo>
                  <a:lnTo>
                    <a:pt x="380" y="112"/>
                  </a:lnTo>
                  <a:lnTo>
                    <a:pt x="381" y="115"/>
                  </a:lnTo>
                  <a:lnTo>
                    <a:pt x="383" y="117"/>
                  </a:lnTo>
                  <a:lnTo>
                    <a:pt x="384" y="120"/>
                  </a:lnTo>
                  <a:lnTo>
                    <a:pt x="386" y="124"/>
                  </a:lnTo>
                  <a:lnTo>
                    <a:pt x="389" y="127"/>
                  </a:lnTo>
                  <a:lnTo>
                    <a:pt x="392" y="130"/>
                  </a:lnTo>
                  <a:lnTo>
                    <a:pt x="394" y="134"/>
                  </a:lnTo>
                  <a:lnTo>
                    <a:pt x="395" y="137"/>
                  </a:lnTo>
                  <a:lnTo>
                    <a:pt x="398" y="140"/>
                  </a:lnTo>
                  <a:lnTo>
                    <a:pt x="400" y="143"/>
                  </a:lnTo>
                  <a:lnTo>
                    <a:pt x="403" y="146"/>
                  </a:lnTo>
                  <a:lnTo>
                    <a:pt x="404" y="149"/>
                  </a:lnTo>
                  <a:lnTo>
                    <a:pt x="407" y="152"/>
                  </a:lnTo>
                  <a:lnTo>
                    <a:pt x="411" y="155"/>
                  </a:lnTo>
                  <a:lnTo>
                    <a:pt x="412" y="158"/>
                  </a:lnTo>
                  <a:lnTo>
                    <a:pt x="414" y="161"/>
                  </a:lnTo>
                  <a:lnTo>
                    <a:pt x="417" y="164"/>
                  </a:lnTo>
                  <a:lnTo>
                    <a:pt x="420" y="167"/>
                  </a:lnTo>
                  <a:lnTo>
                    <a:pt x="421" y="170"/>
                  </a:lnTo>
                  <a:lnTo>
                    <a:pt x="424" y="173"/>
                  </a:lnTo>
                  <a:lnTo>
                    <a:pt x="427" y="177"/>
                  </a:lnTo>
                  <a:lnTo>
                    <a:pt x="431" y="180"/>
                  </a:lnTo>
                  <a:lnTo>
                    <a:pt x="434" y="183"/>
                  </a:lnTo>
                  <a:lnTo>
                    <a:pt x="437" y="186"/>
                  </a:lnTo>
                  <a:lnTo>
                    <a:pt x="438" y="189"/>
                  </a:lnTo>
                  <a:lnTo>
                    <a:pt x="441" y="192"/>
                  </a:lnTo>
                  <a:lnTo>
                    <a:pt x="444" y="193"/>
                  </a:lnTo>
                  <a:lnTo>
                    <a:pt x="449" y="196"/>
                  </a:lnTo>
                  <a:lnTo>
                    <a:pt x="450" y="200"/>
                  </a:lnTo>
                  <a:lnTo>
                    <a:pt x="455" y="204"/>
                  </a:lnTo>
                  <a:lnTo>
                    <a:pt x="457" y="207"/>
                  </a:lnTo>
                  <a:lnTo>
                    <a:pt x="457" y="210"/>
                  </a:lnTo>
                  <a:lnTo>
                    <a:pt x="458" y="213"/>
                  </a:lnTo>
                  <a:lnTo>
                    <a:pt x="461" y="216"/>
                  </a:lnTo>
                  <a:lnTo>
                    <a:pt x="461" y="220"/>
                  </a:lnTo>
                  <a:lnTo>
                    <a:pt x="464" y="224"/>
                  </a:lnTo>
                  <a:lnTo>
                    <a:pt x="466" y="226"/>
                  </a:lnTo>
                  <a:lnTo>
                    <a:pt x="469" y="230"/>
                  </a:lnTo>
                  <a:lnTo>
                    <a:pt x="469" y="233"/>
                  </a:lnTo>
                  <a:lnTo>
                    <a:pt x="472" y="236"/>
                  </a:lnTo>
                  <a:lnTo>
                    <a:pt x="474" y="239"/>
                  </a:lnTo>
                  <a:lnTo>
                    <a:pt x="477" y="244"/>
                  </a:lnTo>
                  <a:lnTo>
                    <a:pt x="478" y="247"/>
                  </a:lnTo>
                  <a:lnTo>
                    <a:pt x="481" y="250"/>
                  </a:lnTo>
                  <a:lnTo>
                    <a:pt x="483" y="253"/>
                  </a:lnTo>
                  <a:lnTo>
                    <a:pt x="486" y="258"/>
                  </a:lnTo>
                  <a:lnTo>
                    <a:pt x="489" y="261"/>
                  </a:lnTo>
                  <a:lnTo>
                    <a:pt x="490" y="264"/>
                  </a:lnTo>
                  <a:lnTo>
                    <a:pt x="493" y="267"/>
                  </a:lnTo>
                  <a:lnTo>
                    <a:pt x="495" y="270"/>
                  </a:lnTo>
                  <a:lnTo>
                    <a:pt x="498" y="273"/>
                  </a:lnTo>
                  <a:lnTo>
                    <a:pt x="501" y="276"/>
                  </a:lnTo>
                  <a:lnTo>
                    <a:pt x="503" y="279"/>
                  </a:lnTo>
                  <a:lnTo>
                    <a:pt x="506" y="284"/>
                  </a:lnTo>
                  <a:lnTo>
                    <a:pt x="509" y="286"/>
                  </a:lnTo>
                  <a:lnTo>
                    <a:pt x="510" y="290"/>
                  </a:lnTo>
                  <a:lnTo>
                    <a:pt x="513" y="293"/>
                  </a:lnTo>
                  <a:lnTo>
                    <a:pt x="515" y="296"/>
                  </a:lnTo>
                  <a:lnTo>
                    <a:pt x="518" y="301"/>
                  </a:lnTo>
                  <a:lnTo>
                    <a:pt x="521" y="302"/>
                  </a:lnTo>
                  <a:lnTo>
                    <a:pt x="523" y="307"/>
                  </a:lnTo>
                  <a:lnTo>
                    <a:pt x="526" y="310"/>
                  </a:lnTo>
                  <a:lnTo>
                    <a:pt x="527" y="313"/>
                  </a:lnTo>
                  <a:lnTo>
                    <a:pt x="530" y="316"/>
                  </a:lnTo>
                  <a:lnTo>
                    <a:pt x="533" y="321"/>
                  </a:lnTo>
                  <a:lnTo>
                    <a:pt x="535" y="322"/>
                  </a:lnTo>
                  <a:lnTo>
                    <a:pt x="536" y="327"/>
                  </a:lnTo>
                  <a:lnTo>
                    <a:pt x="540" y="330"/>
                  </a:lnTo>
                  <a:lnTo>
                    <a:pt x="541" y="333"/>
                  </a:lnTo>
                  <a:lnTo>
                    <a:pt x="544" y="338"/>
                  </a:lnTo>
                  <a:lnTo>
                    <a:pt x="546" y="341"/>
                  </a:lnTo>
                  <a:lnTo>
                    <a:pt x="547" y="344"/>
                  </a:lnTo>
                  <a:lnTo>
                    <a:pt x="549" y="348"/>
                  </a:lnTo>
                  <a:lnTo>
                    <a:pt x="550" y="352"/>
                  </a:lnTo>
                  <a:lnTo>
                    <a:pt x="553" y="355"/>
                  </a:lnTo>
                  <a:lnTo>
                    <a:pt x="555" y="358"/>
                  </a:lnTo>
                  <a:lnTo>
                    <a:pt x="555" y="362"/>
                  </a:lnTo>
                  <a:lnTo>
                    <a:pt x="558" y="365"/>
                  </a:lnTo>
                  <a:lnTo>
                    <a:pt x="558" y="370"/>
                  </a:lnTo>
                  <a:lnTo>
                    <a:pt x="560" y="373"/>
                  </a:lnTo>
                  <a:lnTo>
                    <a:pt x="561" y="376"/>
                  </a:lnTo>
                  <a:lnTo>
                    <a:pt x="563" y="379"/>
                  </a:lnTo>
                  <a:lnTo>
                    <a:pt x="563" y="384"/>
                  </a:lnTo>
                  <a:lnTo>
                    <a:pt x="564" y="387"/>
                  </a:lnTo>
                  <a:lnTo>
                    <a:pt x="566" y="391"/>
                  </a:lnTo>
                  <a:lnTo>
                    <a:pt x="566" y="395"/>
                  </a:lnTo>
                  <a:lnTo>
                    <a:pt x="566" y="399"/>
                  </a:lnTo>
                  <a:lnTo>
                    <a:pt x="566" y="402"/>
                  </a:lnTo>
                  <a:lnTo>
                    <a:pt x="566" y="407"/>
                  </a:lnTo>
                  <a:lnTo>
                    <a:pt x="567" y="411"/>
                  </a:lnTo>
                  <a:lnTo>
                    <a:pt x="566" y="414"/>
                  </a:lnTo>
                  <a:lnTo>
                    <a:pt x="566" y="419"/>
                  </a:lnTo>
                  <a:lnTo>
                    <a:pt x="566" y="424"/>
                  </a:lnTo>
                  <a:lnTo>
                    <a:pt x="566" y="428"/>
                  </a:lnTo>
                  <a:lnTo>
                    <a:pt x="563" y="433"/>
                  </a:lnTo>
                  <a:lnTo>
                    <a:pt x="558" y="438"/>
                  </a:lnTo>
                  <a:lnTo>
                    <a:pt x="555" y="441"/>
                  </a:lnTo>
                  <a:lnTo>
                    <a:pt x="550" y="444"/>
                  </a:lnTo>
                  <a:lnTo>
                    <a:pt x="546" y="447"/>
                  </a:lnTo>
                  <a:lnTo>
                    <a:pt x="543" y="448"/>
                  </a:lnTo>
                  <a:lnTo>
                    <a:pt x="538" y="450"/>
                  </a:lnTo>
                  <a:lnTo>
                    <a:pt x="533" y="451"/>
                  </a:lnTo>
                  <a:lnTo>
                    <a:pt x="530" y="451"/>
                  </a:lnTo>
                  <a:lnTo>
                    <a:pt x="527" y="451"/>
                  </a:lnTo>
                  <a:lnTo>
                    <a:pt x="526" y="451"/>
                  </a:lnTo>
                  <a:lnTo>
                    <a:pt x="523" y="451"/>
                  </a:lnTo>
                  <a:lnTo>
                    <a:pt x="518" y="451"/>
                  </a:lnTo>
                  <a:lnTo>
                    <a:pt x="513" y="453"/>
                  </a:lnTo>
                  <a:lnTo>
                    <a:pt x="510" y="453"/>
                  </a:lnTo>
                  <a:lnTo>
                    <a:pt x="507" y="453"/>
                  </a:lnTo>
                  <a:lnTo>
                    <a:pt x="506" y="453"/>
                  </a:lnTo>
                  <a:lnTo>
                    <a:pt x="503" y="453"/>
                  </a:lnTo>
                  <a:lnTo>
                    <a:pt x="498" y="453"/>
                  </a:lnTo>
                  <a:lnTo>
                    <a:pt x="493" y="453"/>
                  </a:lnTo>
                  <a:lnTo>
                    <a:pt x="489" y="451"/>
                  </a:lnTo>
                  <a:lnTo>
                    <a:pt x="486" y="451"/>
                  </a:lnTo>
                  <a:lnTo>
                    <a:pt x="481" y="450"/>
                  </a:lnTo>
                  <a:lnTo>
                    <a:pt x="478" y="450"/>
                  </a:lnTo>
                  <a:lnTo>
                    <a:pt x="474" y="448"/>
                  </a:lnTo>
                  <a:lnTo>
                    <a:pt x="470" y="448"/>
                  </a:lnTo>
                  <a:lnTo>
                    <a:pt x="466" y="447"/>
                  </a:lnTo>
                  <a:lnTo>
                    <a:pt x="463" y="447"/>
                  </a:lnTo>
                  <a:lnTo>
                    <a:pt x="458" y="447"/>
                  </a:lnTo>
                  <a:lnTo>
                    <a:pt x="455" y="445"/>
                  </a:lnTo>
                  <a:lnTo>
                    <a:pt x="450" y="445"/>
                  </a:lnTo>
                  <a:lnTo>
                    <a:pt x="447" y="445"/>
                  </a:lnTo>
                  <a:lnTo>
                    <a:pt x="444" y="444"/>
                  </a:lnTo>
                  <a:lnTo>
                    <a:pt x="440" y="444"/>
                  </a:lnTo>
                  <a:lnTo>
                    <a:pt x="437" y="444"/>
                  </a:lnTo>
                  <a:lnTo>
                    <a:pt x="432" y="444"/>
                  </a:lnTo>
                  <a:lnTo>
                    <a:pt x="427" y="444"/>
                  </a:lnTo>
                  <a:lnTo>
                    <a:pt x="424" y="444"/>
                  </a:lnTo>
                  <a:lnTo>
                    <a:pt x="420" y="444"/>
                  </a:lnTo>
                  <a:lnTo>
                    <a:pt x="417" y="444"/>
                  </a:lnTo>
                  <a:lnTo>
                    <a:pt x="412" y="444"/>
                  </a:lnTo>
                  <a:lnTo>
                    <a:pt x="409" y="444"/>
                  </a:lnTo>
                  <a:lnTo>
                    <a:pt x="404" y="444"/>
                  </a:lnTo>
                  <a:lnTo>
                    <a:pt x="401" y="444"/>
                  </a:lnTo>
                  <a:lnTo>
                    <a:pt x="397" y="444"/>
                  </a:lnTo>
                  <a:lnTo>
                    <a:pt x="394" y="444"/>
                  </a:lnTo>
                  <a:lnTo>
                    <a:pt x="389" y="444"/>
                  </a:lnTo>
                  <a:lnTo>
                    <a:pt x="386" y="444"/>
                  </a:lnTo>
                  <a:lnTo>
                    <a:pt x="381" y="444"/>
                  </a:lnTo>
                  <a:lnTo>
                    <a:pt x="378" y="444"/>
                  </a:lnTo>
                  <a:lnTo>
                    <a:pt x="374" y="444"/>
                  </a:lnTo>
                  <a:lnTo>
                    <a:pt x="371" y="444"/>
                  </a:lnTo>
                  <a:lnTo>
                    <a:pt x="368" y="444"/>
                  </a:lnTo>
                  <a:lnTo>
                    <a:pt x="364" y="442"/>
                  </a:lnTo>
                  <a:lnTo>
                    <a:pt x="361" y="442"/>
                  </a:lnTo>
                  <a:lnTo>
                    <a:pt x="358" y="442"/>
                  </a:lnTo>
                  <a:lnTo>
                    <a:pt x="355" y="442"/>
                  </a:lnTo>
                  <a:lnTo>
                    <a:pt x="352" y="442"/>
                  </a:lnTo>
                  <a:lnTo>
                    <a:pt x="348" y="442"/>
                  </a:lnTo>
                  <a:lnTo>
                    <a:pt x="344" y="442"/>
                  </a:lnTo>
                  <a:lnTo>
                    <a:pt x="341" y="441"/>
                  </a:lnTo>
                  <a:lnTo>
                    <a:pt x="338" y="441"/>
                  </a:lnTo>
                  <a:lnTo>
                    <a:pt x="335" y="441"/>
                  </a:lnTo>
                  <a:lnTo>
                    <a:pt x="332" y="441"/>
                  </a:lnTo>
                  <a:lnTo>
                    <a:pt x="329" y="441"/>
                  </a:lnTo>
                  <a:lnTo>
                    <a:pt x="326" y="442"/>
                  </a:lnTo>
                  <a:lnTo>
                    <a:pt x="323" y="442"/>
                  </a:lnTo>
                  <a:lnTo>
                    <a:pt x="320" y="442"/>
                  </a:lnTo>
                  <a:lnTo>
                    <a:pt x="315" y="442"/>
                  </a:lnTo>
                  <a:lnTo>
                    <a:pt x="312" y="442"/>
                  </a:lnTo>
                  <a:lnTo>
                    <a:pt x="309" y="442"/>
                  </a:lnTo>
                  <a:lnTo>
                    <a:pt x="306" y="444"/>
                  </a:lnTo>
                  <a:lnTo>
                    <a:pt x="303" y="444"/>
                  </a:lnTo>
                  <a:lnTo>
                    <a:pt x="300" y="444"/>
                  </a:lnTo>
                  <a:lnTo>
                    <a:pt x="295" y="444"/>
                  </a:lnTo>
                  <a:lnTo>
                    <a:pt x="292" y="444"/>
                  </a:lnTo>
                  <a:lnTo>
                    <a:pt x="291" y="444"/>
                  </a:lnTo>
                  <a:lnTo>
                    <a:pt x="286" y="444"/>
                  </a:lnTo>
                  <a:lnTo>
                    <a:pt x="283" y="444"/>
                  </a:lnTo>
                  <a:lnTo>
                    <a:pt x="280" y="444"/>
                  </a:lnTo>
                  <a:lnTo>
                    <a:pt x="277" y="444"/>
                  </a:lnTo>
                  <a:lnTo>
                    <a:pt x="274" y="444"/>
                  </a:lnTo>
                  <a:lnTo>
                    <a:pt x="271" y="444"/>
                  </a:lnTo>
                  <a:lnTo>
                    <a:pt x="268" y="444"/>
                  </a:lnTo>
                  <a:lnTo>
                    <a:pt x="265" y="444"/>
                  </a:lnTo>
                  <a:lnTo>
                    <a:pt x="260" y="444"/>
                  </a:lnTo>
                  <a:lnTo>
                    <a:pt x="258" y="442"/>
                  </a:lnTo>
                  <a:lnTo>
                    <a:pt x="255" y="442"/>
                  </a:lnTo>
                  <a:lnTo>
                    <a:pt x="251" y="442"/>
                  </a:lnTo>
                  <a:lnTo>
                    <a:pt x="248" y="442"/>
                  </a:lnTo>
                  <a:lnTo>
                    <a:pt x="246" y="442"/>
                  </a:lnTo>
                  <a:lnTo>
                    <a:pt x="243" y="442"/>
                  </a:lnTo>
                  <a:lnTo>
                    <a:pt x="239" y="441"/>
                  </a:lnTo>
                  <a:lnTo>
                    <a:pt x="235" y="441"/>
                  </a:lnTo>
                  <a:lnTo>
                    <a:pt x="232" y="441"/>
                  </a:lnTo>
                  <a:lnTo>
                    <a:pt x="229" y="441"/>
                  </a:lnTo>
                  <a:lnTo>
                    <a:pt x="226" y="441"/>
                  </a:lnTo>
                  <a:lnTo>
                    <a:pt x="222" y="441"/>
                  </a:lnTo>
                  <a:lnTo>
                    <a:pt x="219" y="441"/>
                  </a:lnTo>
                  <a:lnTo>
                    <a:pt x="215" y="441"/>
                  </a:lnTo>
                  <a:lnTo>
                    <a:pt x="212" y="441"/>
                  </a:lnTo>
                  <a:lnTo>
                    <a:pt x="208" y="441"/>
                  </a:lnTo>
                  <a:lnTo>
                    <a:pt x="205" y="441"/>
                  </a:lnTo>
                  <a:lnTo>
                    <a:pt x="202" y="441"/>
                  </a:lnTo>
                  <a:lnTo>
                    <a:pt x="199" y="441"/>
                  </a:lnTo>
                  <a:lnTo>
                    <a:pt x="196" y="441"/>
                  </a:lnTo>
                  <a:lnTo>
                    <a:pt x="191" y="441"/>
                  </a:lnTo>
                  <a:lnTo>
                    <a:pt x="188" y="442"/>
                  </a:lnTo>
                  <a:lnTo>
                    <a:pt x="185" y="442"/>
                  </a:lnTo>
                  <a:lnTo>
                    <a:pt x="182" y="442"/>
                  </a:lnTo>
                  <a:lnTo>
                    <a:pt x="179" y="442"/>
                  </a:lnTo>
                  <a:lnTo>
                    <a:pt x="174" y="442"/>
                  </a:lnTo>
                  <a:lnTo>
                    <a:pt x="171" y="442"/>
                  </a:lnTo>
                  <a:lnTo>
                    <a:pt x="168" y="442"/>
                  </a:lnTo>
                  <a:lnTo>
                    <a:pt x="165" y="442"/>
                  </a:lnTo>
                  <a:lnTo>
                    <a:pt x="162" y="442"/>
                  </a:lnTo>
                  <a:lnTo>
                    <a:pt x="159" y="441"/>
                  </a:lnTo>
                  <a:lnTo>
                    <a:pt x="156" y="439"/>
                  </a:lnTo>
                  <a:lnTo>
                    <a:pt x="153" y="438"/>
                  </a:lnTo>
                  <a:lnTo>
                    <a:pt x="149" y="438"/>
                  </a:lnTo>
                  <a:lnTo>
                    <a:pt x="145" y="433"/>
                  </a:lnTo>
                  <a:lnTo>
                    <a:pt x="142" y="430"/>
                  </a:lnTo>
                  <a:lnTo>
                    <a:pt x="137" y="427"/>
                  </a:lnTo>
                  <a:lnTo>
                    <a:pt x="134" y="422"/>
                  </a:lnTo>
                  <a:lnTo>
                    <a:pt x="131" y="419"/>
                  </a:lnTo>
                  <a:lnTo>
                    <a:pt x="131" y="414"/>
                  </a:lnTo>
                  <a:lnTo>
                    <a:pt x="129" y="410"/>
                  </a:lnTo>
                  <a:lnTo>
                    <a:pt x="129" y="405"/>
                  </a:lnTo>
                  <a:lnTo>
                    <a:pt x="129" y="401"/>
                  </a:lnTo>
                  <a:lnTo>
                    <a:pt x="129" y="398"/>
                  </a:lnTo>
                  <a:lnTo>
                    <a:pt x="131" y="393"/>
                  </a:lnTo>
                  <a:lnTo>
                    <a:pt x="133" y="387"/>
                  </a:lnTo>
                  <a:lnTo>
                    <a:pt x="136" y="384"/>
                  </a:lnTo>
                  <a:lnTo>
                    <a:pt x="139" y="379"/>
                  </a:lnTo>
                  <a:lnTo>
                    <a:pt x="140" y="376"/>
                  </a:lnTo>
                  <a:lnTo>
                    <a:pt x="143" y="372"/>
                  </a:lnTo>
                  <a:lnTo>
                    <a:pt x="146" y="367"/>
                  </a:lnTo>
                  <a:lnTo>
                    <a:pt x="151" y="365"/>
                  </a:lnTo>
                  <a:lnTo>
                    <a:pt x="156" y="361"/>
                  </a:lnTo>
                  <a:lnTo>
                    <a:pt x="160" y="358"/>
                  </a:lnTo>
                  <a:lnTo>
                    <a:pt x="162" y="358"/>
                  </a:lnTo>
                  <a:lnTo>
                    <a:pt x="165" y="355"/>
                  </a:lnTo>
                  <a:lnTo>
                    <a:pt x="166" y="355"/>
                  </a:lnTo>
                  <a:lnTo>
                    <a:pt x="171" y="355"/>
                  </a:lnTo>
                  <a:lnTo>
                    <a:pt x="174" y="352"/>
                  </a:lnTo>
                  <a:lnTo>
                    <a:pt x="180" y="350"/>
                  </a:lnTo>
                  <a:lnTo>
                    <a:pt x="182" y="350"/>
                  </a:lnTo>
                  <a:lnTo>
                    <a:pt x="185" y="350"/>
                  </a:lnTo>
                  <a:lnTo>
                    <a:pt x="188" y="350"/>
                  </a:lnTo>
                  <a:lnTo>
                    <a:pt x="191" y="350"/>
                  </a:lnTo>
                  <a:lnTo>
                    <a:pt x="194" y="350"/>
                  </a:lnTo>
                  <a:lnTo>
                    <a:pt x="196" y="350"/>
                  </a:lnTo>
                  <a:lnTo>
                    <a:pt x="199" y="350"/>
                  </a:lnTo>
                  <a:lnTo>
                    <a:pt x="202" y="352"/>
                  </a:lnTo>
                  <a:lnTo>
                    <a:pt x="205" y="352"/>
                  </a:lnTo>
                  <a:lnTo>
                    <a:pt x="208" y="353"/>
                  </a:lnTo>
                  <a:lnTo>
                    <a:pt x="211" y="355"/>
                  </a:lnTo>
                  <a:lnTo>
                    <a:pt x="214" y="355"/>
                  </a:lnTo>
                  <a:lnTo>
                    <a:pt x="217" y="355"/>
                  </a:lnTo>
                  <a:lnTo>
                    <a:pt x="220" y="355"/>
                  </a:lnTo>
                  <a:lnTo>
                    <a:pt x="225" y="355"/>
                  </a:lnTo>
                  <a:lnTo>
                    <a:pt x="228" y="355"/>
                  </a:lnTo>
                  <a:lnTo>
                    <a:pt x="231" y="355"/>
                  </a:lnTo>
                  <a:lnTo>
                    <a:pt x="235" y="355"/>
                  </a:lnTo>
                  <a:lnTo>
                    <a:pt x="239" y="355"/>
                  </a:lnTo>
                  <a:lnTo>
                    <a:pt x="243" y="355"/>
                  </a:lnTo>
                  <a:lnTo>
                    <a:pt x="246" y="355"/>
                  </a:lnTo>
                  <a:lnTo>
                    <a:pt x="251" y="355"/>
                  </a:lnTo>
                  <a:lnTo>
                    <a:pt x="254" y="355"/>
                  </a:lnTo>
                  <a:lnTo>
                    <a:pt x="258" y="355"/>
                  </a:lnTo>
                  <a:lnTo>
                    <a:pt x="262" y="355"/>
                  </a:lnTo>
                  <a:lnTo>
                    <a:pt x="266" y="355"/>
                  </a:lnTo>
                  <a:lnTo>
                    <a:pt x="269" y="355"/>
                  </a:lnTo>
                  <a:lnTo>
                    <a:pt x="274" y="355"/>
                  </a:lnTo>
                  <a:lnTo>
                    <a:pt x="277" y="355"/>
                  </a:lnTo>
                  <a:lnTo>
                    <a:pt x="280" y="355"/>
                  </a:lnTo>
                  <a:lnTo>
                    <a:pt x="283" y="355"/>
                  </a:lnTo>
                  <a:lnTo>
                    <a:pt x="288" y="355"/>
                  </a:lnTo>
                  <a:lnTo>
                    <a:pt x="291" y="355"/>
                  </a:lnTo>
                  <a:lnTo>
                    <a:pt x="295" y="355"/>
                  </a:lnTo>
                  <a:lnTo>
                    <a:pt x="298" y="355"/>
                  </a:lnTo>
                  <a:lnTo>
                    <a:pt x="303" y="355"/>
                  </a:lnTo>
                  <a:lnTo>
                    <a:pt x="306" y="355"/>
                  </a:lnTo>
                  <a:lnTo>
                    <a:pt x="309" y="355"/>
                  </a:lnTo>
                  <a:lnTo>
                    <a:pt x="312" y="355"/>
                  </a:lnTo>
                  <a:lnTo>
                    <a:pt x="317" y="355"/>
                  </a:lnTo>
                  <a:lnTo>
                    <a:pt x="320" y="355"/>
                  </a:lnTo>
                  <a:lnTo>
                    <a:pt x="325" y="355"/>
                  </a:lnTo>
                  <a:lnTo>
                    <a:pt x="328" y="355"/>
                  </a:lnTo>
                  <a:lnTo>
                    <a:pt x="332" y="355"/>
                  </a:lnTo>
                  <a:lnTo>
                    <a:pt x="335" y="355"/>
                  </a:lnTo>
                  <a:lnTo>
                    <a:pt x="340" y="355"/>
                  </a:lnTo>
                  <a:lnTo>
                    <a:pt x="341" y="355"/>
                  </a:lnTo>
                  <a:lnTo>
                    <a:pt x="346" y="355"/>
                  </a:lnTo>
                  <a:lnTo>
                    <a:pt x="349" y="355"/>
                  </a:lnTo>
                  <a:lnTo>
                    <a:pt x="354" y="355"/>
                  </a:lnTo>
                  <a:lnTo>
                    <a:pt x="357" y="355"/>
                  </a:lnTo>
                  <a:lnTo>
                    <a:pt x="361" y="355"/>
                  </a:lnTo>
                  <a:lnTo>
                    <a:pt x="364" y="355"/>
                  </a:lnTo>
                  <a:lnTo>
                    <a:pt x="368" y="355"/>
                  </a:lnTo>
                  <a:lnTo>
                    <a:pt x="372" y="355"/>
                  </a:lnTo>
                  <a:lnTo>
                    <a:pt x="375" y="356"/>
                  </a:lnTo>
                  <a:lnTo>
                    <a:pt x="380" y="356"/>
                  </a:lnTo>
                  <a:lnTo>
                    <a:pt x="383" y="356"/>
                  </a:lnTo>
                  <a:lnTo>
                    <a:pt x="386" y="356"/>
                  </a:lnTo>
                  <a:lnTo>
                    <a:pt x="391" y="356"/>
                  </a:lnTo>
                  <a:lnTo>
                    <a:pt x="394" y="356"/>
                  </a:lnTo>
                  <a:lnTo>
                    <a:pt x="397" y="356"/>
                  </a:lnTo>
                  <a:lnTo>
                    <a:pt x="401" y="356"/>
                  </a:lnTo>
                  <a:lnTo>
                    <a:pt x="404" y="356"/>
                  </a:lnTo>
                  <a:lnTo>
                    <a:pt x="407" y="356"/>
                  </a:lnTo>
                  <a:lnTo>
                    <a:pt x="412" y="356"/>
                  </a:lnTo>
                  <a:lnTo>
                    <a:pt x="415" y="356"/>
                  </a:lnTo>
                  <a:lnTo>
                    <a:pt x="418" y="358"/>
                  </a:lnTo>
                  <a:lnTo>
                    <a:pt x="423" y="358"/>
                  </a:lnTo>
                  <a:lnTo>
                    <a:pt x="426" y="358"/>
                  </a:lnTo>
                  <a:lnTo>
                    <a:pt x="431" y="358"/>
                  </a:lnTo>
                  <a:lnTo>
                    <a:pt x="434" y="358"/>
                  </a:lnTo>
                  <a:lnTo>
                    <a:pt x="437" y="358"/>
                  </a:lnTo>
                  <a:lnTo>
                    <a:pt x="441" y="358"/>
                  </a:lnTo>
                  <a:lnTo>
                    <a:pt x="444" y="358"/>
                  </a:lnTo>
                  <a:lnTo>
                    <a:pt x="449" y="358"/>
                  </a:lnTo>
                  <a:lnTo>
                    <a:pt x="446" y="353"/>
                  </a:lnTo>
                  <a:lnTo>
                    <a:pt x="444" y="350"/>
                  </a:lnTo>
                  <a:lnTo>
                    <a:pt x="441" y="345"/>
                  </a:lnTo>
                  <a:lnTo>
                    <a:pt x="438" y="341"/>
                  </a:lnTo>
                  <a:lnTo>
                    <a:pt x="435" y="336"/>
                  </a:lnTo>
                  <a:lnTo>
                    <a:pt x="432" y="333"/>
                  </a:lnTo>
                  <a:lnTo>
                    <a:pt x="429" y="329"/>
                  </a:lnTo>
                  <a:lnTo>
                    <a:pt x="426" y="324"/>
                  </a:lnTo>
                  <a:lnTo>
                    <a:pt x="424" y="319"/>
                  </a:lnTo>
                  <a:lnTo>
                    <a:pt x="421" y="316"/>
                  </a:lnTo>
                  <a:lnTo>
                    <a:pt x="418" y="310"/>
                  </a:lnTo>
                  <a:lnTo>
                    <a:pt x="415" y="307"/>
                  </a:lnTo>
                  <a:lnTo>
                    <a:pt x="412" y="302"/>
                  </a:lnTo>
                  <a:lnTo>
                    <a:pt x="409" y="298"/>
                  </a:lnTo>
                  <a:lnTo>
                    <a:pt x="406" y="293"/>
                  </a:lnTo>
                  <a:lnTo>
                    <a:pt x="404" y="290"/>
                  </a:lnTo>
                  <a:lnTo>
                    <a:pt x="400" y="286"/>
                  </a:lnTo>
                  <a:lnTo>
                    <a:pt x="397" y="281"/>
                  </a:lnTo>
                  <a:lnTo>
                    <a:pt x="394" y="278"/>
                  </a:lnTo>
                  <a:lnTo>
                    <a:pt x="391" y="273"/>
                  </a:lnTo>
                  <a:lnTo>
                    <a:pt x="388" y="269"/>
                  </a:lnTo>
                  <a:lnTo>
                    <a:pt x="384" y="266"/>
                  </a:lnTo>
                  <a:lnTo>
                    <a:pt x="381" y="261"/>
                  </a:lnTo>
                  <a:lnTo>
                    <a:pt x="380" y="258"/>
                  </a:lnTo>
                  <a:lnTo>
                    <a:pt x="375" y="253"/>
                  </a:lnTo>
                  <a:lnTo>
                    <a:pt x="372" y="249"/>
                  </a:lnTo>
                  <a:lnTo>
                    <a:pt x="369" y="244"/>
                  </a:lnTo>
                  <a:lnTo>
                    <a:pt x="366" y="241"/>
                  </a:lnTo>
                  <a:lnTo>
                    <a:pt x="363" y="236"/>
                  </a:lnTo>
                  <a:lnTo>
                    <a:pt x="360" y="233"/>
                  </a:lnTo>
                  <a:lnTo>
                    <a:pt x="357" y="229"/>
                  </a:lnTo>
                  <a:lnTo>
                    <a:pt x="354" y="226"/>
                  </a:lnTo>
                  <a:lnTo>
                    <a:pt x="349" y="221"/>
                  </a:lnTo>
                  <a:lnTo>
                    <a:pt x="348" y="216"/>
                  </a:lnTo>
                  <a:lnTo>
                    <a:pt x="343" y="212"/>
                  </a:lnTo>
                  <a:lnTo>
                    <a:pt x="340" y="209"/>
                  </a:lnTo>
                  <a:lnTo>
                    <a:pt x="337" y="204"/>
                  </a:lnTo>
                  <a:lnTo>
                    <a:pt x="334" y="200"/>
                  </a:lnTo>
                  <a:lnTo>
                    <a:pt x="331" y="196"/>
                  </a:lnTo>
                  <a:lnTo>
                    <a:pt x="328" y="192"/>
                  </a:lnTo>
                  <a:lnTo>
                    <a:pt x="325" y="187"/>
                  </a:lnTo>
                  <a:lnTo>
                    <a:pt x="321" y="184"/>
                  </a:lnTo>
                  <a:lnTo>
                    <a:pt x="317" y="180"/>
                  </a:lnTo>
                  <a:lnTo>
                    <a:pt x="315" y="175"/>
                  </a:lnTo>
                  <a:lnTo>
                    <a:pt x="312" y="172"/>
                  </a:lnTo>
                  <a:lnTo>
                    <a:pt x="309" y="167"/>
                  </a:lnTo>
                  <a:lnTo>
                    <a:pt x="306" y="163"/>
                  </a:lnTo>
                  <a:lnTo>
                    <a:pt x="303" y="160"/>
                  </a:lnTo>
                  <a:lnTo>
                    <a:pt x="300" y="155"/>
                  </a:lnTo>
                  <a:lnTo>
                    <a:pt x="297" y="150"/>
                  </a:lnTo>
                  <a:lnTo>
                    <a:pt x="292" y="147"/>
                  </a:lnTo>
                  <a:lnTo>
                    <a:pt x="291" y="143"/>
                  </a:lnTo>
                  <a:lnTo>
                    <a:pt x="288" y="138"/>
                  </a:lnTo>
                  <a:lnTo>
                    <a:pt x="285" y="134"/>
                  </a:lnTo>
                  <a:lnTo>
                    <a:pt x="283" y="130"/>
                  </a:lnTo>
                  <a:lnTo>
                    <a:pt x="278" y="126"/>
                  </a:lnTo>
                  <a:lnTo>
                    <a:pt x="277" y="121"/>
                  </a:lnTo>
                  <a:lnTo>
                    <a:pt x="274" y="117"/>
                  </a:lnTo>
                  <a:lnTo>
                    <a:pt x="271" y="112"/>
                  </a:lnTo>
                  <a:lnTo>
                    <a:pt x="268" y="109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260" y="95"/>
                  </a:lnTo>
                  <a:lnTo>
                    <a:pt x="258" y="92"/>
                  </a:lnTo>
                  <a:lnTo>
                    <a:pt x="254" y="92"/>
                  </a:lnTo>
                  <a:lnTo>
                    <a:pt x="251" y="91"/>
                  </a:lnTo>
                  <a:lnTo>
                    <a:pt x="248" y="91"/>
                  </a:lnTo>
                  <a:lnTo>
                    <a:pt x="245" y="91"/>
                  </a:lnTo>
                  <a:lnTo>
                    <a:pt x="240" y="91"/>
                  </a:lnTo>
                  <a:lnTo>
                    <a:pt x="239" y="91"/>
                  </a:lnTo>
                  <a:lnTo>
                    <a:pt x="234" y="91"/>
                  </a:lnTo>
                  <a:lnTo>
                    <a:pt x="231" y="91"/>
                  </a:lnTo>
                  <a:lnTo>
                    <a:pt x="228" y="91"/>
                  </a:lnTo>
                  <a:lnTo>
                    <a:pt x="225" y="91"/>
                  </a:lnTo>
                  <a:lnTo>
                    <a:pt x="222" y="89"/>
                  </a:lnTo>
                  <a:lnTo>
                    <a:pt x="219" y="89"/>
                  </a:lnTo>
                  <a:lnTo>
                    <a:pt x="215" y="89"/>
                  </a:lnTo>
                  <a:lnTo>
                    <a:pt x="212" y="89"/>
                  </a:lnTo>
                  <a:lnTo>
                    <a:pt x="208" y="89"/>
                  </a:lnTo>
                  <a:lnTo>
                    <a:pt x="206" y="89"/>
                  </a:lnTo>
                  <a:lnTo>
                    <a:pt x="203" y="89"/>
                  </a:lnTo>
                  <a:lnTo>
                    <a:pt x="199" y="89"/>
                  </a:lnTo>
                  <a:lnTo>
                    <a:pt x="196" y="89"/>
                  </a:lnTo>
                  <a:lnTo>
                    <a:pt x="194" y="89"/>
                  </a:lnTo>
                  <a:lnTo>
                    <a:pt x="189" y="89"/>
                  </a:lnTo>
                  <a:lnTo>
                    <a:pt x="186" y="89"/>
                  </a:lnTo>
                  <a:lnTo>
                    <a:pt x="183" y="89"/>
                  </a:lnTo>
                  <a:lnTo>
                    <a:pt x="180" y="89"/>
                  </a:lnTo>
                  <a:lnTo>
                    <a:pt x="177" y="89"/>
                  </a:lnTo>
                  <a:lnTo>
                    <a:pt x="174" y="89"/>
                  </a:lnTo>
                  <a:lnTo>
                    <a:pt x="171" y="89"/>
                  </a:lnTo>
                  <a:lnTo>
                    <a:pt x="168" y="89"/>
                  </a:lnTo>
                  <a:lnTo>
                    <a:pt x="165" y="89"/>
                  </a:lnTo>
                  <a:lnTo>
                    <a:pt x="162" y="89"/>
                  </a:lnTo>
                  <a:lnTo>
                    <a:pt x="159" y="89"/>
                  </a:lnTo>
                  <a:lnTo>
                    <a:pt x="156" y="89"/>
                  </a:lnTo>
                  <a:lnTo>
                    <a:pt x="153" y="89"/>
                  </a:lnTo>
                  <a:lnTo>
                    <a:pt x="149" y="89"/>
                  </a:lnTo>
                  <a:lnTo>
                    <a:pt x="146" y="89"/>
                  </a:lnTo>
                  <a:lnTo>
                    <a:pt x="143" y="89"/>
                  </a:lnTo>
                  <a:lnTo>
                    <a:pt x="139" y="89"/>
                  </a:lnTo>
                  <a:lnTo>
                    <a:pt x="137" y="89"/>
                  </a:lnTo>
                  <a:lnTo>
                    <a:pt x="133" y="89"/>
                  </a:lnTo>
                  <a:lnTo>
                    <a:pt x="129" y="89"/>
                  </a:lnTo>
                  <a:lnTo>
                    <a:pt x="126" y="89"/>
                  </a:lnTo>
                  <a:lnTo>
                    <a:pt x="123" y="89"/>
                  </a:lnTo>
                  <a:lnTo>
                    <a:pt x="120" y="89"/>
                  </a:lnTo>
                  <a:lnTo>
                    <a:pt x="117" y="89"/>
                  </a:lnTo>
                  <a:lnTo>
                    <a:pt x="114" y="89"/>
                  </a:lnTo>
                  <a:lnTo>
                    <a:pt x="111" y="89"/>
                  </a:lnTo>
                  <a:lnTo>
                    <a:pt x="106" y="89"/>
                  </a:lnTo>
                  <a:lnTo>
                    <a:pt x="105" y="89"/>
                  </a:lnTo>
                  <a:lnTo>
                    <a:pt x="102" y="89"/>
                  </a:lnTo>
                  <a:lnTo>
                    <a:pt x="97" y="89"/>
                  </a:lnTo>
                  <a:lnTo>
                    <a:pt x="94" y="89"/>
                  </a:lnTo>
                  <a:lnTo>
                    <a:pt x="91" y="89"/>
                  </a:lnTo>
                  <a:lnTo>
                    <a:pt x="88" y="89"/>
                  </a:lnTo>
                  <a:lnTo>
                    <a:pt x="85" y="89"/>
                  </a:lnTo>
                  <a:lnTo>
                    <a:pt x="82" y="89"/>
                  </a:lnTo>
                  <a:lnTo>
                    <a:pt x="79" y="89"/>
                  </a:lnTo>
                  <a:lnTo>
                    <a:pt x="76" y="89"/>
                  </a:lnTo>
                  <a:lnTo>
                    <a:pt x="73" y="89"/>
                  </a:lnTo>
                  <a:lnTo>
                    <a:pt x="70" y="89"/>
                  </a:lnTo>
                  <a:lnTo>
                    <a:pt x="66" y="89"/>
                  </a:lnTo>
                  <a:lnTo>
                    <a:pt x="63" y="89"/>
                  </a:lnTo>
                  <a:lnTo>
                    <a:pt x="60" y="89"/>
                  </a:lnTo>
                  <a:lnTo>
                    <a:pt x="57" y="89"/>
                  </a:lnTo>
                  <a:lnTo>
                    <a:pt x="54" y="91"/>
                  </a:lnTo>
                  <a:lnTo>
                    <a:pt x="51" y="91"/>
                  </a:lnTo>
                  <a:lnTo>
                    <a:pt x="48" y="91"/>
                  </a:lnTo>
                  <a:lnTo>
                    <a:pt x="47" y="91"/>
                  </a:lnTo>
                  <a:lnTo>
                    <a:pt x="43" y="91"/>
                  </a:lnTo>
                  <a:lnTo>
                    <a:pt x="39" y="89"/>
                  </a:lnTo>
                  <a:lnTo>
                    <a:pt x="34" y="87"/>
                  </a:lnTo>
                  <a:lnTo>
                    <a:pt x="30" y="86"/>
                  </a:lnTo>
                  <a:lnTo>
                    <a:pt x="27" y="84"/>
                  </a:lnTo>
                  <a:lnTo>
                    <a:pt x="22" y="83"/>
                  </a:lnTo>
                  <a:lnTo>
                    <a:pt x="20" y="81"/>
                  </a:lnTo>
                  <a:lnTo>
                    <a:pt x="16" y="78"/>
                  </a:lnTo>
                  <a:lnTo>
                    <a:pt x="13" y="75"/>
                  </a:lnTo>
                  <a:lnTo>
                    <a:pt x="10" y="71"/>
                  </a:lnTo>
                  <a:lnTo>
                    <a:pt x="8" y="68"/>
                  </a:lnTo>
                  <a:lnTo>
                    <a:pt x="7" y="64"/>
                  </a:lnTo>
                  <a:lnTo>
                    <a:pt x="5" y="60"/>
                  </a:lnTo>
                  <a:lnTo>
                    <a:pt x="2" y="57"/>
                  </a:lnTo>
                  <a:lnTo>
                    <a:pt x="2" y="5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8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3" y="11"/>
                  </a:lnTo>
                  <a:lnTo>
                    <a:pt x="17" y="8"/>
                  </a:lnTo>
                  <a:lnTo>
                    <a:pt x="20" y="5"/>
                  </a:lnTo>
                  <a:lnTo>
                    <a:pt x="25" y="3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4" name="Freeform 12"/>
            <p:cNvSpPr>
              <a:spLocks/>
            </p:cNvSpPr>
            <p:nvPr/>
          </p:nvSpPr>
          <p:spPr bwMode="auto">
            <a:xfrm>
              <a:off x="6004" y="1253"/>
              <a:ext cx="179" cy="46"/>
            </a:xfrm>
            <a:custGeom>
              <a:avLst/>
              <a:gdLst/>
              <a:ahLst/>
              <a:cxnLst>
                <a:cxn ang="0">
                  <a:pos x="50" y="2"/>
                </a:cxn>
                <a:cxn ang="0">
                  <a:pos x="68" y="3"/>
                </a:cxn>
                <a:cxn ang="0">
                  <a:pos x="88" y="5"/>
                </a:cxn>
                <a:cxn ang="0">
                  <a:pos x="106" y="5"/>
                </a:cxn>
                <a:cxn ang="0">
                  <a:pos x="125" y="5"/>
                </a:cxn>
                <a:cxn ang="0">
                  <a:pos x="145" y="5"/>
                </a:cxn>
                <a:cxn ang="0">
                  <a:pos x="163" y="5"/>
                </a:cxn>
                <a:cxn ang="0">
                  <a:pos x="182" y="5"/>
                </a:cxn>
                <a:cxn ang="0">
                  <a:pos x="202" y="3"/>
                </a:cxn>
                <a:cxn ang="0">
                  <a:pos x="220" y="3"/>
                </a:cxn>
                <a:cxn ang="0">
                  <a:pos x="239" y="3"/>
                </a:cxn>
                <a:cxn ang="0">
                  <a:pos x="257" y="3"/>
                </a:cxn>
                <a:cxn ang="0">
                  <a:pos x="277" y="3"/>
                </a:cxn>
                <a:cxn ang="0">
                  <a:pos x="294" y="3"/>
                </a:cxn>
                <a:cxn ang="0">
                  <a:pos x="314" y="5"/>
                </a:cxn>
                <a:cxn ang="0">
                  <a:pos x="332" y="8"/>
                </a:cxn>
                <a:cxn ang="0">
                  <a:pos x="349" y="17"/>
                </a:cxn>
                <a:cxn ang="0">
                  <a:pos x="357" y="31"/>
                </a:cxn>
                <a:cxn ang="0">
                  <a:pos x="358" y="48"/>
                </a:cxn>
                <a:cxn ang="0">
                  <a:pos x="354" y="63"/>
                </a:cxn>
                <a:cxn ang="0">
                  <a:pos x="343" y="77"/>
                </a:cxn>
                <a:cxn ang="0">
                  <a:pos x="329" y="88"/>
                </a:cxn>
                <a:cxn ang="0">
                  <a:pos x="312" y="91"/>
                </a:cxn>
                <a:cxn ang="0">
                  <a:pos x="295" y="89"/>
                </a:cxn>
                <a:cxn ang="0">
                  <a:pos x="282" y="88"/>
                </a:cxn>
                <a:cxn ang="0">
                  <a:pos x="269" y="88"/>
                </a:cxn>
                <a:cxn ang="0">
                  <a:pos x="257" y="89"/>
                </a:cxn>
                <a:cxn ang="0">
                  <a:pos x="245" y="89"/>
                </a:cxn>
                <a:cxn ang="0">
                  <a:pos x="232" y="89"/>
                </a:cxn>
                <a:cxn ang="0">
                  <a:pos x="220" y="91"/>
                </a:cxn>
                <a:cxn ang="0">
                  <a:pos x="206" y="91"/>
                </a:cxn>
                <a:cxn ang="0">
                  <a:pos x="194" y="92"/>
                </a:cxn>
                <a:cxn ang="0">
                  <a:pos x="182" y="92"/>
                </a:cxn>
                <a:cxn ang="0">
                  <a:pos x="169" y="92"/>
                </a:cxn>
                <a:cxn ang="0">
                  <a:pos x="156" y="92"/>
                </a:cxn>
                <a:cxn ang="0">
                  <a:pos x="143" y="92"/>
                </a:cxn>
                <a:cxn ang="0">
                  <a:pos x="131" y="92"/>
                </a:cxn>
                <a:cxn ang="0">
                  <a:pos x="117" y="92"/>
                </a:cxn>
                <a:cxn ang="0">
                  <a:pos x="105" y="92"/>
                </a:cxn>
                <a:cxn ang="0">
                  <a:pos x="93" y="92"/>
                </a:cxn>
                <a:cxn ang="0">
                  <a:pos x="79" y="92"/>
                </a:cxn>
                <a:cxn ang="0">
                  <a:pos x="62" y="91"/>
                </a:cxn>
                <a:cxn ang="0">
                  <a:pos x="45" y="88"/>
                </a:cxn>
                <a:cxn ang="0">
                  <a:pos x="28" y="81"/>
                </a:cxn>
                <a:cxn ang="0">
                  <a:pos x="14" y="75"/>
                </a:cxn>
                <a:cxn ang="0">
                  <a:pos x="4" y="65"/>
                </a:cxn>
                <a:cxn ang="0">
                  <a:pos x="0" y="49"/>
                </a:cxn>
                <a:cxn ang="0">
                  <a:pos x="4" y="32"/>
                </a:cxn>
                <a:cxn ang="0">
                  <a:pos x="17" y="15"/>
                </a:cxn>
                <a:cxn ang="0">
                  <a:pos x="34" y="2"/>
                </a:cxn>
              </a:cxnLst>
              <a:rect l="0" t="0" r="r" b="b"/>
              <a:pathLst>
                <a:path w="358" h="92">
                  <a:moveTo>
                    <a:pt x="36" y="0"/>
                  </a:moveTo>
                  <a:lnTo>
                    <a:pt x="40" y="0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4" y="3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8" y="3"/>
                  </a:lnTo>
                  <a:lnTo>
                    <a:pt x="73" y="5"/>
                  </a:lnTo>
                  <a:lnTo>
                    <a:pt x="79" y="5"/>
                  </a:lnTo>
                  <a:lnTo>
                    <a:pt x="83" y="5"/>
                  </a:lnTo>
                  <a:lnTo>
                    <a:pt x="88" y="5"/>
                  </a:lnTo>
                  <a:lnTo>
                    <a:pt x="93" y="5"/>
                  </a:lnTo>
                  <a:lnTo>
                    <a:pt x="97" y="5"/>
                  </a:lnTo>
                  <a:lnTo>
                    <a:pt x="102" y="5"/>
                  </a:lnTo>
                  <a:lnTo>
                    <a:pt x="106" y="5"/>
                  </a:lnTo>
                  <a:lnTo>
                    <a:pt x="111" y="6"/>
                  </a:lnTo>
                  <a:lnTo>
                    <a:pt x="116" y="5"/>
                  </a:lnTo>
                  <a:lnTo>
                    <a:pt x="120" y="5"/>
                  </a:lnTo>
                  <a:lnTo>
                    <a:pt x="125" y="5"/>
                  </a:lnTo>
                  <a:lnTo>
                    <a:pt x="131" y="5"/>
                  </a:lnTo>
                  <a:lnTo>
                    <a:pt x="136" y="5"/>
                  </a:lnTo>
                  <a:lnTo>
                    <a:pt x="140" y="5"/>
                  </a:lnTo>
                  <a:lnTo>
                    <a:pt x="145" y="5"/>
                  </a:lnTo>
                  <a:lnTo>
                    <a:pt x="149" y="5"/>
                  </a:lnTo>
                  <a:lnTo>
                    <a:pt x="154" y="5"/>
                  </a:lnTo>
                  <a:lnTo>
                    <a:pt x="159" y="5"/>
                  </a:lnTo>
                  <a:lnTo>
                    <a:pt x="163" y="5"/>
                  </a:lnTo>
                  <a:lnTo>
                    <a:pt x="168" y="5"/>
                  </a:lnTo>
                  <a:lnTo>
                    <a:pt x="172" y="5"/>
                  </a:lnTo>
                  <a:lnTo>
                    <a:pt x="177" y="5"/>
                  </a:lnTo>
                  <a:lnTo>
                    <a:pt x="182" y="5"/>
                  </a:lnTo>
                  <a:lnTo>
                    <a:pt x="188" y="5"/>
                  </a:lnTo>
                  <a:lnTo>
                    <a:pt x="192" y="3"/>
                  </a:lnTo>
                  <a:lnTo>
                    <a:pt x="197" y="3"/>
                  </a:lnTo>
                  <a:lnTo>
                    <a:pt x="202" y="3"/>
                  </a:lnTo>
                  <a:lnTo>
                    <a:pt x="206" y="3"/>
                  </a:lnTo>
                  <a:lnTo>
                    <a:pt x="209" y="3"/>
                  </a:lnTo>
                  <a:lnTo>
                    <a:pt x="215" y="3"/>
                  </a:lnTo>
                  <a:lnTo>
                    <a:pt x="220" y="3"/>
                  </a:lnTo>
                  <a:lnTo>
                    <a:pt x="225" y="3"/>
                  </a:lnTo>
                  <a:lnTo>
                    <a:pt x="229" y="3"/>
                  </a:lnTo>
                  <a:lnTo>
                    <a:pt x="234" y="3"/>
                  </a:lnTo>
                  <a:lnTo>
                    <a:pt x="239" y="3"/>
                  </a:lnTo>
                  <a:lnTo>
                    <a:pt x="245" y="3"/>
                  </a:lnTo>
                  <a:lnTo>
                    <a:pt x="248" y="3"/>
                  </a:lnTo>
                  <a:lnTo>
                    <a:pt x="252" y="3"/>
                  </a:lnTo>
                  <a:lnTo>
                    <a:pt x="257" y="3"/>
                  </a:lnTo>
                  <a:lnTo>
                    <a:pt x="263" y="3"/>
                  </a:lnTo>
                  <a:lnTo>
                    <a:pt x="266" y="3"/>
                  </a:lnTo>
                  <a:lnTo>
                    <a:pt x="272" y="3"/>
                  </a:lnTo>
                  <a:lnTo>
                    <a:pt x="277" y="3"/>
                  </a:lnTo>
                  <a:lnTo>
                    <a:pt x="282" y="3"/>
                  </a:lnTo>
                  <a:lnTo>
                    <a:pt x="285" y="3"/>
                  </a:lnTo>
                  <a:lnTo>
                    <a:pt x="289" y="3"/>
                  </a:lnTo>
                  <a:lnTo>
                    <a:pt x="294" y="3"/>
                  </a:lnTo>
                  <a:lnTo>
                    <a:pt x="298" y="3"/>
                  </a:lnTo>
                  <a:lnTo>
                    <a:pt x="303" y="3"/>
                  </a:lnTo>
                  <a:lnTo>
                    <a:pt x="309" y="5"/>
                  </a:lnTo>
                  <a:lnTo>
                    <a:pt x="314" y="5"/>
                  </a:lnTo>
                  <a:lnTo>
                    <a:pt x="318" y="5"/>
                  </a:lnTo>
                  <a:lnTo>
                    <a:pt x="323" y="5"/>
                  </a:lnTo>
                  <a:lnTo>
                    <a:pt x="328" y="6"/>
                  </a:lnTo>
                  <a:lnTo>
                    <a:pt x="332" y="8"/>
                  </a:lnTo>
                  <a:lnTo>
                    <a:pt x="337" y="8"/>
                  </a:lnTo>
                  <a:lnTo>
                    <a:pt x="341" y="11"/>
                  </a:lnTo>
                  <a:lnTo>
                    <a:pt x="344" y="14"/>
                  </a:lnTo>
                  <a:lnTo>
                    <a:pt x="349" y="17"/>
                  </a:lnTo>
                  <a:lnTo>
                    <a:pt x="351" y="20"/>
                  </a:lnTo>
                  <a:lnTo>
                    <a:pt x="354" y="23"/>
                  </a:lnTo>
                  <a:lnTo>
                    <a:pt x="355" y="28"/>
                  </a:lnTo>
                  <a:lnTo>
                    <a:pt x="357" y="31"/>
                  </a:lnTo>
                  <a:lnTo>
                    <a:pt x="358" y="35"/>
                  </a:lnTo>
                  <a:lnTo>
                    <a:pt x="358" y="40"/>
                  </a:lnTo>
                  <a:lnTo>
                    <a:pt x="358" y="43"/>
                  </a:lnTo>
                  <a:lnTo>
                    <a:pt x="358" y="48"/>
                  </a:lnTo>
                  <a:lnTo>
                    <a:pt x="358" y="51"/>
                  </a:lnTo>
                  <a:lnTo>
                    <a:pt x="355" y="55"/>
                  </a:lnTo>
                  <a:lnTo>
                    <a:pt x="355" y="60"/>
                  </a:lnTo>
                  <a:lnTo>
                    <a:pt x="354" y="63"/>
                  </a:lnTo>
                  <a:lnTo>
                    <a:pt x="351" y="68"/>
                  </a:lnTo>
                  <a:lnTo>
                    <a:pt x="349" y="71"/>
                  </a:lnTo>
                  <a:lnTo>
                    <a:pt x="346" y="74"/>
                  </a:lnTo>
                  <a:lnTo>
                    <a:pt x="343" y="77"/>
                  </a:lnTo>
                  <a:lnTo>
                    <a:pt x="340" y="80"/>
                  </a:lnTo>
                  <a:lnTo>
                    <a:pt x="335" y="81"/>
                  </a:lnTo>
                  <a:lnTo>
                    <a:pt x="334" y="85"/>
                  </a:lnTo>
                  <a:lnTo>
                    <a:pt x="329" y="88"/>
                  </a:lnTo>
                  <a:lnTo>
                    <a:pt x="326" y="89"/>
                  </a:lnTo>
                  <a:lnTo>
                    <a:pt x="321" y="89"/>
                  </a:lnTo>
                  <a:lnTo>
                    <a:pt x="317" y="91"/>
                  </a:lnTo>
                  <a:lnTo>
                    <a:pt x="312" y="91"/>
                  </a:lnTo>
                  <a:lnTo>
                    <a:pt x="309" y="92"/>
                  </a:lnTo>
                  <a:lnTo>
                    <a:pt x="303" y="91"/>
                  </a:lnTo>
                  <a:lnTo>
                    <a:pt x="298" y="89"/>
                  </a:lnTo>
                  <a:lnTo>
                    <a:pt x="295" y="89"/>
                  </a:lnTo>
                  <a:lnTo>
                    <a:pt x="291" y="88"/>
                  </a:lnTo>
                  <a:lnTo>
                    <a:pt x="288" y="88"/>
                  </a:lnTo>
                  <a:lnTo>
                    <a:pt x="285" y="88"/>
                  </a:lnTo>
                  <a:lnTo>
                    <a:pt x="282" y="88"/>
                  </a:lnTo>
                  <a:lnTo>
                    <a:pt x="278" y="88"/>
                  </a:lnTo>
                  <a:lnTo>
                    <a:pt x="274" y="88"/>
                  </a:lnTo>
                  <a:lnTo>
                    <a:pt x="272" y="88"/>
                  </a:lnTo>
                  <a:lnTo>
                    <a:pt x="269" y="88"/>
                  </a:lnTo>
                  <a:lnTo>
                    <a:pt x="266" y="89"/>
                  </a:lnTo>
                  <a:lnTo>
                    <a:pt x="263" y="89"/>
                  </a:lnTo>
                  <a:lnTo>
                    <a:pt x="258" y="89"/>
                  </a:lnTo>
                  <a:lnTo>
                    <a:pt x="257" y="89"/>
                  </a:lnTo>
                  <a:lnTo>
                    <a:pt x="254" y="89"/>
                  </a:lnTo>
                  <a:lnTo>
                    <a:pt x="251" y="89"/>
                  </a:lnTo>
                  <a:lnTo>
                    <a:pt x="246" y="89"/>
                  </a:lnTo>
                  <a:lnTo>
                    <a:pt x="245" y="89"/>
                  </a:lnTo>
                  <a:lnTo>
                    <a:pt x="242" y="89"/>
                  </a:lnTo>
                  <a:lnTo>
                    <a:pt x="239" y="89"/>
                  </a:lnTo>
                  <a:lnTo>
                    <a:pt x="234" y="89"/>
                  </a:lnTo>
                  <a:lnTo>
                    <a:pt x="232" y="89"/>
                  </a:lnTo>
                  <a:lnTo>
                    <a:pt x="229" y="91"/>
                  </a:lnTo>
                  <a:lnTo>
                    <a:pt x="225" y="91"/>
                  </a:lnTo>
                  <a:lnTo>
                    <a:pt x="222" y="91"/>
                  </a:lnTo>
                  <a:lnTo>
                    <a:pt x="220" y="91"/>
                  </a:lnTo>
                  <a:lnTo>
                    <a:pt x="217" y="91"/>
                  </a:lnTo>
                  <a:lnTo>
                    <a:pt x="212" y="91"/>
                  </a:lnTo>
                  <a:lnTo>
                    <a:pt x="209" y="91"/>
                  </a:lnTo>
                  <a:lnTo>
                    <a:pt x="206" y="91"/>
                  </a:lnTo>
                  <a:lnTo>
                    <a:pt x="203" y="92"/>
                  </a:lnTo>
                  <a:lnTo>
                    <a:pt x="200" y="92"/>
                  </a:lnTo>
                  <a:lnTo>
                    <a:pt x="197" y="92"/>
                  </a:lnTo>
                  <a:lnTo>
                    <a:pt x="194" y="92"/>
                  </a:lnTo>
                  <a:lnTo>
                    <a:pt x="191" y="92"/>
                  </a:lnTo>
                  <a:lnTo>
                    <a:pt x="188" y="92"/>
                  </a:lnTo>
                  <a:lnTo>
                    <a:pt x="185" y="92"/>
                  </a:lnTo>
                  <a:lnTo>
                    <a:pt x="182" y="92"/>
                  </a:lnTo>
                  <a:lnTo>
                    <a:pt x="179" y="92"/>
                  </a:lnTo>
                  <a:lnTo>
                    <a:pt x="176" y="92"/>
                  </a:lnTo>
                  <a:lnTo>
                    <a:pt x="172" y="92"/>
                  </a:lnTo>
                  <a:lnTo>
                    <a:pt x="169" y="92"/>
                  </a:lnTo>
                  <a:lnTo>
                    <a:pt x="165" y="92"/>
                  </a:lnTo>
                  <a:lnTo>
                    <a:pt x="163" y="92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9" y="92"/>
                  </a:lnTo>
                  <a:lnTo>
                    <a:pt x="148" y="92"/>
                  </a:lnTo>
                  <a:lnTo>
                    <a:pt x="143" y="92"/>
                  </a:lnTo>
                  <a:lnTo>
                    <a:pt x="140" y="92"/>
                  </a:lnTo>
                  <a:lnTo>
                    <a:pt x="137" y="92"/>
                  </a:lnTo>
                  <a:lnTo>
                    <a:pt x="134" y="92"/>
                  </a:lnTo>
                  <a:lnTo>
                    <a:pt x="131" y="92"/>
                  </a:lnTo>
                  <a:lnTo>
                    <a:pt x="128" y="92"/>
                  </a:lnTo>
                  <a:lnTo>
                    <a:pt x="125" y="92"/>
                  </a:lnTo>
                  <a:lnTo>
                    <a:pt x="122" y="92"/>
                  </a:lnTo>
                  <a:lnTo>
                    <a:pt x="117" y="92"/>
                  </a:lnTo>
                  <a:lnTo>
                    <a:pt x="116" y="92"/>
                  </a:lnTo>
                  <a:lnTo>
                    <a:pt x="113" y="92"/>
                  </a:lnTo>
                  <a:lnTo>
                    <a:pt x="108" y="92"/>
                  </a:lnTo>
                  <a:lnTo>
                    <a:pt x="105" y="92"/>
                  </a:lnTo>
                  <a:lnTo>
                    <a:pt x="103" y="92"/>
                  </a:lnTo>
                  <a:lnTo>
                    <a:pt x="99" y="92"/>
                  </a:lnTo>
                  <a:lnTo>
                    <a:pt x="96" y="92"/>
                  </a:lnTo>
                  <a:lnTo>
                    <a:pt x="93" y="92"/>
                  </a:lnTo>
                  <a:lnTo>
                    <a:pt x="91" y="92"/>
                  </a:lnTo>
                  <a:lnTo>
                    <a:pt x="86" y="92"/>
                  </a:lnTo>
                  <a:lnTo>
                    <a:pt x="83" y="92"/>
                  </a:lnTo>
                  <a:lnTo>
                    <a:pt x="79" y="92"/>
                  </a:lnTo>
                  <a:lnTo>
                    <a:pt x="76" y="92"/>
                  </a:lnTo>
                  <a:lnTo>
                    <a:pt x="71" y="92"/>
                  </a:lnTo>
                  <a:lnTo>
                    <a:pt x="66" y="91"/>
                  </a:lnTo>
                  <a:lnTo>
                    <a:pt x="62" y="91"/>
                  </a:lnTo>
                  <a:lnTo>
                    <a:pt x="59" y="91"/>
                  </a:lnTo>
                  <a:lnTo>
                    <a:pt x="54" y="89"/>
                  </a:lnTo>
                  <a:lnTo>
                    <a:pt x="50" y="89"/>
                  </a:lnTo>
                  <a:lnTo>
                    <a:pt x="45" y="88"/>
                  </a:lnTo>
                  <a:lnTo>
                    <a:pt x="40" y="88"/>
                  </a:lnTo>
                  <a:lnTo>
                    <a:pt x="36" y="85"/>
                  </a:lnTo>
                  <a:lnTo>
                    <a:pt x="33" y="85"/>
                  </a:lnTo>
                  <a:lnTo>
                    <a:pt x="28" y="81"/>
                  </a:lnTo>
                  <a:lnTo>
                    <a:pt x="25" y="81"/>
                  </a:lnTo>
                  <a:lnTo>
                    <a:pt x="22" y="80"/>
                  </a:lnTo>
                  <a:lnTo>
                    <a:pt x="17" y="77"/>
                  </a:lnTo>
                  <a:lnTo>
                    <a:pt x="14" y="75"/>
                  </a:lnTo>
                  <a:lnTo>
                    <a:pt x="11" y="72"/>
                  </a:lnTo>
                  <a:lnTo>
                    <a:pt x="8" y="69"/>
                  </a:lnTo>
                  <a:lnTo>
                    <a:pt x="7" y="68"/>
                  </a:lnTo>
                  <a:lnTo>
                    <a:pt x="4" y="65"/>
                  </a:lnTo>
                  <a:lnTo>
                    <a:pt x="4" y="62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2" y="37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3" y="20"/>
                  </a:lnTo>
                  <a:lnTo>
                    <a:pt x="17" y="15"/>
                  </a:lnTo>
                  <a:lnTo>
                    <a:pt x="22" y="12"/>
                  </a:lnTo>
                  <a:lnTo>
                    <a:pt x="27" y="8"/>
                  </a:lnTo>
                  <a:lnTo>
                    <a:pt x="31" y="5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5" name="Freeform 13"/>
            <p:cNvSpPr>
              <a:spLocks/>
            </p:cNvSpPr>
            <p:nvPr/>
          </p:nvSpPr>
          <p:spPr bwMode="auto">
            <a:xfrm>
              <a:off x="5881" y="666"/>
              <a:ext cx="83" cy="4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5" y="0"/>
                </a:cxn>
                <a:cxn ang="0">
                  <a:pos x="51" y="0"/>
                </a:cxn>
                <a:cxn ang="0">
                  <a:pos x="55" y="0"/>
                </a:cxn>
                <a:cxn ang="0">
                  <a:pos x="63" y="0"/>
                </a:cxn>
                <a:cxn ang="0">
                  <a:pos x="68" y="0"/>
                </a:cxn>
                <a:cxn ang="0">
                  <a:pos x="74" y="0"/>
                </a:cxn>
                <a:cxn ang="0">
                  <a:pos x="82" y="0"/>
                </a:cxn>
                <a:cxn ang="0">
                  <a:pos x="88" y="0"/>
                </a:cxn>
                <a:cxn ang="0">
                  <a:pos x="92" y="1"/>
                </a:cxn>
                <a:cxn ang="0">
                  <a:pos x="100" y="3"/>
                </a:cxn>
                <a:cxn ang="0">
                  <a:pos x="106" y="3"/>
                </a:cxn>
                <a:cxn ang="0">
                  <a:pos x="112" y="6"/>
                </a:cxn>
                <a:cxn ang="0">
                  <a:pos x="118" y="7"/>
                </a:cxn>
                <a:cxn ang="0">
                  <a:pos x="125" y="9"/>
                </a:cxn>
                <a:cxn ang="0">
                  <a:pos x="129" y="12"/>
                </a:cxn>
                <a:cxn ang="0">
                  <a:pos x="138" y="15"/>
                </a:cxn>
                <a:cxn ang="0">
                  <a:pos x="148" y="20"/>
                </a:cxn>
                <a:cxn ang="0">
                  <a:pos x="155" y="27"/>
                </a:cxn>
                <a:cxn ang="0">
                  <a:pos x="161" y="35"/>
                </a:cxn>
                <a:cxn ang="0">
                  <a:pos x="166" y="44"/>
                </a:cxn>
                <a:cxn ang="0">
                  <a:pos x="166" y="52"/>
                </a:cxn>
                <a:cxn ang="0">
                  <a:pos x="166" y="58"/>
                </a:cxn>
                <a:cxn ang="0">
                  <a:pos x="166" y="63"/>
                </a:cxn>
                <a:cxn ang="0">
                  <a:pos x="164" y="69"/>
                </a:cxn>
                <a:cxn ang="0">
                  <a:pos x="163" y="75"/>
                </a:cxn>
                <a:cxn ang="0">
                  <a:pos x="160" y="81"/>
                </a:cxn>
                <a:cxn ang="0">
                  <a:pos x="154" y="87"/>
                </a:cxn>
                <a:cxn ang="0">
                  <a:pos x="146" y="92"/>
                </a:cxn>
                <a:cxn ang="0">
                  <a:pos x="137" y="95"/>
                </a:cxn>
                <a:cxn ang="0">
                  <a:pos x="129" y="96"/>
                </a:cxn>
                <a:cxn ang="0">
                  <a:pos x="120" y="96"/>
                </a:cxn>
                <a:cxn ang="0">
                  <a:pos x="111" y="96"/>
                </a:cxn>
                <a:cxn ang="0">
                  <a:pos x="102" y="96"/>
                </a:cxn>
                <a:cxn ang="0">
                  <a:pos x="92" y="95"/>
                </a:cxn>
                <a:cxn ang="0">
                  <a:pos x="85" y="93"/>
                </a:cxn>
                <a:cxn ang="0">
                  <a:pos x="75" y="92"/>
                </a:cxn>
                <a:cxn ang="0">
                  <a:pos x="66" y="89"/>
                </a:cxn>
                <a:cxn ang="0">
                  <a:pos x="57" y="87"/>
                </a:cxn>
                <a:cxn ang="0">
                  <a:pos x="48" y="84"/>
                </a:cxn>
                <a:cxn ang="0">
                  <a:pos x="40" y="84"/>
                </a:cxn>
                <a:cxn ang="0">
                  <a:pos x="31" y="82"/>
                </a:cxn>
                <a:cxn ang="0">
                  <a:pos x="23" y="82"/>
                </a:cxn>
                <a:cxn ang="0">
                  <a:pos x="16" y="79"/>
                </a:cxn>
                <a:cxn ang="0">
                  <a:pos x="9" y="75"/>
                </a:cxn>
                <a:cxn ang="0">
                  <a:pos x="6" y="70"/>
                </a:cxn>
                <a:cxn ang="0">
                  <a:pos x="3" y="64"/>
                </a:cxn>
                <a:cxn ang="0">
                  <a:pos x="0" y="58"/>
                </a:cxn>
                <a:cxn ang="0">
                  <a:pos x="0" y="52"/>
                </a:cxn>
                <a:cxn ang="0">
                  <a:pos x="0" y="44"/>
                </a:cxn>
                <a:cxn ang="0">
                  <a:pos x="0" y="38"/>
                </a:cxn>
                <a:cxn ang="0">
                  <a:pos x="3" y="32"/>
                </a:cxn>
                <a:cxn ang="0">
                  <a:pos x="5" y="26"/>
                </a:cxn>
                <a:cxn ang="0">
                  <a:pos x="8" y="20"/>
                </a:cxn>
                <a:cxn ang="0">
                  <a:pos x="11" y="15"/>
                </a:cxn>
                <a:cxn ang="0">
                  <a:pos x="16" y="10"/>
                </a:cxn>
                <a:cxn ang="0">
                  <a:pos x="22" y="6"/>
                </a:cxn>
                <a:cxn ang="0">
                  <a:pos x="28" y="3"/>
                </a:cxn>
                <a:cxn ang="0">
                  <a:pos x="32" y="1"/>
                </a:cxn>
                <a:cxn ang="0">
                  <a:pos x="37" y="1"/>
                </a:cxn>
              </a:cxnLst>
              <a:rect l="0" t="0" r="r" b="b"/>
              <a:pathLst>
                <a:path w="168" h="96">
                  <a:moveTo>
                    <a:pt x="37" y="1"/>
                  </a:move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2" y="1"/>
                  </a:lnTo>
                  <a:lnTo>
                    <a:pt x="97" y="1"/>
                  </a:lnTo>
                  <a:lnTo>
                    <a:pt x="100" y="3"/>
                  </a:lnTo>
                  <a:lnTo>
                    <a:pt x="102" y="3"/>
                  </a:lnTo>
                  <a:lnTo>
                    <a:pt x="106" y="3"/>
                  </a:lnTo>
                  <a:lnTo>
                    <a:pt x="109" y="4"/>
                  </a:lnTo>
                  <a:lnTo>
                    <a:pt x="112" y="6"/>
                  </a:lnTo>
                  <a:lnTo>
                    <a:pt x="115" y="6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5" y="9"/>
                  </a:lnTo>
                  <a:lnTo>
                    <a:pt x="128" y="10"/>
                  </a:lnTo>
                  <a:lnTo>
                    <a:pt x="129" y="12"/>
                  </a:lnTo>
                  <a:lnTo>
                    <a:pt x="134" y="12"/>
                  </a:lnTo>
                  <a:lnTo>
                    <a:pt x="138" y="15"/>
                  </a:lnTo>
                  <a:lnTo>
                    <a:pt x="143" y="18"/>
                  </a:lnTo>
                  <a:lnTo>
                    <a:pt x="148" y="20"/>
                  </a:lnTo>
                  <a:lnTo>
                    <a:pt x="152" y="24"/>
                  </a:lnTo>
                  <a:lnTo>
                    <a:pt x="155" y="27"/>
                  </a:lnTo>
                  <a:lnTo>
                    <a:pt x="160" y="32"/>
                  </a:lnTo>
                  <a:lnTo>
                    <a:pt x="161" y="35"/>
                  </a:lnTo>
                  <a:lnTo>
                    <a:pt x="164" y="39"/>
                  </a:lnTo>
                  <a:lnTo>
                    <a:pt x="166" y="44"/>
                  </a:lnTo>
                  <a:lnTo>
                    <a:pt x="166" y="50"/>
                  </a:lnTo>
                  <a:lnTo>
                    <a:pt x="166" y="52"/>
                  </a:lnTo>
                  <a:lnTo>
                    <a:pt x="166" y="55"/>
                  </a:lnTo>
                  <a:lnTo>
                    <a:pt x="166" y="58"/>
                  </a:lnTo>
                  <a:lnTo>
                    <a:pt x="168" y="59"/>
                  </a:lnTo>
                  <a:lnTo>
                    <a:pt x="166" y="63"/>
                  </a:lnTo>
                  <a:lnTo>
                    <a:pt x="166" y="66"/>
                  </a:lnTo>
                  <a:lnTo>
                    <a:pt x="164" y="69"/>
                  </a:lnTo>
                  <a:lnTo>
                    <a:pt x="164" y="72"/>
                  </a:lnTo>
                  <a:lnTo>
                    <a:pt x="163" y="75"/>
                  </a:lnTo>
                  <a:lnTo>
                    <a:pt x="161" y="78"/>
                  </a:lnTo>
                  <a:lnTo>
                    <a:pt x="160" y="81"/>
                  </a:lnTo>
                  <a:lnTo>
                    <a:pt x="160" y="84"/>
                  </a:lnTo>
                  <a:lnTo>
                    <a:pt x="154" y="87"/>
                  </a:lnTo>
                  <a:lnTo>
                    <a:pt x="151" y="89"/>
                  </a:lnTo>
                  <a:lnTo>
                    <a:pt x="146" y="92"/>
                  </a:lnTo>
                  <a:lnTo>
                    <a:pt x="141" y="93"/>
                  </a:lnTo>
                  <a:lnTo>
                    <a:pt x="137" y="95"/>
                  </a:lnTo>
                  <a:lnTo>
                    <a:pt x="132" y="95"/>
                  </a:lnTo>
                  <a:lnTo>
                    <a:pt x="129" y="96"/>
                  </a:lnTo>
                  <a:lnTo>
                    <a:pt x="125" y="96"/>
                  </a:lnTo>
                  <a:lnTo>
                    <a:pt x="120" y="96"/>
                  </a:lnTo>
                  <a:lnTo>
                    <a:pt x="115" y="96"/>
                  </a:lnTo>
                  <a:lnTo>
                    <a:pt x="111" y="96"/>
                  </a:lnTo>
                  <a:lnTo>
                    <a:pt x="106" y="96"/>
                  </a:lnTo>
                  <a:lnTo>
                    <a:pt x="102" y="96"/>
                  </a:lnTo>
                  <a:lnTo>
                    <a:pt x="97" y="95"/>
                  </a:lnTo>
                  <a:lnTo>
                    <a:pt x="92" y="95"/>
                  </a:lnTo>
                  <a:lnTo>
                    <a:pt x="89" y="95"/>
                  </a:lnTo>
                  <a:lnTo>
                    <a:pt x="85" y="93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0"/>
                  </a:lnTo>
                  <a:lnTo>
                    <a:pt x="66" y="89"/>
                  </a:lnTo>
                  <a:lnTo>
                    <a:pt x="62" y="89"/>
                  </a:lnTo>
                  <a:lnTo>
                    <a:pt x="57" y="87"/>
                  </a:lnTo>
                  <a:lnTo>
                    <a:pt x="52" y="87"/>
                  </a:lnTo>
                  <a:lnTo>
                    <a:pt x="48" y="84"/>
                  </a:lnTo>
                  <a:lnTo>
                    <a:pt x="45" y="84"/>
                  </a:lnTo>
                  <a:lnTo>
                    <a:pt x="40" y="84"/>
                  </a:lnTo>
                  <a:lnTo>
                    <a:pt x="35" y="82"/>
                  </a:lnTo>
                  <a:lnTo>
                    <a:pt x="31" y="82"/>
                  </a:lnTo>
                  <a:lnTo>
                    <a:pt x="26" y="82"/>
                  </a:lnTo>
                  <a:lnTo>
                    <a:pt x="23" y="82"/>
                  </a:lnTo>
                  <a:lnTo>
                    <a:pt x="19" y="82"/>
                  </a:lnTo>
                  <a:lnTo>
                    <a:pt x="16" y="79"/>
                  </a:lnTo>
                  <a:lnTo>
                    <a:pt x="12" y="76"/>
                  </a:lnTo>
                  <a:lnTo>
                    <a:pt x="9" y="75"/>
                  </a:lnTo>
                  <a:lnTo>
                    <a:pt x="8" y="72"/>
                  </a:lnTo>
                  <a:lnTo>
                    <a:pt x="6" y="70"/>
                  </a:lnTo>
                  <a:lnTo>
                    <a:pt x="3" y="67"/>
                  </a:lnTo>
                  <a:lnTo>
                    <a:pt x="3" y="64"/>
                  </a:lnTo>
                  <a:lnTo>
                    <a:pt x="2" y="61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2" y="35"/>
                  </a:lnTo>
                  <a:lnTo>
                    <a:pt x="3" y="32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6" y="23"/>
                  </a:lnTo>
                  <a:lnTo>
                    <a:pt x="8" y="20"/>
                  </a:lnTo>
                  <a:lnTo>
                    <a:pt x="9" y="18"/>
                  </a:lnTo>
                  <a:lnTo>
                    <a:pt x="11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9" y="7"/>
                  </a:lnTo>
                  <a:lnTo>
                    <a:pt x="22" y="6"/>
                  </a:lnTo>
                  <a:lnTo>
                    <a:pt x="25" y="6"/>
                  </a:lnTo>
                  <a:lnTo>
                    <a:pt x="28" y="3"/>
                  </a:lnTo>
                  <a:lnTo>
                    <a:pt x="31" y="3"/>
                  </a:lnTo>
                  <a:lnTo>
                    <a:pt x="32" y="1"/>
                  </a:lnTo>
                  <a:lnTo>
                    <a:pt x="37" y="1"/>
                  </a:lnTo>
                  <a:lnTo>
                    <a:pt x="37" y="1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6" name="Freeform 14"/>
            <p:cNvSpPr>
              <a:spLocks/>
            </p:cNvSpPr>
            <p:nvPr/>
          </p:nvSpPr>
          <p:spPr bwMode="auto">
            <a:xfrm>
              <a:off x="6268" y="1065"/>
              <a:ext cx="54" cy="163"/>
            </a:xfrm>
            <a:custGeom>
              <a:avLst/>
              <a:gdLst/>
              <a:ahLst/>
              <a:cxnLst>
                <a:cxn ang="0">
                  <a:pos x="69" y="3"/>
                </a:cxn>
                <a:cxn ang="0">
                  <a:pos x="82" y="9"/>
                </a:cxn>
                <a:cxn ang="0">
                  <a:pos x="92" y="20"/>
                </a:cxn>
                <a:cxn ang="0">
                  <a:pos x="100" y="29"/>
                </a:cxn>
                <a:cxn ang="0">
                  <a:pos x="105" y="41"/>
                </a:cxn>
                <a:cxn ang="0">
                  <a:pos x="108" y="55"/>
                </a:cxn>
                <a:cxn ang="0">
                  <a:pos x="109" y="71"/>
                </a:cxn>
                <a:cxn ang="0">
                  <a:pos x="109" y="86"/>
                </a:cxn>
                <a:cxn ang="0">
                  <a:pos x="109" y="101"/>
                </a:cxn>
                <a:cxn ang="0">
                  <a:pos x="106" y="118"/>
                </a:cxn>
                <a:cxn ang="0">
                  <a:pos x="103" y="135"/>
                </a:cxn>
                <a:cxn ang="0">
                  <a:pos x="102" y="152"/>
                </a:cxn>
                <a:cxn ang="0">
                  <a:pos x="99" y="167"/>
                </a:cxn>
                <a:cxn ang="0">
                  <a:pos x="97" y="183"/>
                </a:cxn>
                <a:cxn ang="0">
                  <a:pos x="97" y="196"/>
                </a:cxn>
                <a:cxn ang="0">
                  <a:pos x="97" y="210"/>
                </a:cxn>
                <a:cxn ang="0">
                  <a:pos x="92" y="226"/>
                </a:cxn>
                <a:cxn ang="0">
                  <a:pos x="89" y="243"/>
                </a:cxn>
                <a:cxn ang="0">
                  <a:pos x="88" y="261"/>
                </a:cxn>
                <a:cxn ang="0">
                  <a:pos x="86" y="281"/>
                </a:cxn>
                <a:cxn ang="0">
                  <a:pos x="83" y="298"/>
                </a:cxn>
                <a:cxn ang="0">
                  <a:pos x="77" y="313"/>
                </a:cxn>
                <a:cxn ang="0">
                  <a:pos x="65" y="322"/>
                </a:cxn>
                <a:cxn ang="0">
                  <a:pos x="49" y="327"/>
                </a:cxn>
                <a:cxn ang="0">
                  <a:pos x="37" y="327"/>
                </a:cxn>
                <a:cxn ang="0">
                  <a:pos x="25" y="322"/>
                </a:cxn>
                <a:cxn ang="0">
                  <a:pos x="14" y="315"/>
                </a:cxn>
                <a:cxn ang="0">
                  <a:pos x="3" y="298"/>
                </a:cxn>
                <a:cxn ang="0">
                  <a:pos x="0" y="284"/>
                </a:cxn>
                <a:cxn ang="0">
                  <a:pos x="0" y="273"/>
                </a:cxn>
                <a:cxn ang="0">
                  <a:pos x="0" y="262"/>
                </a:cxn>
                <a:cxn ang="0">
                  <a:pos x="0" y="250"/>
                </a:cxn>
                <a:cxn ang="0">
                  <a:pos x="2" y="238"/>
                </a:cxn>
                <a:cxn ang="0">
                  <a:pos x="5" y="226"/>
                </a:cxn>
                <a:cxn ang="0">
                  <a:pos x="8" y="213"/>
                </a:cxn>
                <a:cxn ang="0">
                  <a:pos x="9" y="201"/>
                </a:cxn>
                <a:cxn ang="0">
                  <a:pos x="13" y="190"/>
                </a:cxn>
                <a:cxn ang="0">
                  <a:pos x="14" y="180"/>
                </a:cxn>
                <a:cxn ang="0">
                  <a:pos x="16" y="166"/>
                </a:cxn>
                <a:cxn ang="0">
                  <a:pos x="17" y="153"/>
                </a:cxn>
                <a:cxn ang="0">
                  <a:pos x="19" y="141"/>
                </a:cxn>
                <a:cxn ang="0">
                  <a:pos x="19" y="130"/>
                </a:cxn>
                <a:cxn ang="0">
                  <a:pos x="19" y="118"/>
                </a:cxn>
                <a:cxn ang="0">
                  <a:pos x="19" y="106"/>
                </a:cxn>
                <a:cxn ang="0">
                  <a:pos x="19" y="94"/>
                </a:cxn>
                <a:cxn ang="0">
                  <a:pos x="19" y="81"/>
                </a:cxn>
                <a:cxn ang="0">
                  <a:pos x="19" y="69"/>
                </a:cxn>
                <a:cxn ang="0">
                  <a:pos x="20" y="58"/>
                </a:cxn>
                <a:cxn ang="0">
                  <a:pos x="20" y="48"/>
                </a:cxn>
                <a:cxn ang="0">
                  <a:pos x="25" y="35"/>
                </a:cxn>
                <a:cxn ang="0">
                  <a:pos x="34" y="17"/>
                </a:cxn>
                <a:cxn ang="0">
                  <a:pos x="49" y="5"/>
                </a:cxn>
                <a:cxn ang="0">
                  <a:pos x="59" y="0"/>
                </a:cxn>
              </a:cxnLst>
              <a:rect l="0" t="0" r="r" b="b"/>
              <a:pathLst>
                <a:path w="109" h="327">
                  <a:moveTo>
                    <a:pt x="59" y="0"/>
                  </a:moveTo>
                  <a:lnTo>
                    <a:pt x="62" y="0"/>
                  </a:lnTo>
                  <a:lnTo>
                    <a:pt x="66" y="3"/>
                  </a:lnTo>
                  <a:lnTo>
                    <a:pt x="69" y="3"/>
                  </a:lnTo>
                  <a:lnTo>
                    <a:pt x="72" y="5"/>
                  </a:lnTo>
                  <a:lnTo>
                    <a:pt x="77" y="6"/>
                  </a:lnTo>
                  <a:lnTo>
                    <a:pt x="79" y="8"/>
                  </a:lnTo>
                  <a:lnTo>
                    <a:pt x="82" y="9"/>
                  </a:lnTo>
                  <a:lnTo>
                    <a:pt x="85" y="12"/>
                  </a:lnTo>
                  <a:lnTo>
                    <a:pt x="88" y="15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4" y="21"/>
                  </a:lnTo>
                  <a:lnTo>
                    <a:pt x="97" y="25"/>
                  </a:lnTo>
                  <a:lnTo>
                    <a:pt x="99" y="28"/>
                  </a:lnTo>
                  <a:lnTo>
                    <a:pt x="100" y="29"/>
                  </a:lnTo>
                  <a:lnTo>
                    <a:pt x="102" y="34"/>
                  </a:lnTo>
                  <a:lnTo>
                    <a:pt x="103" y="35"/>
                  </a:lnTo>
                  <a:lnTo>
                    <a:pt x="103" y="38"/>
                  </a:lnTo>
                  <a:lnTo>
                    <a:pt x="105" y="41"/>
                  </a:lnTo>
                  <a:lnTo>
                    <a:pt x="106" y="44"/>
                  </a:lnTo>
                  <a:lnTo>
                    <a:pt x="106" y="49"/>
                  </a:lnTo>
                  <a:lnTo>
                    <a:pt x="108" y="52"/>
                  </a:lnTo>
                  <a:lnTo>
                    <a:pt x="108" y="55"/>
                  </a:lnTo>
                  <a:lnTo>
                    <a:pt x="109" y="60"/>
                  </a:lnTo>
                  <a:lnTo>
                    <a:pt x="109" y="63"/>
                  </a:lnTo>
                  <a:lnTo>
                    <a:pt x="109" y="67"/>
                  </a:lnTo>
                  <a:lnTo>
                    <a:pt x="109" y="71"/>
                  </a:lnTo>
                  <a:lnTo>
                    <a:pt x="109" y="74"/>
                  </a:lnTo>
                  <a:lnTo>
                    <a:pt x="109" y="78"/>
                  </a:lnTo>
                  <a:lnTo>
                    <a:pt x="109" y="81"/>
                  </a:lnTo>
                  <a:lnTo>
                    <a:pt x="109" y="86"/>
                  </a:lnTo>
                  <a:lnTo>
                    <a:pt x="109" y="91"/>
                  </a:lnTo>
                  <a:lnTo>
                    <a:pt x="109" y="94"/>
                  </a:lnTo>
                  <a:lnTo>
                    <a:pt x="109" y="98"/>
                  </a:lnTo>
                  <a:lnTo>
                    <a:pt x="109" y="101"/>
                  </a:lnTo>
                  <a:lnTo>
                    <a:pt x="109" y="106"/>
                  </a:lnTo>
                  <a:lnTo>
                    <a:pt x="108" y="110"/>
                  </a:lnTo>
                  <a:lnTo>
                    <a:pt x="108" y="115"/>
                  </a:lnTo>
                  <a:lnTo>
                    <a:pt x="106" y="118"/>
                  </a:lnTo>
                  <a:lnTo>
                    <a:pt x="106" y="124"/>
                  </a:lnTo>
                  <a:lnTo>
                    <a:pt x="106" y="127"/>
                  </a:lnTo>
                  <a:lnTo>
                    <a:pt x="105" y="130"/>
                  </a:lnTo>
                  <a:lnTo>
                    <a:pt x="103" y="135"/>
                  </a:lnTo>
                  <a:lnTo>
                    <a:pt x="103" y="140"/>
                  </a:lnTo>
                  <a:lnTo>
                    <a:pt x="103" y="144"/>
                  </a:lnTo>
                  <a:lnTo>
                    <a:pt x="103" y="147"/>
                  </a:lnTo>
                  <a:lnTo>
                    <a:pt x="102" y="152"/>
                  </a:lnTo>
                  <a:lnTo>
                    <a:pt x="102" y="157"/>
                  </a:lnTo>
                  <a:lnTo>
                    <a:pt x="102" y="160"/>
                  </a:lnTo>
                  <a:lnTo>
                    <a:pt x="100" y="163"/>
                  </a:lnTo>
                  <a:lnTo>
                    <a:pt x="99" y="167"/>
                  </a:lnTo>
                  <a:lnTo>
                    <a:pt x="99" y="170"/>
                  </a:lnTo>
                  <a:lnTo>
                    <a:pt x="99" y="175"/>
                  </a:lnTo>
                  <a:lnTo>
                    <a:pt x="99" y="178"/>
                  </a:lnTo>
                  <a:lnTo>
                    <a:pt x="97" y="183"/>
                  </a:lnTo>
                  <a:lnTo>
                    <a:pt x="97" y="187"/>
                  </a:lnTo>
                  <a:lnTo>
                    <a:pt x="97" y="190"/>
                  </a:lnTo>
                  <a:lnTo>
                    <a:pt x="97" y="193"/>
                  </a:lnTo>
                  <a:lnTo>
                    <a:pt x="97" y="196"/>
                  </a:lnTo>
                  <a:lnTo>
                    <a:pt x="97" y="201"/>
                  </a:lnTo>
                  <a:lnTo>
                    <a:pt x="97" y="203"/>
                  </a:lnTo>
                  <a:lnTo>
                    <a:pt x="97" y="207"/>
                  </a:lnTo>
                  <a:lnTo>
                    <a:pt x="97" y="210"/>
                  </a:lnTo>
                  <a:lnTo>
                    <a:pt x="97" y="213"/>
                  </a:lnTo>
                  <a:lnTo>
                    <a:pt x="94" y="218"/>
                  </a:lnTo>
                  <a:lnTo>
                    <a:pt x="94" y="221"/>
                  </a:lnTo>
                  <a:lnTo>
                    <a:pt x="92" y="226"/>
                  </a:lnTo>
                  <a:lnTo>
                    <a:pt x="91" y="230"/>
                  </a:lnTo>
                  <a:lnTo>
                    <a:pt x="91" y="233"/>
                  </a:lnTo>
                  <a:lnTo>
                    <a:pt x="91" y="238"/>
                  </a:lnTo>
                  <a:lnTo>
                    <a:pt x="89" y="243"/>
                  </a:lnTo>
                  <a:lnTo>
                    <a:pt x="89" y="247"/>
                  </a:lnTo>
                  <a:lnTo>
                    <a:pt x="89" y="252"/>
                  </a:lnTo>
                  <a:lnTo>
                    <a:pt x="89" y="258"/>
                  </a:lnTo>
                  <a:lnTo>
                    <a:pt x="88" y="261"/>
                  </a:lnTo>
                  <a:lnTo>
                    <a:pt x="88" y="267"/>
                  </a:lnTo>
                  <a:lnTo>
                    <a:pt x="88" y="272"/>
                  </a:lnTo>
                  <a:lnTo>
                    <a:pt x="86" y="276"/>
                  </a:lnTo>
                  <a:lnTo>
                    <a:pt x="86" y="281"/>
                  </a:lnTo>
                  <a:lnTo>
                    <a:pt x="86" y="286"/>
                  </a:lnTo>
                  <a:lnTo>
                    <a:pt x="85" y="290"/>
                  </a:lnTo>
                  <a:lnTo>
                    <a:pt x="85" y="295"/>
                  </a:lnTo>
                  <a:lnTo>
                    <a:pt x="83" y="298"/>
                  </a:lnTo>
                  <a:lnTo>
                    <a:pt x="82" y="302"/>
                  </a:lnTo>
                  <a:lnTo>
                    <a:pt x="80" y="305"/>
                  </a:lnTo>
                  <a:lnTo>
                    <a:pt x="79" y="310"/>
                  </a:lnTo>
                  <a:lnTo>
                    <a:pt x="77" y="313"/>
                  </a:lnTo>
                  <a:lnTo>
                    <a:pt x="74" y="316"/>
                  </a:lnTo>
                  <a:lnTo>
                    <a:pt x="71" y="319"/>
                  </a:lnTo>
                  <a:lnTo>
                    <a:pt x="68" y="321"/>
                  </a:lnTo>
                  <a:lnTo>
                    <a:pt x="65" y="322"/>
                  </a:lnTo>
                  <a:lnTo>
                    <a:pt x="60" y="324"/>
                  </a:lnTo>
                  <a:lnTo>
                    <a:pt x="56" y="325"/>
                  </a:lnTo>
                  <a:lnTo>
                    <a:pt x="52" y="327"/>
                  </a:lnTo>
                  <a:lnTo>
                    <a:pt x="49" y="327"/>
                  </a:lnTo>
                  <a:lnTo>
                    <a:pt x="46" y="327"/>
                  </a:lnTo>
                  <a:lnTo>
                    <a:pt x="43" y="327"/>
                  </a:lnTo>
                  <a:lnTo>
                    <a:pt x="40" y="327"/>
                  </a:lnTo>
                  <a:lnTo>
                    <a:pt x="37" y="327"/>
                  </a:lnTo>
                  <a:lnTo>
                    <a:pt x="34" y="325"/>
                  </a:lnTo>
                  <a:lnTo>
                    <a:pt x="31" y="324"/>
                  </a:lnTo>
                  <a:lnTo>
                    <a:pt x="28" y="324"/>
                  </a:lnTo>
                  <a:lnTo>
                    <a:pt x="25" y="322"/>
                  </a:lnTo>
                  <a:lnTo>
                    <a:pt x="22" y="321"/>
                  </a:lnTo>
                  <a:lnTo>
                    <a:pt x="20" y="319"/>
                  </a:lnTo>
                  <a:lnTo>
                    <a:pt x="17" y="318"/>
                  </a:lnTo>
                  <a:lnTo>
                    <a:pt x="14" y="315"/>
                  </a:lnTo>
                  <a:lnTo>
                    <a:pt x="9" y="310"/>
                  </a:lnTo>
                  <a:lnTo>
                    <a:pt x="8" y="307"/>
                  </a:lnTo>
                  <a:lnTo>
                    <a:pt x="5" y="302"/>
                  </a:lnTo>
                  <a:lnTo>
                    <a:pt x="3" y="298"/>
                  </a:lnTo>
                  <a:lnTo>
                    <a:pt x="2" y="292"/>
                  </a:lnTo>
                  <a:lnTo>
                    <a:pt x="0" y="290"/>
                  </a:lnTo>
                  <a:lnTo>
                    <a:pt x="0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0" y="276"/>
                  </a:lnTo>
                  <a:lnTo>
                    <a:pt x="0" y="273"/>
                  </a:lnTo>
                  <a:lnTo>
                    <a:pt x="0" y="270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0" y="262"/>
                  </a:lnTo>
                  <a:lnTo>
                    <a:pt x="0" y="259"/>
                  </a:lnTo>
                  <a:lnTo>
                    <a:pt x="0" y="256"/>
                  </a:lnTo>
                  <a:lnTo>
                    <a:pt x="0" y="253"/>
                  </a:lnTo>
                  <a:lnTo>
                    <a:pt x="0" y="250"/>
                  </a:lnTo>
                  <a:lnTo>
                    <a:pt x="2" y="247"/>
                  </a:lnTo>
                  <a:lnTo>
                    <a:pt x="2" y="244"/>
                  </a:lnTo>
                  <a:lnTo>
                    <a:pt x="2" y="239"/>
                  </a:lnTo>
                  <a:lnTo>
                    <a:pt x="2" y="238"/>
                  </a:lnTo>
                  <a:lnTo>
                    <a:pt x="3" y="235"/>
                  </a:lnTo>
                  <a:lnTo>
                    <a:pt x="5" y="232"/>
                  </a:lnTo>
                  <a:lnTo>
                    <a:pt x="5" y="227"/>
                  </a:lnTo>
                  <a:lnTo>
                    <a:pt x="5" y="226"/>
                  </a:lnTo>
                  <a:lnTo>
                    <a:pt x="6" y="223"/>
                  </a:lnTo>
                  <a:lnTo>
                    <a:pt x="8" y="219"/>
                  </a:lnTo>
                  <a:lnTo>
                    <a:pt x="8" y="216"/>
                  </a:lnTo>
                  <a:lnTo>
                    <a:pt x="8" y="213"/>
                  </a:lnTo>
                  <a:lnTo>
                    <a:pt x="9" y="210"/>
                  </a:lnTo>
                  <a:lnTo>
                    <a:pt x="9" y="207"/>
                  </a:lnTo>
                  <a:lnTo>
                    <a:pt x="9" y="204"/>
                  </a:lnTo>
                  <a:lnTo>
                    <a:pt x="9" y="201"/>
                  </a:lnTo>
                  <a:lnTo>
                    <a:pt x="11" y="198"/>
                  </a:lnTo>
                  <a:lnTo>
                    <a:pt x="13" y="195"/>
                  </a:lnTo>
                  <a:lnTo>
                    <a:pt x="13" y="193"/>
                  </a:lnTo>
                  <a:lnTo>
                    <a:pt x="13" y="190"/>
                  </a:lnTo>
                  <a:lnTo>
                    <a:pt x="14" y="187"/>
                  </a:lnTo>
                  <a:lnTo>
                    <a:pt x="14" y="184"/>
                  </a:lnTo>
                  <a:lnTo>
                    <a:pt x="14" y="183"/>
                  </a:lnTo>
                  <a:lnTo>
                    <a:pt x="14" y="180"/>
                  </a:lnTo>
                  <a:lnTo>
                    <a:pt x="14" y="177"/>
                  </a:lnTo>
                  <a:lnTo>
                    <a:pt x="16" y="172"/>
                  </a:lnTo>
                  <a:lnTo>
                    <a:pt x="16" y="169"/>
                  </a:lnTo>
                  <a:lnTo>
                    <a:pt x="16" y="166"/>
                  </a:lnTo>
                  <a:lnTo>
                    <a:pt x="17" y="163"/>
                  </a:lnTo>
                  <a:lnTo>
                    <a:pt x="17" y="160"/>
                  </a:lnTo>
                  <a:lnTo>
                    <a:pt x="17" y="157"/>
                  </a:lnTo>
                  <a:lnTo>
                    <a:pt x="17" y="153"/>
                  </a:lnTo>
                  <a:lnTo>
                    <a:pt x="17" y="150"/>
                  </a:lnTo>
                  <a:lnTo>
                    <a:pt x="19" y="149"/>
                  </a:lnTo>
                  <a:lnTo>
                    <a:pt x="19" y="146"/>
                  </a:lnTo>
                  <a:lnTo>
                    <a:pt x="19" y="141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4"/>
                  </a:lnTo>
                  <a:lnTo>
                    <a:pt x="19" y="130"/>
                  </a:lnTo>
                  <a:lnTo>
                    <a:pt x="19" y="127"/>
                  </a:lnTo>
                  <a:lnTo>
                    <a:pt x="19" y="124"/>
                  </a:lnTo>
                  <a:lnTo>
                    <a:pt x="20" y="121"/>
                  </a:lnTo>
                  <a:lnTo>
                    <a:pt x="19" y="118"/>
                  </a:lnTo>
                  <a:lnTo>
                    <a:pt x="19" y="115"/>
                  </a:lnTo>
                  <a:lnTo>
                    <a:pt x="19" y="112"/>
                  </a:lnTo>
                  <a:lnTo>
                    <a:pt x="19" y="109"/>
                  </a:lnTo>
                  <a:lnTo>
                    <a:pt x="19" y="106"/>
                  </a:lnTo>
                  <a:lnTo>
                    <a:pt x="19" y="103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9" y="94"/>
                  </a:lnTo>
                  <a:lnTo>
                    <a:pt x="19" y="91"/>
                  </a:lnTo>
                  <a:lnTo>
                    <a:pt x="19" y="87"/>
                  </a:lnTo>
                  <a:lnTo>
                    <a:pt x="19" y="84"/>
                  </a:lnTo>
                  <a:lnTo>
                    <a:pt x="19" y="81"/>
                  </a:lnTo>
                  <a:lnTo>
                    <a:pt x="19" y="80"/>
                  </a:lnTo>
                  <a:lnTo>
                    <a:pt x="19" y="77"/>
                  </a:lnTo>
                  <a:lnTo>
                    <a:pt x="19" y="74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9" y="64"/>
                  </a:lnTo>
                  <a:lnTo>
                    <a:pt x="20" y="61"/>
                  </a:lnTo>
                  <a:lnTo>
                    <a:pt x="20" y="58"/>
                  </a:lnTo>
                  <a:lnTo>
                    <a:pt x="20" y="55"/>
                  </a:lnTo>
                  <a:lnTo>
                    <a:pt x="20" y="52"/>
                  </a:lnTo>
                  <a:lnTo>
                    <a:pt x="20" y="51"/>
                  </a:lnTo>
                  <a:lnTo>
                    <a:pt x="20" y="48"/>
                  </a:lnTo>
                  <a:lnTo>
                    <a:pt x="22" y="44"/>
                  </a:lnTo>
                  <a:lnTo>
                    <a:pt x="22" y="41"/>
                  </a:lnTo>
                  <a:lnTo>
                    <a:pt x="23" y="40"/>
                  </a:lnTo>
                  <a:lnTo>
                    <a:pt x="25" y="35"/>
                  </a:lnTo>
                  <a:lnTo>
                    <a:pt x="26" y="29"/>
                  </a:lnTo>
                  <a:lnTo>
                    <a:pt x="29" y="25"/>
                  </a:lnTo>
                  <a:lnTo>
                    <a:pt x="33" y="21"/>
                  </a:lnTo>
                  <a:lnTo>
                    <a:pt x="34" y="17"/>
                  </a:lnTo>
                  <a:lnTo>
                    <a:pt x="40" y="12"/>
                  </a:lnTo>
                  <a:lnTo>
                    <a:pt x="43" y="9"/>
                  </a:lnTo>
                  <a:lnTo>
                    <a:pt x="48" y="6"/>
                  </a:lnTo>
                  <a:lnTo>
                    <a:pt x="49" y="5"/>
                  </a:lnTo>
                  <a:lnTo>
                    <a:pt x="52" y="3"/>
                  </a:lnTo>
                  <a:lnTo>
                    <a:pt x="56" y="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7" name="Freeform 15"/>
            <p:cNvSpPr>
              <a:spLocks/>
            </p:cNvSpPr>
            <p:nvPr/>
          </p:nvSpPr>
          <p:spPr bwMode="auto">
            <a:xfrm>
              <a:off x="5856" y="1096"/>
              <a:ext cx="108" cy="156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69" y="11"/>
                </a:cxn>
                <a:cxn ang="0">
                  <a:pos x="83" y="30"/>
                </a:cxn>
                <a:cxn ang="0">
                  <a:pos x="88" y="43"/>
                </a:cxn>
                <a:cxn ang="0">
                  <a:pos x="89" y="59"/>
                </a:cxn>
                <a:cxn ang="0">
                  <a:pos x="91" y="76"/>
                </a:cxn>
                <a:cxn ang="0">
                  <a:pos x="89" y="92"/>
                </a:cxn>
                <a:cxn ang="0">
                  <a:pos x="89" y="109"/>
                </a:cxn>
                <a:cxn ang="0">
                  <a:pos x="89" y="128"/>
                </a:cxn>
                <a:cxn ang="0">
                  <a:pos x="89" y="145"/>
                </a:cxn>
                <a:cxn ang="0">
                  <a:pos x="91" y="160"/>
                </a:cxn>
                <a:cxn ang="0">
                  <a:pos x="95" y="174"/>
                </a:cxn>
                <a:cxn ang="0">
                  <a:pos x="94" y="192"/>
                </a:cxn>
                <a:cxn ang="0">
                  <a:pos x="95" y="209"/>
                </a:cxn>
                <a:cxn ang="0">
                  <a:pos x="112" y="221"/>
                </a:cxn>
                <a:cxn ang="0">
                  <a:pos x="129" y="221"/>
                </a:cxn>
                <a:cxn ang="0">
                  <a:pos x="143" y="221"/>
                </a:cxn>
                <a:cxn ang="0">
                  <a:pos x="157" y="220"/>
                </a:cxn>
                <a:cxn ang="0">
                  <a:pos x="170" y="220"/>
                </a:cxn>
                <a:cxn ang="0">
                  <a:pos x="186" y="221"/>
                </a:cxn>
                <a:cxn ang="0">
                  <a:pos x="206" y="232"/>
                </a:cxn>
                <a:cxn ang="0">
                  <a:pos x="213" y="244"/>
                </a:cxn>
                <a:cxn ang="0">
                  <a:pos x="215" y="261"/>
                </a:cxn>
                <a:cxn ang="0">
                  <a:pos x="213" y="275"/>
                </a:cxn>
                <a:cxn ang="0">
                  <a:pos x="201" y="295"/>
                </a:cxn>
                <a:cxn ang="0">
                  <a:pos x="181" y="306"/>
                </a:cxn>
                <a:cxn ang="0">
                  <a:pos x="167" y="310"/>
                </a:cxn>
                <a:cxn ang="0">
                  <a:pos x="152" y="312"/>
                </a:cxn>
                <a:cxn ang="0">
                  <a:pos x="137" y="314"/>
                </a:cxn>
                <a:cxn ang="0">
                  <a:pos x="121" y="312"/>
                </a:cxn>
                <a:cxn ang="0">
                  <a:pos x="106" y="310"/>
                </a:cxn>
                <a:cxn ang="0">
                  <a:pos x="92" y="307"/>
                </a:cxn>
                <a:cxn ang="0">
                  <a:pos x="80" y="306"/>
                </a:cxn>
                <a:cxn ang="0">
                  <a:pos x="57" y="304"/>
                </a:cxn>
                <a:cxn ang="0">
                  <a:pos x="41" y="301"/>
                </a:cxn>
                <a:cxn ang="0">
                  <a:pos x="28" y="294"/>
                </a:cxn>
                <a:cxn ang="0">
                  <a:pos x="15" y="271"/>
                </a:cxn>
                <a:cxn ang="0">
                  <a:pos x="11" y="258"/>
                </a:cxn>
                <a:cxn ang="0">
                  <a:pos x="9" y="243"/>
                </a:cxn>
                <a:cxn ang="0">
                  <a:pos x="9" y="226"/>
                </a:cxn>
                <a:cxn ang="0">
                  <a:pos x="9" y="211"/>
                </a:cxn>
                <a:cxn ang="0">
                  <a:pos x="9" y="195"/>
                </a:cxn>
                <a:cxn ang="0">
                  <a:pos x="8" y="180"/>
                </a:cxn>
                <a:cxn ang="0">
                  <a:pos x="8" y="166"/>
                </a:cxn>
                <a:cxn ang="0">
                  <a:pos x="5" y="149"/>
                </a:cxn>
                <a:cxn ang="0">
                  <a:pos x="5" y="137"/>
                </a:cxn>
                <a:cxn ang="0">
                  <a:pos x="3" y="123"/>
                </a:cxn>
                <a:cxn ang="0">
                  <a:pos x="3" y="109"/>
                </a:cxn>
                <a:cxn ang="0">
                  <a:pos x="0" y="96"/>
                </a:cxn>
                <a:cxn ang="0">
                  <a:pos x="0" y="83"/>
                </a:cxn>
                <a:cxn ang="0">
                  <a:pos x="0" y="69"/>
                </a:cxn>
                <a:cxn ang="0">
                  <a:pos x="2" y="53"/>
                </a:cxn>
                <a:cxn ang="0">
                  <a:pos x="9" y="30"/>
                </a:cxn>
                <a:cxn ang="0">
                  <a:pos x="25" y="8"/>
                </a:cxn>
                <a:cxn ang="0">
                  <a:pos x="40" y="0"/>
                </a:cxn>
              </a:cxnLst>
              <a:rect l="0" t="0" r="r" b="b"/>
              <a:pathLst>
                <a:path w="217" h="314">
                  <a:moveTo>
                    <a:pt x="40" y="0"/>
                  </a:moveTo>
                  <a:lnTo>
                    <a:pt x="43" y="0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4" y="3"/>
                  </a:lnTo>
                  <a:lnTo>
                    <a:pt x="57" y="3"/>
                  </a:lnTo>
                  <a:lnTo>
                    <a:pt x="60" y="6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1"/>
                  </a:lnTo>
                  <a:lnTo>
                    <a:pt x="74" y="16"/>
                  </a:lnTo>
                  <a:lnTo>
                    <a:pt x="77" y="20"/>
                  </a:lnTo>
                  <a:lnTo>
                    <a:pt x="80" y="25"/>
                  </a:lnTo>
                  <a:lnTo>
                    <a:pt x="81" y="26"/>
                  </a:lnTo>
                  <a:lnTo>
                    <a:pt x="83" y="30"/>
                  </a:lnTo>
                  <a:lnTo>
                    <a:pt x="84" y="33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6" y="40"/>
                  </a:lnTo>
                  <a:lnTo>
                    <a:pt x="88" y="43"/>
                  </a:lnTo>
                  <a:lnTo>
                    <a:pt x="88" y="46"/>
                  </a:lnTo>
                  <a:lnTo>
                    <a:pt x="89" y="49"/>
                  </a:lnTo>
                  <a:lnTo>
                    <a:pt x="89" y="53"/>
                  </a:lnTo>
                  <a:lnTo>
                    <a:pt x="89" y="56"/>
                  </a:lnTo>
                  <a:lnTo>
                    <a:pt x="89" y="59"/>
                  </a:lnTo>
                  <a:lnTo>
                    <a:pt x="89" y="63"/>
                  </a:lnTo>
                  <a:lnTo>
                    <a:pt x="91" y="65"/>
                  </a:lnTo>
                  <a:lnTo>
                    <a:pt x="91" y="69"/>
                  </a:lnTo>
                  <a:lnTo>
                    <a:pt x="91" y="73"/>
                  </a:lnTo>
                  <a:lnTo>
                    <a:pt x="91" y="76"/>
                  </a:lnTo>
                  <a:lnTo>
                    <a:pt x="91" y="80"/>
                  </a:lnTo>
                  <a:lnTo>
                    <a:pt x="91" y="83"/>
                  </a:lnTo>
                  <a:lnTo>
                    <a:pt x="91" y="86"/>
                  </a:lnTo>
                  <a:lnTo>
                    <a:pt x="89" y="89"/>
                  </a:lnTo>
                  <a:lnTo>
                    <a:pt x="89" y="92"/>
                  </a:lnTo>
                  <a:lnTo>
                    <a:pt x="89" y="97"/>
                  </a:lnTo>
                  <a:lnTo>
                    <a:pt x="89" y="100"/>
                  </a:lnTo>
                  <a:lnTo>
                    <a:pt x="89" y="103"/>
                  </a:lnTo>
                  <a:lnTo>
                    <a:pt x="89" y="108"/>
                  </a:lnTo>
                  <a:lnTo>
                    <a:pt x="89" y="109"/>
                  </a:lnTo>
                  <a:lnTo>
                    <a:pt x="89" y="114"/>
                  </a:lnTo>
                  <a:lnTo>
                    <a:pt x="89" y="117"/>
                  </a:lnTo>
                  <a:lnTo>
                    <a:pt x="89" y="122"/>
                  </a:lnTo>
                  <a:lnTo>
                    <a:pt x="89" y="125"/>
                  </a:lnTo>
                  <a:lnTo>
                    <a:pt x="89" y="128"/>
                  </a:lnTo>
                  <a:lnTo>
                    <a:pt x="89" y="131"/>
                  </a:lnTo>
                  <a:lnTo>
                    <a:pt x="89" y="134"/>
                  </a:lnTo>
                  <a:lnTo>
                    <a:pt x="89" y="137"/>
                  </a:lnTo>
                  <a:lnTo>
                    <a:pt x="89" y="140"/>
                  </a:lnTo>
                  <a:lnTo>
                    <a:pt x="89" y="145"/>
                  </a:lnTo>
                  <a:lnTo>
                    <a:pt x="89" y="146"/>
                  </a:lnTo>
                  <a:lnTo>
                    <a:pt x="89" y="151"/>
                  </a:lnTo>
                  <a:lnTo>
                    <a:pt x="91" y="154"/>
                  </a:lnTo>
                  <a:lnTo>
                    <a:pt x="91" y="157"/>
                  </a:lnTo>
                  <a:lnTo>
                    <a:pt x="91" y="160"/>
                  </a:lnTo>
                  <a:lnTo>
                    <a:pt x="92" y="162"/>
                  </a:lnTo>
                  <a:lnTo>
                    <a:pt x="92" y="166"/>
                  </a:lnTo>
                  <a:lnTo>
                    <a:pt x="92" y="169"/>
                  </a:lnTo>
                  <a:lnTo>
                    <a:pt x="94" y="172"/>
                  </a:lnTo>
                  <a:lnTo>
                    <a:pt x="95" y="174"/>
                  </a:lnTo>
                  <a:lnTo>
                    <a:pt x="97" y="177"/>
                  </a:lnTo>
                  <a:lnTo>
                    <a:pt x="95" y="182"/>
                  </a:lnTo>
                  <a:lnTo>
                    <a:pt x="94" y="185"/>
                  </a:lnTo>
                  <a:lnTo>
                    <a:pt x="94" y="189"/>
                  </a:lnTo>
                  <a:lnTo>
                    <a:pt x="94" y="192"/>
                  </a:lnTo>
                  <a:lnTo>
                    <a:pt x="94" y="195"/>
                  </a:lnTo>
                  <a:lnTo>
                    <a:pt x="94" y="198"/>
                  </a:lnTo>
                  <a:lnTo>
                    <a:pt x="94" y="201"/>
                  </a:lnTo>
                  <a:lnTo>
                    <a:pt x="94" y="205"/>
                  </a:lnTo>
                  <a:lnTo>
                    <a:pt x="95" y="209"/>
                  </a:lnTo>
                  <a:lnTo>
                    <a:pt x="98" y="212"/>
                  </a:lnTo>
                  <a:lnTo>
                    <a:pt x="100" y="215"/>
                  </a:lnTo>
                  <a:lnTo>
                    <a:pt x="104" y="218"/>
                  </a:lnTo>
                  <a:lnTo>
                    <a:pt x="108" y="218"/>
                  </a:lnTo>
                  <a:lnTo>
                    <a:pt x="112" y="221"/>
                  </a:lnTo>
                  <a:lnTo>
                    <a:pt x="117" y="221"/>
                  </a:lnTo>
                  <a:lnTo>
                    <a:pt x="121" y="221"/>
                  </a:lnTo>
                  <a:lnTo>
                    <a:pt x="123" y="221"/>
                  </a:lnTo>
                  <a:lnTo>
                    <a:pt x="126" y="221"/>
                  </a:lnTo>
                  <a:lnTo>
                    <a:pt x="129" y="221"/>
                  </a:lnTo>
                  <a:lnTo>
                    <a:pt x="132" y="221"/>
                  </a:lnTo>
                  <a:lnTo>
                    <a:pt x="134" y="221"/>
                  </a:lnTo>
                  <a:lnTo>
                    <a:pt x="137" y="221"/>
                  </a:lnTo>
                  <a:lnTo>
                    <a:pt x="140" y="221"/>
                  </a:lnTo>
                  <a:lnTo>
                    <a:pt x="143" y="221"/>
                  </a:lnTo>
                  <a:lnTo>
                    <a:pt x="146" y="221"/>
                  </a:lnTo>
                  <a:lnTo>
                    <a:pt x="149" y="221"/>
                  </a:lnTo>
                  <a:lnTo>
                    <a:pt x="151" y="220"/>
                  </a:lnTo>
                  <a:lnTo>
                    <a:pt x="154" y="220"/>
                  </a:lnTo>
                  <a:lnTo>
                    <a:pt x="157" y="220"/>
                  </a:lnTo>
                  <a:lnTo>
                    <a:pt x="160" y="220"/>
                  </a:lnTo>
                  <a:lnTo>
                    <a:pt x="163" y="220"/>
                  </a:lnTo>
                  <a:lnTo>
                    <a:pt x="166" y="220"/>
                  </a:lnTo>
                  <a:lnTo>
                    <a:pt x="169" y="220"/>
                  </a:lnTo>
                  <a:lnTo>
                    <a:pt x="170" y="220"/>
                  </a:lnTo>
                  <a:lnTo>
                    <a:pt x="174" y="220"/>
                  </a:lnTo>
                  <a:lnTo>
                    <a:pt x="177" y="220"/>
                  </a:lnTo>
                  <a:lnTo>
                    <a:pt x="180" y="220"/>
                  </a:lnTo>
                  <a:lnTo>
                    <a:pt x="183" y="221"/>
                  </a:lnTo>
                  <a:lnTo>
                    <a:pt x="186" y="221"/>
                  </a:lnTo>
                  <a:lnTo>
                    <a:pt x="189" y="221"/>
                  </a:lnTo>
                  <a:lnTo>
                    <a:pt x="194" y="223"/>
                  </a:lnTo>
                  <a:lnTo>
                    <a:pt x="198" y="226"/>
                  </a:lnTo>
                  <a:lnTo>
                    <a:pt x="201" y="229"/>
                  </a:lnTo>
                  <a:lnTo>
                    <a:pt x="206" y="232"/>
                  </a:lnTo>
                  <a:lnTo>
                    <a:pt x="207" y="234"/>
                  </a:lnTo>
                  <a:lnTo>
                    <a:pt x="209" y="237"/>
                  </a:lnTo>
                  <a:lnTo>
                    <a:pt x="210" y="238"/>
                  </a:lnTo>
                  <a:lnTo>
                    <a:pt x="212" y="241"/>
                  </a:lnTo>
                  <a:lnTo>
                    <a:pt x="213" y="244"/>
                  </a:lnTo>
                  <a:lnTo>
                    <a:pt x="215" y="249"/>
                  </a:lnTo>
                  <a:lnTo>
                    <a:pt x="215" y="251"/>
                  </a:lnTo>
                  <a:lnTo>
                    <a:pt x="217" y="255"/>
                  </a:lnTo>
                  <a:lnTo>
                    <a:pt x="215" y="258"/>
                  </a:lnTo>
                  <a:lnTo>
                    <a:pt x="215" y="261"/>
                  </a:lnTo>
                  <a:lnTo>
                    <a:pt x="215" y="264"/>
                  </a:lnTo>
                  <a:lnTo>
                    <a:pt x="215" y="268"/>
                  </a:lnTo>
                  <a:lnTo>
                    <a:pt x="215" y="271"/>
                  </a:lnTo>
                  <a:lnTo>
                    <a:pt x="213" y="274"/>
                  </a:lnTo>
                  <a:lnTo>
                    <a:pt x="213" y="275"/>
                  </a:lnTo>
                  <a:lnTo>
                    <a:pt x="213" y="278"/>
                  </a:lnTo>
                  <a:lnTo>
                    <a:pt x="210" y="283"/>
                  </a:lnTo>
                  <a:lnTo>
                    <a:pt x="209" y="287"/>
                  </a:lnTo>
                  <a:lnTo>
                    <a:pt x="204" y="292"/>
                  </a:lnTo>
                  <a:lnTo>
                    <a:pt x="201" y="295"/>
                  </a:lnTo>
                  <a:lnTo>
                    <a:pt x="198" y="298"/>
                  </a:lnTo>
                  <a:lnTo>
                    <a:pt x="194" y="301"/>
                  </a:lnTo>
                  <a:lnTo>
                    <a:pt x="189" y="303"/>
                  </a:lnTo>
                  <a:lnTo>
                    <a:pt x="183" y="306"/>
                  </a:lnTo>
                  <a:lnTo>
                    <a:pt x="181" y="306"/>
                  </a:lnTo>
                  <a:lnTo>
                    <a:pt x="178" y="307"/>
                  </a:lnTo>
                  <a:lnTo>
                    <a:pt x="175" y="307"/>
                  </a:lnTo>
                  <a:lnTo>
                    <a:pt x="174" y="309"/>
                  </a:lnTo>
                  <a:lnTo>
                    <a:pt x="170" y="309"/>
                  </a:lnTo>
                  <a:lnTo>
                    <a:pt x="167" y="310"/>
                  </a:lnTo>
                  <a:lnTo>
                    <a:pt x="164" y="310"/>
                  </a:lnTo>
                  <a:lnTo>
                    <a:pt x="161" y="312"/>
                  </a:lnTo>
                  <a:lnTo>
                    <a:pt x="158" y="312"/>
                  </a:lnTo>
                  <a:lnTo>
                    <a:pt x="155" y="312"/>
                  </a:lnTo>
                  <a:lnTo>
                    <a:pt x="152" y="312"/>
                  </a:lnTo>
                  <a:lnTo>
                    <a:pt x="149" y="312"/>
                  </a:lnTo>
                  <a:lnTo>
                    <a:pt x="146" y="312"/>
                  </a:lnTo>
                  <a:lnTo>
                    <a:pt x="143" y="312"/>
                  </a:lnTo>
                  <a:lnTo>
                    <a:pt x="140" y="312"/>
                  </a:lnTo>
                  <a:lnTo>
                    <a:pt x="137" y="314"/>
                  </a:lnTo>
                  <a:lnTo>
                    <a:pt x="134" y="312"/>
                  </a:lnTo>
                  <a:lnTo>
                    <a:pt x="131" y="312"/>
                  </a:lnTo>
                  <a:lnTo>
                    <a:pt x="126" y="312"/>
                  </a:lnTo>
                  <a:lnTo>
                    <a:pt x="124" y="312"/>
                  </a:lnTo>
                  <a:lnTo>
                    <a:pt x="121" y="312"/>
                  </a:lnTo>
                  <a:lnTo>
                    <a:pt x="118" y="312"/>
                  </a:lnTo>
                  <a:lnTo>
                    <a:pt x="115" y="312"/>
                  </a:lnTo>
                  <a:lnTo>
                    <a:pt x="112" y="312"/>
                  </a:lnTo>
                  <a:lnTo>
                    <a:pt x="109" y="310"/>
                  </a:lnTo>
                  <a:lnTo>
                    <a:pt x="106" y="310"/>
                  </a:lnTo>
                  <a:lnTo>
                    <a:pt x="103" y="310"/>
                  </a:lnTo>
                  <a:lnTo>
                    <a:pt x="100" y="310"/>
                  </a:lnTo>
                  <a:lnTo>
                    <a:pt x="97" y="309"/>
                  </a:lnTo>
                  <a:lnTo>
                    <a:pt x="94" y="309"/>
                  </a:lnTo>
                  <a:lnTo>
                    <a:pt x="92" y="307"/>
                  </a:lnTo>
                  <a:lnTo>
                    <a:pt x="89" y="307"/>
                  </a:lnTo>
                  <a:lnTo>
                    <a:pt x="88" y="307"/>
                  </a:lnTo>
                  <a:lnTo>
                    <a:pt x="84" y="307"/>
                  </a:lnTo>
                  <a:lnTo>
                    <a:pt x="81" y="306"/>
                  </a:lnTo>
                  <a:lnTo>
                    <a:pt x="80" y="306"/>
                  </a:lnTo>
                  <a:lnTo>
                    <a:pt x="74" y="306"/>
                  </a:lnTo>
                  <a:lnTo>
                    <a:pt x="69" y="304"/>
                  </a:lnTo>
                  <a:lnTo>
                    <a:pt x="66" y="304"/>
                  </a:lnTo>
                  <a:lnTo>
                    <a:pt x="61" y="304"/>
                  </a:lnTo>
                  <a:lnTo>
                    <a:pt x="57" y="304"/>
                  </a:lnTo>
                  <a:lnTo>
                    <a:pt x="55" y="304"/>
                  </a:lnTo>
                  <a:lnTo>
                    <a:pt x="51" y="303"/>
                  </a:lnTo>
                  <a:lnTo>
                    <a:pt x="48" y="303"/>
                  </a:lnTo>
                  <a:lnTo>
                    <a:pt x="45" y="301"/>
                  </a:lnTo>
                  <a:lnTo>
                    <a:pt x="41" y="301"/>
                  </a:lnTo>
                  <a:lnTo>
                    <a:pt x="40" y="300"/>
                  </a:lnTo>
                  <a:lnTo>
                    <a:pt x="37" y="298"/>
                  </a:lnTo>
                  <a:lnTo>
                    <a:pt x="34" y="298"/>
                  </a:lnTo>
                  <a:lnTo>
                    <a:pt x="32" y="295"/>
                  </a:lnTo>
                  <a:lnTo>
                    <a:pt x="28" y="294"/>
                  </a:lnTo>
                  <a:lnTo>
                    <a:pt x="25" y="291"/>
                  </a:lnTo>
                  <a:lnTo>
                    <a:pt x="20" y="286"/>
                  </a:lnTo>
                  <a:lnTo>
                    <a:pt x="18" y="281"/>
                  </a:lnTo>
                  <a:lnTo>
                    <a:pt x="15" y="275"/>
                  </a:lnTo>
                  <a:lnTo>
                    <a:pt x="15" y="271"/>
                  </a:lnTo>
                  <a:lnTo>
                    <a:pt x="14" y="269"/>
                  </a:lnTo>
                  <a:lnTo>
                    <a:pt x="12" y="266"/>
                  </a:lnTo>
                  <a:lnTo>
                    <a:pt x="12" y="263"/>
                  </a:lnTo>
                  <a:lnTo>
                    <a:pt x="12" y="261"/>
                  </a:lnTo>
                  <a:lnTo>
                    <a:pt x="11" y="258"/>
                  </a:lnTo>
                  <a:lnTo>
                    <a:pt x="11" y="255"/>
                  </a:lnTo>
                  <a:lnTo>
                    <a:pt x="11" y="252"/>
                  </a:lnTo>
                  <a:lnTo>
                    <a:pt x="11" y="249"/>
                  </a:lnTo>
                  <a:lnTo>
                    <a:pt x="9" y="246"/>
                  </a:lnTo>
                  <a:lnTo>
                    <a:pt x="9" y="243"/>
                  </a:lnTo>
                  <a:lnTo>
                    <a:pt x="9" y="240"/>
                  </a:lnTo>
                  <a:lnTo>
                    <a:pt x="9" y="237"/>
                  </a:lnTo>
                  <a:lnTo>
                    <a:pt x="9" y="234"/>
                  </a:lnTo>
                  <a:lnTo>
                    <a:pt x="9" y="231"/>
                  </a:lnTo>
                  <a:lnTo>
                    <a:pt x="9" y="226"/>
                  </a:lnTo>
                  <a:lnTo>
                    <a:pt x="9" y="223"/>
                  </a:lnTo>
                  <a:lnTo>
                    <a:pt x="9" y="221"/>
                  </a:lnTo>
                  <a:lnTo>
                    <a:pt x="9" y="217"/>
                  </a:lnTo>
                  <a:lnTo>
                    <a:pt x="9" y="214"/>
                  </a:lnTo>
                  <a:lnTo>
                    <a:pt x="9" y="211"/>
                  </a:lnTo>
                  <a:lnTo>
                    <a:pt x="9" y="208"/>
                  </a:lnTo>
                  <a:lnTo>
                    <a:pt x="9" y="205"/>
                  </a:lnTo>
                  <a:lnTo>
                    <a:pt x="9" y="201"/>
                  </a:lnTo>
                  <a:lnTo>
                    <a:pt x="9" y="198"/>
                  </a:lnTo>
                  <a:lnTo>
                    <a:pt x="9" y="195"/>
                  </a:lnTo>
                  <a:lnTo>
                    <a:pt x="9" y="192"/>
                  </a:lnTo>
                  <a:lnTo>
                    <a:pt x="9" y="189"/>
                  </a:lnTo>
                  <a:lnTo>
                    <a:pt x="9" y="186"/>
                  </a:lnTo>
                  <a:lnTo>
                    <a:pt x="8" y="183"/>
                  </a:lnTo>
                  <a:lnTo>
                    <a:pt x="8" y="180"/>
                  </a:lnTo>
                  <a:lnTo>
                    <a:pt x="8" y="177"/>
                  </a:lnTo>
                  <a:lnTo>
                    <a:pt x="8" y="174"/>
                  </a:lnTo>
                  <a:lnTo>
                    <a:pt x="8" y="172"/>
                  </a:lnTo>
                  <a:lnTo>
                    <a:pt x="8" y="169"/>
                  </a:lnTo>
                  <a:lnTo>
                    <a:pt x="8" y="166"/>
                  </a:lnTo>
                  <a:lnTo>
                    <a:pt x="6" y="165"/>
                  </a:lnTo>
                  <a:lnTo>
                    <a:pt x="5" y="160"/>
                  </a:lnTo>
                  <a:lnTo>
                    <a:pt x="5" y="155"/>
                  </a:lnTo>
                  <a:lnTo>
                    <a:pt x="5" y="152"/>
                  </a:lnTo>
                  <a:lnTo>
                    <a:pt x="5" y="149"/>
                  </a:lnTo>
                  <a:lnTo>
                    <a:pt x="5" y="146"/>
                  </a:lnTo>
                  <a:lnTo>
                    <a:pt x="5" y="145"/>
                  </a:lnTo>
                  <a:lnTo>
                    <a:pt x="5" y="142"/>
                  </a:lnTo>
                  <a:lnTo>
                    <a:pt x="5" y="140"/>
                  </a:lnTo>
                  <a:lnTo>
                    <a:pt x="5" y="137"/>
                  </a:lnTo>
                  <a:lnTo>
                    <a:pt x="5" y="134"/>
                  </a:lnTo>
                  <a:lnTo>
                    <a:pt x="3" y="132"/>
                  </a:lnTo>
                  <a:lnTo>
                    <a:pt x="3" y="129"/>
                  </a:lnTo>
                  <a:lnTo>
                    <a:pt x="3" y="126"/>
                  </a:lnTo>
                  <a:lnTo>
                    <a:pt x="3" y="123"/>
                  </a:lnTo>
                  <a:lnTo>
                    <a:pt x="3" y="122"/>
                  </a:lnTo>
                  <a:lnTo>
                    <a:pt x="3" y="119"/>
                  </a:lnTo>
                  <a:lnTo>
                    <a:pt x="3" y="116"/>
                  </a:lnTo>
                  <a:lnTo>
                    <a:pt x="3" y="112"/>
                  </a:lnTo>
                  <a:lnTo>
                    <a:pt x="3" y="109"/>
                  </a:lnTo>
                  <a:lnTo>
                    <a:pt x="2" y="108"/>
                  </a:lnTo>
                  <a:lnTo>
                    <a:pt x="2" y="105"/>
                  </a:lnTo>
                  <a:lnTo>
                    <a:pt x="2" y="102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1"/>
                  </a:lnTo>
                  <a:lnTo>
                    <a:pt x="0" y="88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80"/>
                  </a:lnTo>
                  <a:lnTo>
                    <a:pt x="0" y="77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7"/>
                  </a:lnTo>
                  <a:lnTo>
                    <a:pt x="2" y="53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5" y="37"/>
                  </a:lnTo>
                  <a:lnTo>
                    <a:pt x="8" y="33"/>
                  </a:lnTo>
                  <a:lnTo>
                    <a:pt x="9" y="30"/>
                  </a:lnTo>
                  <a:lnTo>
                    <a:pt x="11" y="25"/>
                  </a:lnTo>
                  <a:lnTo>
                    <a:pt x="14" y="20"/>
                  </a:lnTo>
                  <a:lnTo>
                    <a:pt x="17" y="16"/>
                  </a:lnTo>
                  <a:lnTo>
                    <a:pt x="20" y="13"/>
                  </a:lnTo>
                  <a:lnTo>
                    <a:pt x="25" y="8"/>
                  </a:lnTo>
                  <a:lnTo>
                    <a:pt x="29" y="6"/>
                  </a:lnTo>
                  <a:lnTo>
                    <a:pt x="31" y="5"/>
                  </a:lnTo>
                  <a:lnTo>
                    <a:pt x="34" y="3"/>
                  </a:lnTo>
                  <a:lnTo>
                    <a:pt x="37" y="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8" name="Freeform 16"/>
            <p:cNvSpPr>
              <a:spLocks/>
            </p:cNvSpPr>
            <p:nvPr/>
          </p:nvSpPr>
          <p:spPr bwMode="auto">
            <a:xfrm>
              <a:off x="5828" y="1344"/>
              <a:ext cx="316" cy="48"/>
            </a:xfrm>
            <a:custGeom>
              <a:avLst/>
              <a:gdLst/>
              <a:ahLst/>
              <a:cxnLst>
                <a:cxn ang="0">
                  <a:pos x="236" y="0"/>
                </a:cxn>
                <a:cxn ang="0">
                  <a:pos x="267" y="2"/>
                </a:cxn>
                <a:cxn ang="0">
                  <a:pos x="298" y="2"/>
                </a:cxn>
                <a:cxn ang="0">
                  <a:pos x="328" y="0"/>
                </a:cxn>
                <a:cxn ang="0">
                  <a:pos x="361" y="0"/>
                </a:cxn>
                <a:cxn ang="0">
                  <a:pos x="391" y="0"/>
                </a:cxn>
                <a:cxn ang="0">
                  <a:pos x="424" y="0"/>
                </a:cxn>
                <a:cxn ang="0">
                  <a:pos x="454" y="0"/>
                </a:cxn>
                <a:cxn ang="0">
                  <a:pos x="487" y="0"/>
                </a:cxn>
                <a:cxn ang="0">
                  <a:pos x="516" y="0"/>
                </a:cxn>
                <a:cxn ang="0">
                  <a:pos x="548" y="3"/>
                </a:cxn>
                <a:cxn ang="0">
                  <a:pos x="577" y="5"/>
                </a:cxn>
                <a:cxn ang="0">
                  <a:pos x="609" y="9"/>
                </a:cxn>
                <a:cxn ang="0">
                  <a:pos x="616" y="20"/>
                </a:cxn>
                <a:cxn ang="0">
                  <a:pos x="625" y="43"/>
                </a:cxn>
                <a:cxn ang="0">
                  <a:pos x="629" y="63"/>
                </a:cxn>
                <a:cxn ang="0">
                  <a:pos x="620" y="74"/>
                </a:cxn>
                <a:cxn ang="0">
                  <a:pos x="608" y="82"/>
                </a:cxn>
                <a:cxn ang="0">
                  <a:pos x="593" y="86"/>
                </a:cxn>
                <a:cxn ang="0">
                  <a:pos x="577" y="89"/>
                </a:cxn>
                <a:cxn ang="0">
                  <a:pos x="563" y="89"/>
                </a:cxn>
                <a:cxn ang="0">
                  <a:pos x="548" y="89"/>
                </a:cxn>
                <a:cxn ang="0">
                  <a:pos x="533" y="89"/>
                </a:cxn>
                <a:cxn ang="0">
                  <a:pos x="516" y="88"/>
                </a:cxn>
                <a:cxn ang="0">
                  <a:pos x="500" y="86"/>
                </a:cxn>
                <a:cxn ang="0">
                  <a:pos x="484" y="85"/>
                </a:cxn>
                <a:cxn ang="0">
                  <a:pos x="468" y="85"/>
                </a:cxn>
                <a:cxn ang="0">
                  <a:pos x="453" y="85"/>
                </a:cxn>
                <a:cxn ang="0">
                  <a:pos x="439" y="88"/>
                </a:cxn>
                <a:cxn ang="0">
                  <a:pos x="407" y="86"/>
                </a:cxn>
                <a:cxn ang="0">
                  <a:pos x="376" y="86"/>
                </a:cxn>
                <a:cxn ang="0">
                  <a:pos x="345" y="86"/>
                </a:cxn>
                <a:cxn ang="0">
                  <a:pos x="315" y="86"/>
                </a:cxn>
                <a:cxn ang="0">
                  <a:pos x="284" y="86"/>
                </a:cxn>
                <a:cxn ang="0">
                  <a:pos x="253" y="88"/>
                </a:cxn>
                <a:cxn ang="0">
                  <a:pos x="224" y="89"/>
                </a:cxn>
                <a:cxn ang="0">
                  <a:pos x="193" y="89"/>
                </a:cxn>
                <a:cxn ang="0">
                  <a:pos x="163" y="91"/>
                </a:cxn>
                <a:cxn ang="0">
                  <a:pos x="132" y="92"/>
                </a:cxn>
                <a:cxn ang="0">
                  <a:pos x="101" y="94"/>
                </a:cxn>
                <a:cxn ang="0">
                  <a:pos x="70" y="94"/>
                </a:cxn>
                <a:cxn ang="0">
                  <a:pos x="43" y="95"/>
                </a:cxn>
                <a:cxn ang="0">
                  <a:pos x="27" y="94"/>
                </a:cxn>
                <a:cxn ang="0">
                  <a:pos x="10" y="85"/>
                </a:cxn>
                <a:cxn ang="0">
                  <a:pos x="1" y="62"/>
                </a:cxn>
                <a:cxn ang="0">
                  <a:pos x="3" y="39"/>
                </a:cxn>
                <a:cxn ang="0">
                  <a:pos x="15" y="17"/>
                </a:cxn>
                <a:cxn ang="0">
                  <a:pos x="33" y="5"/>
                </a:cxn>
                <a:cxn ang="0">
                  <a:pos x="46" y="3"/>
                </a:cxn>
                <a:cxn ang="0">
                  <a:pos x="61" y="8"/>
                </a:cxn>
                <a:cxn ang="0">
                  <a:pos x="84" y="8"/>
                </a:cxn>
                <a:cxn ang="0">
                  <a:pos x="107" y="8"/>
                </a:cxn>
                <a:cxn ang="0">
                  <a:pos x="129" y="6"/>
                </a:cxn>
                <a:cxn ang="0">
                  <a:pos x="152" y="5"/>
                </a:cxn>
                <a:cxn ang="0">
                  <a:pos x="175" y="3"/>
                </a:cxn>
                <a:cxn ang="0">
                  <a:pos x="196" y="0"/>
                </a:cxn>
              </a:cxnLst>
              <a:rect l="0" t="0" r="r" b="b"/>
              <a:pathLst>
                <a:path w="631" h="97">
                  <a:moveTo>
                    <a:pt x="212" y="0"/>
                  </a:moveTo>
                  <a:lnTo>
                    <a:pt x="216" y="0"/>
                  </a:lnTo>
                  <a:lnTo>
                    <a:pt x="224" y="0"/>
                  </a:lnTo>
                  <a:lnTo>
                    <a:pt x="229" y="0"/>
                  </a:lnTo>
                  <a:lnTo>
                    <a:pt x="236" y="0"/>
                  </a:lnTo>
                  <a:lnTo>
                    <a:pt x="242" y="0"/>
                  </a:lnTo>
                  <a:lnTo>
                    <a:pt x="249" y="0"/>
                  </a:lnTo>
                  <a:lnTo>
                    <a:pt x="255" y="0"/>
                  </a:lnTo>
                  <a:lnTo>
                    <a:pt x="261" y="2"/>
                  </a:lnTo>
                  <a:lnTo>
                    <a:pt x="267" y="2"/>
                  </a:lnTo>
                  <a:lnTo>
                    <a:pt x="273" y="2"/>
                  </a:lnTo>
                  <a:lnTo>
                    <a:pt x="279" y="2"/>
                  </a:lnTo>
                  <a:lnTo>
                    <a:pt x="285" y="2"/>
                  </a:lnTo>
                  <a:lnTo>
                    <a:pt x="292" y="2"/>
                  </a:lnTo>
                  <a:lnTo>
                    <a:pt x="298" y="2"/>
                  </a:lnTo>
                  <a:lnTo>
                    <a:pt x="304" y="2"/>
                  </a:lnTo>
                  <a:lnTo>
                    <a:pt x="310" y="2"/>
                  </a:lnTo>
                  <a:lnTo>
                    <a:pt x="316" y="0"/>
                  </a:lnTo>
                  <a:lnTo>
                    <a:pt x="322" y="0"/>
                  </a:lnTo>
                  <a:lnTo>
                    <a:pt x="328" y="0"/>
                  </a:lnTo>
                  <a:lnTo>
                    <a:pt x="335" y="0"/>
                  </a:lnTo>
                  <a:lnTo>
                    <a:pt x="342" y="0"/>
                  </a:lnTo>
                  <a:lnTo>
                    <a:pt x="347" y="0"/>
                  </a:lnTo>
                  <a:lnTo>
                    <a:pt x="355" y="0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3" y="0"/>
                  </a:lnTo>
                  <a:lnTo>
                    <a:pt x="379" y="0"/>
                  </a:lnTo>
                  <a:lnTo>
                    <a:pt x="385" y="0"/>
                  </a:lnTo>
                  <a:lnTo>
                    <a:pt x="391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0"/>
                  </a:lnTo>
                  <a:lnTo>
                    <a:pt x="424" y="0"/>
                  </a:lnTo>
                  <a:lnTo>
                    <a:pt x="430" y="0"/>
                  </a:lnTo>
                  <a:lnTo>
                    <a:pt x="436" y="0"/>
                  </a:lnTo>
                  <a:lnTo>
                    <a:pt x="442" y="0"/>
                  </a:lnTo>
                  <a:lnTo>
                    <a:pt x="448" y="0"/>
                  </a:lnTo>
                  <a:lnTo>
                    <a:pt x="454" y="0"/>
                  </a:lnTo>
                  <a:lnTo>
                    <a:pt x="460" y="0"/>
                  </a:lnTo>
                  <a:lnTo>
                    <a:pt x="467" y="0"/>
                  </a:lnTo>
                  <a:lnTo>
                    <a:pt x="473" y="0"/>
                  </a:lnTo>
                  <a:lnTo>
                    <a:pt x="479" y="0"/>
                  </a:lnTo>
                  <a:lnTo>
                    <a:pt x="487" y="0"/>
                  </a:lnTo>
                  <a:lnTo>
                    <a:pt x="491" y="0"/>
                  </a:lnTo>
                  <a:lnTo>
                    <a:pt x="499" y="0"/>
                  </a:lnTo>
                  <a:lnTo>
                    <a:pt x="503" y="0"/>
                  </a:lnTo>
                  <a:lnTo>
                    <a:pt x="511" y="0"/>
                  </a:lnTo>
                  <a:lnTo>
                    <a:pt x="516" y="0"/>
                  </a:lnTo>
                  <a:lnTo>
                    <a:pt x="523" y="0"/>
                  </a:lnTo>
                  <a:lnTo>
                    <a:pt x="528" y="2"/>
                  </a:lnTo>
                  <a:lnTo>
                    <a:pt x="536" y="2"/>
                  </a:lnTo>
                  <a:lnTo>
                    <a:pt x="540" y="2"/>
                  </a:lnTo>
                  <a:lnTo>
                    <a:pt x="548" y="3"/>
                  </a:lnTo>
                  <a:lnTo>
                    <a:pt x="553" y="3"/>
                  </a:lnTo>
                  <a:lnTo>
                    <a:pt x="560" y="3"/>
                  </a:lnTo>
                  <a:lnTo>
                    <a:pt x="565" y="3"/>
                  </a:lnTo>
                  <a:lnTo>
                    <a:pt x="573" y="5"/>
                  </a:lnTo>
                  <a:lnTo>
                    <a:pt x="577" y="5"/>
                  </a:lnTo>
                  <a:lnTo>
                    <a:pt x="585" y="5"/>
                  </a:lnTo>
                  <a:lnTo>
                    <a:pt x="591" y="6"/>
                  </a:lnTo>
                  <a:lnTo>
                    <a:pt x="597" y="8"/>
                  </a:lnTo>
                  <a:lnTo>
                    <a:pt x="603" y="8"/>
                  </a:lnTo>
                  <a:lnTo>
                    <a:pt x="609" y="9"/>
                  </a:lnTo>
                  <a:lnTo>
                    <a:pt x="609" y="9"/>
                  </a:lnTo>
                  <a:lnTo>
                    <a:pt x="613" y="13"/>
                  </a:lnTo>
                  <a:lnTo>
                    <a:pt x="613" y="14"/>
                  </a:lnTo>
                  <a:lnTo>
                    <a:pt x="616" y="17"/>
                  </a:lnTo>
                  <a:lnTo>
                    <a:pt x="616" y="20"/>
                  </a:lnTo>
                  <a:lnTo>
                    <a:pt x="619" y="25"/>
                  </a:lnTo>
                  <a:lnTo>
                    <a:pt x="620" y="29"/>
                  </a:lnTo>
                  <a:lnTo>
                    <a:pt x="623" y="34"/>
                  </a:lnTo>
                  <a:lnTo>
                    <a:pt x="623" y="39"/>
                  </a:lnTo>
                  <a:lnTo>
                    <a:pt x="625" y="43"/>
                  </a:lnTo>
                  <a:lnTo>
                    <a:pt x="626" y="48"/>
                  </a:lnTo>
                  <a:lnTo>
                    <a:pt x="628" y="52"/>
                  </a:lnTo>
                  <a:lnTo>
                    <a:pt x="629" y="56"/>
                  </a:lnTo>
                  <a:lnTo>
                    <a:pt x="629" y="60"/>
                  </a:lnTo>
                  <a:lnTo>
                    <a:pt x="629" y="63"/>
                  </a:lnTo>
                  <a:lnTo>
                    <a:pt x="631" y="66"/>
                  </a:lnTo>
                  <a:lnTo>
                    <a:pt x="628" y="68"/>
                  </a:lnTo>
                  <a:lnTo>
                    <a:pt x="625" y="69"/>
                  </a:lnTo>
                  <a:lnTo>
                    <a:pt x="623" y="72"/>
                  </a:lnTo>
                  <a:lnTo>
                    <a:pt x="620" y="74"/>
                  </a:lnTo>
                  <a:lnTo>
                    <a:pt x="617" y="76"/>
                  </a:lnTo>
                  <a:lnTo>
                    <a:pt x="616" y="77"/>
                  </a:lnTo>
                  <a:lnTo>
                    <a:pt x="613" y="79"/>
                  </a:lnTo>
                  <a:lnTo>
                    <a:pt x="609" y="80"/>
                  </a:lnTo>
                  <a:lnTo>
                    <a:pt x="608" y="82"/>
                  </a:lnTo>
                  <a:lnTo>
                    <a:pt x="605" y="83"/>
                  </a:lnTo>
                  <a:lnTo>
                    <a:pt x="602" y="85"/>
                  </a:lnTo>
                  <a:lnTo>
                    <a:pt x="599" y="85"/>
                  </a:lnTo>
                  <a:lnTo>
                    <a:pt x="596" y="85"/>
                  </a:lnTo>
                  <a:lnTo>
                    <a:pt x="593" y="86"/>
                  </a:lnTo>
                  <a:lnTo>
                    <a:pt x="591" y="86"/>
                  </a:lnTo>
                  <a:lnTo>
                    <a:pt x="588" y="88"/>
                  </a:lnTo>
                  <a:lnTo>
                    <a:pt x="585" y="88"/>
                  </a:lnTo>
                  <a:lnTo>
                    <a:pt x="582" y="89"/>
                  </a:lnTo>
                  <a:lnTo>
                    <a:pt x="577" y="89"/>
                  </a:lnTo>
                  <a:lnTo>
                    <a:pt x="576" y="89"/>
                  </a:lnTo>
                  <a:lnTo>
                    <a:pt x="573" y="89"/>
                  </a:lnTo>
                  <a:lnTo>
                    <a:pt x="570" y="89"/>
                  </a:lnTo>
                  <a:lnTo>
                    <a:pt x="566" y="89"/>
                  </a:lnTo>
                  <a:lnTo>
                    <a:pt x="563" y="89"/>
                  </a:lnTo>
                  <a:lnTo>
                    <a:pt x="560" y="89"/>
                  </a:lnTo>
                  <a:lnTo>
                    <a:pt x="557" y="89"/>
                  </a:lnTo>
                  <a:lnTo>
                    <a:pt x="554" y="89"/>
                  </a:lnTo>
                  <a:lnTo>
                    <a:pt x="551" y="89"/>
                  </a:lnTo>
                  <a:lnTo>
                    <a:pt x="548" y="89"/>
                  </a:lnTo>
                  <a:lnTo>
                    <a:pt x="545" y="89"/>
                  </a:lnTo>
                  <a:lnTo>
                    <a:pt x="542" y="89"/>
                  </a:lnTo>
                  <a:lnTo>
                    <a:pt x="539" y="89"/>
                  </a:lnTo>
                  <a:lnTo>
                    <a:pt x="536" y="89"/>
                  </a:lnTo>
                  <a:lnTo>
                    <a:pt x="533" y="89"/>
                  </a:lnTo>
                  <a:lnTo>
                    <a:pt x="528" y="89"/>
                  </a:lnTo>
                  <a:lnTo>
                    <a:pt x="527" y="89"/>
                  </a:lnTo>
                  <a:lnTo>
                    <a:pt x="522" y="89"/>
                  </a:lnTo>
                  <a:lnTo>
                    <a:pt x="519" y="88"/>
                  </a:lnTo>
                  <a:lnTo>
                    <a:pt x="516" y="88"/>
                  </a:lnTo>
                  <a:lnTo>
                    <a:pt x="513" y="88"/>
                  </a:lnTo>
                  <a:lnTo>
                    <a:pt x="510" y="86"/>
                  </a:lnTo>
                  <a:lnTo>
                    <a:pt x="507" y="86"/>
                  </a:lnTo>
                  <a:lnTo>
                    <a:pt x="503" y="86"/>
                  </a:lnTo>
                  <a:lnTo>
                    <a:pt x="500" y="86"/>
                  </a:lnTo>
                  <a:lnTo>
                    <a:pt x="497" y="85"/>
                  </a:lnTo>
                  <a:lnTo>
                    <a:pt x="494" y="85"/>
                  </a:lnTo>
                  <a:lnTo>
                    <a:pt x="491" y="85"/>
                  </a:lnTo>
                  <a:lnTo>
                    <a:pt x="488" y="85"/>
                  </a:lnTo>
                  <a:lnTo>
                    <a:pt x="484" y="85"/>
                  </a:lnTo>
                  <a:lnTo>
                    <a:pt x="482" y="85"/>
                  </a:lnTo>
                  <a:lnTo>
                    <a:pt x="477" y="85"/>
                  </a:lnTo>
                  <a:lnTo>
                    <a:pt x="474" y="85"/>
                  </a:lnTo>
                  <a:lnTo>
                    <a:pt x="471" y="85"/>
                  </a:lnTo>
                  <a:lnTo>
                    <a:pt x="468" y="85"/>
                  </a:lnTo>
                  <a:lnTo>
                    <a:pt x="465" y="85"/>
                  </a:lnTo>
                  <a:lnTo>
                    <a:pt x="462" y="85"/>
                  </a:lnTo>
                  <a:lnTo>
                    <a:pt x="459" y="85"/>
                  </a:lnTo>
                  <a:lnTo>
                    <a:pt x="456" y="85"/>
                  </a:lnTo>
                  <a:lnTo>
                    <a:pt x="453" y="85"/>
                  </a:lnTo>
                  <a:lnTo>
                    <a:pt x="450" y="85"/>
                  </a:lnTo>
                  <a:lnTo>
                    <a:pt x="447" y="85"/>
                  </a:lnTo>
                  <a:lnTo>
                    <a:pt x="444" y="86"/>
                  </a:lnTo>
                  <a:lnTo>
                    <a:pt x="442" y="86"/>
                  </a:lnTo>
                  <a:lnTo>
                    <a:pt x="439" y="88"/>
                  </a:lnTo>
                  <a:lnTo>
                    <a:pt x="431" y="88"/>
                  </a:lnTo>
                  <a:lnTo>
                    <a:pt x="425" y="86"/>
                  </a:lnTo>
                  <a:lnTo>
                    <a:pt x="419" y="86"/>
                  </a:lnTo>
                  <a:lnTo>
                    <a:pt x="413" y="86"/>
                  </a:lnTo>
                  <a:lnTo>
                    <a:pt x="407" y="86"/>
                  </a:lnTo>
                  <a:lnTo>
                    <a:pt x="401" y="86"/>
                  </a:lnTo>
                  <a:lnTo>
                    <a:pt x="394" y="86"/>
                  </a:lnTo>
                  <a:lnTo>
                    <a:pt x="388" y="86"/>
                  </a:lnTo>
                  <a:lnTo>
                    <a:pt x="382" y="86"/>
                  </a:lnTo>
                  <a:lnTo>
                    <a:pt x="376" y="86"/>
                  </a:lnTo>
                  <a:lnTo>
                    <a:pt x="370" y="86"/>
                  </a:lnTo>
                  <a:lnTo>
                    <a:pt x="364" y="86"/>
                  </a:lnTo>
                  <a:lnTo>
                    <a:pt x="358" y="86"/>
                  </a:lnTo>
                  <a:lnTo>
                    <a:pt x="351" y="86"/>
                  </a:lnTo>
                  <a:lnTo>
                    <a:pt x="345" y="86"/>
                  </a:lnTo>
                  <a:lnTo>
                    <a:pt x="339" y="86"/>
                  </a:lnTo>
                  <a:lnTo>
                    <a:pt x="333" y="86"/>
                  </a:lnTo>
                  <a:lnTo>
                    <a:pt x="327" y="86"/>
                  </a:lnTo>
                  <a:lnTo>
                    <a:pt x="321" y="86"/>
                  </a:lnTo>
                  <a:lnTo>
                    <a:pt x="315" y="86"/>
                  </a:lnTo>
                  <a:lnTo>
                    <a:pt x="308" y="86"/>
                  </a:lnTo>
                  <a:lnTo>
                    <a:pt x="302" y="86"/>
                  </a:lnTo>
                  <a:lnTo>
                    <a:pt x="296" y="86"/>
                  </a:lnTo>
                  <a:lnTo>
                    <a:pt x="290" y="86"/>
                  </a:lnTo>
                  <a:lnTo>
                    <a:pt x="284" y="86"/>
                  </a:lnTo>
                  <a:lnTo>
                    <a:pt x="278" y="86"/>
                  </a:lnTo>
                  <a:lnTo>
                    <a:pt x="272" y="86"/>
                  </a:lnTo>
                  <a:lnTo>
                    <a:pt x="265" y="88"/>
                  </a:lnTo>
                  <a:lnTo>
                    <a:pt x="261" y="88"/>
                  </a:lnTo>
                  <a:lnTo>
                    <a:pt x="253" y="88"/>
                  </a:lnTo>
                  <a:lnTo>
                    <a:pt x="249" y="89"/>
                  </a:lnTo>
                  <a:lnTo>
                    <a:pt x="242" y="89"/>
                  </a:lnTo>
                  <a:lnTo>
                    <a:pt x="236" y="89"/>
                  </a:lnTo>
                  <a:lnTo>
                    <a:pt x="229" y="89"/>
                  </a:lnTo>
                  <a:lnTo>
                    <a:pt x="224" y="89"/>
                  </a:lnTo>
                  <a:lnTo>
                    <a:pt x="218" y="89"/>
                  </a:lnTo>
                  <a:lnTo>
                    <a:pt x="212" y="89"/>
                  </a:lnTo>
                  <a:lnTo>
                    <a:pt x="204" y="89"/>
                  </a:lnTo>
                  <a:lnTo>
                    <a:pt x="199" y="89"/>
                  </a:lnTo>
                  <a:lnTo>
                    <a:pt x="193" y="89"/>
                  </a:lnTo>
                  <a:lnTo>
                    <a:pt x="187" y="89"/>
                  </a:lnTo>
                  <a:lnTo>
                    <a:pt x="181" y="91"/>
                  </a:lnTo>
                  <a:lnTo>
                    <a:pt x="173" y="91"/>
                  </a:lnTo>
                  <a:lnTo>
                    <a:pt x="169" y="91"/>
                  </a:lnTo>
                  <a:lnTo>
                    <a:pt x="163" y="91"/>
                  </a:lnTo>
                  <a:lnTo>
                    <a:pt x="156" y="92"/>
                  </a:lnTo>
                  <a:lnTo>
                    <a:pt x="150" y="92"/>
                  </a:lnTo>
                  <a:lnTo>
                    <a:pt x="144" y="92"/>
                  </a:lnTo>
                  <a:lnTo>
                    <a:pt x="138" y="92"/>
                  </a:lnTo>
                  <a:lnTo>
                    <a:pt x="132" y="92"/>
                  </a:lnTo>
                  <a:lnTo>
                    <a:pt x="126" y="92"/>
                  </a:lnTo>
                  <a:lnTo>
                    <a:pt x="120" y="92"/>
                  </a:lnTo>
                  <a:lnTo>
                    <a:pt x="113" y="92"/>
                  </a:lnTo>
                  <a:lnTo>
                    <a:pt x="107" y="94"/>
                  </a:lnTo>
                  <a:lnTo>
                    <a:pt x="101" y="94"/>
                  </a:lnTo>
                  <a:lnTo>
                    <a:pt x="95" y="94"/>
                  </a:lnTo>
                  <a:lnTo>
                    <a:pt x="89" y="94"/>
                  </a:lnTo>
                  <a:lnTo>
                    <a:pt x="83" y="94"/>
                  </a:lnTo>
                  <a:lnTo>
                    <a:pt x="76" y="94"/>
                  </a:lnTo>
                  <a:lnTo>
                    <a:pt x="70" y="94"/>
                  </a:lnTo>
                  <a:lnTo>
                    <a:pt x="64" y="94"/>
                  </a:lnTo>
                  <a:lnTo>
                    <a:pt x="58" y="95"/>
                  </a:lnTo>
                  <a:lnTo>
                    <a:pt x="52" y="95"/>
                  </a:lnTo>
                  <a:lnTo>
                    <a:pt x="46" y="97"/>
                  </a:lnTo>
                  <a:lnTo>
                    <a:pt x="43" y="95"/>
                  </a:lnTo>
                  <a:lnTo>
                    <a:pt x="40" y="95"/>
                  </a:lnTo>
                  <a:lnTo>
                    <a:pt x="35" y="94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6" y="92"/>
                  </a:lnTo>
                  <a:lnTo>
                    <a:pt x="23" y="92"/>
                  </a:lnTo>
                  <a:lnTo>
                    <a:pt x="18" y="89"/>
                  </a:lnTo>
                  <a:lnTo>
                    <a:pt x="14" y="86"/>
                  </a:lnTo>
                  <a:lnTo>
                    <a:pt x="10" y="85"/>
                  </a:lnTo>
                  <a:lnTo>
                    <a:pt x="7" y="80"/>
                  </a:lnTo>
                  <a:lnTo>
                    <a:pt x="6" y="77"/>
                  </a:lnTo>
                  <a:lnTo>
                    <a:pt x="3" y="72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" y="48"/>
                  </a:lnTo>
                  <a:lnTo>
                    <a:pt x="1" y="43"/>
                  </a:lnTo>
                  <a:lnTo>
                    <a:pt x="3" y="39"/>
                  </a:lnTo>
                  <a:lnTo>
                    <a:pt x="4" y="34"/>
                  </a:lnTo>
                  <a:lnTo>
                    <a:pt x="6" y="29"/>
                  </a:lnTo>
                  <a:lnTo>
                    <a:pt x="7" y="25"/>
                  </a:lnTo>
                  <a:lnTo>
                    <a:pt x="10" y="20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3" y="11"/>
                  </a:lnTo>
                  <a:lnTo>
                    <a:pt x="26" y="8"/>
                  </a:lnTo>
                  <a:lnTo>
                    <a:pt x="30" y="6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8" y="6"/>
                  </a:lnTo>
                  <a:lnTo>
                    <a:pt x="61" y="8"/>
                  </a:lnTo>
                  <a:lnTo>
                    <a:pt x="64" y="9"/>
                  </a:lnTo>
                  <a:lnTo>
                    <a:pt x="70" y="8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93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2" y="8"/>
                  </a:lnTo>
                  <a:lnTo>
                    <a:pt x="116" y="6"/>
                  </a:lnTo>
                  <a:lnTo>
                    <a:pt x="121" y="6"/>
                  </a:lnTo>
                  <a:lnTo>
                    <a:pt x="124" y="6"/>
                  </a:lnTo>
                  <a:lnTo>
                    <a:pt x="129" y="6"/>
                  </a:lnTo>
                  <a:lnTo>
                    <a:pt x="135" y="5"/>
                  </a:lnTo>
                  <a:lnTo>
                    <a:pt x="139" y="5"/>
                  </a:lnTo>
                  <a:lnTo>
                    <a:pt x="144" y="5"/>
                  </a:lnTo>
                  <a:lnTo>
                    <a:pt x="147" y="5"/>
                  </a:lnTo>
                  <a:lnTo>
                    <a:pt x="152" y="5"/>
                  </a:lnTo>
                  <a:lnTo>
                    <a:pt x="156" y="5"/>
                  </a:lnTo>
                  <a:lnTo>
                    <a:pt x="161" y="3"/>
                  </a:lnTo>
                  <a:lnTo>
                    <a:pt x="166" y="3"/>
                  </a:lnTo>
                  <a:lnTo>
                    <a:pt x="170" y="3"/>
                  </a:lnTo>
                  <a:lnTo>
                    <a:pt x="175" y="3"/>
                  </a:lnTo>
                  <a:lnTo>
                    <a:pt x="179" y="3"/>
                  </a:lnTo>
                  <a:lnTo>
                    <a:pt x="184" y="2"/>
                  </a:lnTo>
                  <a:lnTo>
                    <a:pt x="189" y="2"/>
                  </a:lnTo>
                  <a:lnTo>
                    <a:pt x="193" y="2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2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9" name="Freeform 17"/>
            <p:cNvSpPr>
              <a:spLocks/>
            </p:cNvSpPr>
            <p:nvPr/>
          </p:nvSpPr>
          <p:spPr bwMode="auto">
            <a:xfrm>
              <a:off x="6062" y="981"/>
              <a:ext cx="81" cy="82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92" y="4"/>
                </a:cxn>
                <a:cxn ang="0">
                  <a:pos x="89" y="20"/>
                </a:cxn>
                <a:cxn ang="0">
                  <a:pos x="86" y="33"/>
                </a:cxn>
                <a:cxn ang="0">
                  <a:pos x="84" y="47"/>
                </a:cxn>
                <a:cxn ang="0">
                  <a:pos x="83" y="59"/>
                </a:cxn>
                <a:cxn ang="0">
                  <a:pos x="81" y="70"/>
                </a:cxn>
                <a:cxn ang="0">
                  <a:pos x="72" y="73"/>
                </a:cxn>
                <a:cxn ang="0">
                  <a:pos x="69" y="81"/>
                </a:cxn>
                <a:cxn ang="0">
                  <a:pos x="75" y="92"/>
                </a:cxn>
                <a:cxn ang="0">
                  <a:pos x="87" y="90"/>
                </a:cxn>
                <a:cxn ang="0">
                  <a:pos x="92" y="79"/>
                </a:cxn>
                <a:cxn ang="0">
                  <a:pos x="86" y="70"/>
                </a:cxn>
                <a:cxn ang="0">
                  <a:pos x="87" y="61"/>
                </a:cxn>
                <a:cxn ang="0">
                  <a:pos x="90" y="47"/>
                </a:cxn>
                <a:cxn ang="0">
                  <a:pos x="93" y="35"/>
                </a:cxn>
                <a:cxn ang="0">
                  <a:pos x="96" y="21"/>
                </a:cxn>
                <a:cxn ang="0">
                  <a:pos x="99" y="6"/>
                </a:cxn>
                <a:cxn ang="0">
                  <a:pos x="107" y="3"/>
                </a:cxn>
                <a:cxn ang="0">
                  <a:pos x="116" y="7"/>
                </a:cxn>
                <a:cxn ang="0">
                  <a:pos x="126" y="13"/>
                </a:cxn>
                <a:cxn ang="0">
                  <a:pos x="133" y="18"/>
                </a:cxn>
                <a:cxn ang="0">
                  <a:pos x="141" y="26"/>
                </a:cxn>
                <a:cxn ang="0">
                  <a:pos x="146" y="33"/>
                </a:cxn>
                <a:cxn ang="0">
                  <a:pos x="152" y="41"/>
                </a:cxn>
                <a:cxn ang="0">
                  <a:pos x="156" y="50"/>
                </a:cxn>
                <a:cxn ang="0">
                  <a:pos x="158" y="59"/>
                </a:cxn>
                <a:cxn ang="0">
                  <a:pos x="161" y="70"/>
                </a:cxn>
                <a:cxn ang="0">
                  <a:pos x="162" y="81"/>
                </a:cxn>
                <a:cxn ang="0">
                  <a:pos x="161" y="93"/>
                </a:cxn>
                <a:cxn ang="0">
                  <a:pos x="158" y="106"/>
                </a:cxn>
                <a:cxn ang="0">
                  <a:pos x="153" y="115"/>
                </a:cxn>
                <a:cxn ang="0">
                  <a:pos x="149" y="125"/>
                </a:cxn>
                <a:cxn ang="0">
                  <a:pos x="141" y="135"/>
                </a:cxn>
                <a:cxn ang="0">
                  <a:pos x="132" y="144"/>
                </a:cxn>
                <a:cxn ang="0">
                  <a:pos x="121" y="150"/>
                </a:cxn>
                <a:cxn ang="0">
                  <a:pos x="112" y="156"/>
                </a:cxn>
                <a:cxn ang="0">
                  <a:pos x="101" y="159"/>
                </a:cxn>
                <a:cxn ang="0">
                  <a:pos x="89" y="162"/>
                </a:cxn>
                <a:cxn ang="0">
                  <a:pos x="76" y="162"/>
                </a:cxn>
                <a:cxn ang="0">
                  <a:pos x="64" y="161"/>
                </a:cxn>
                <a:cxn ang="0">
                  <a:pos x="52" y="156"/>
                </a:cxn>
                <a:cxn ang="0">
                  <a:pos x="41" y="152"/>
                </a:cxn>
                <a:cxn ang="0">
                  <a:pos x="32" y="145"/>
                </a:cxn>
                <a:cxn ang="0">
                  <a:pos x="23" y="139"/>
                </a:cxn>
                <a:cxn ang="0">
                  <a:pos x="15" y="130"/>
                </a:cxn>
                <a:cxn ang="0">
                  <a:pos x="7" y="119"/>
                </a:cxn>
                <a:cxn ang="0">
                  <a:pos x="3" y="109"/>
                </a:cxn>
                <a:cxn ang="0">
                  <a:pos x="0" y="98"/>
                </a:cxn>
                <a:cxn ang="0">
                  <a:pos x="0" y="86"/>
                </a:cxn>
                <a:cxn ang="0">
                  <a:pos x="0" y="73"/>
                </a:cxn>
                <a:cxn ang="0">
                  <a:pos x="1" y="59"/>
                </a:cxn>
                <a:cxn ang="0">
                  <a:pos x="4" y="49"/>
                </a:cxn>
                <a:cxn ang="0">
                  <a:pos x="9" y="38"/>
                </a:cxn>
                <a:cxn ang="0">
                  <a:pos x="17" y="29"/>
                </a:cxn>
                <a:cxn ang="0">
                  <a:pos x="26" y="21"/>
                </a:cxn>
                <a:cxn ang="0">
                  <a:pos x="33" y="13"/>
                </a:cxn>
                <a:cxn ang="0">
                  <a:pos x="44" y="7"/>
                </a:cxn>
                <a:cxn ang="0">
                  <a:pos x="55" y="3"/>
                </a:cxn>
                <a:cxn ang="0">
                  <a:pos x="67" y="0"/>
                </a:cxn>
                <a:cxn ang="0">
                  <a:pos x="81" y="0"/>
                </a:cxn>
              </a:cxnLst>
              <a:rect l="0" t="0" r="r" b="b"/>
              <a:pathLst>
                <a:path w="162" h="162">
                  <a:moveTo>
                    <a:pt x="81" y="0"/>
                  </a:moveTo>
                  <a:lnTo>
                    <a:pt x="84" y="0"/>
                  </a:lnTo>
                  <a:lnTo>
                    <a:pt x="86" y="0"/>
                  </a:lnTo>
                  <a:lnTo>
                    <a:pt x="90" y="0"/>
                  </a:lnTo>
                  <a:lnTo>
                    <a:pt x="93" y="1"/>
                  </a:lnTo>
                  <a:lnTo>
                    <a:pt x="92" y="4"/>
                  </a:lnTo>
                  <a:lnTo>
                    <a:pt x="92" y="9"/>
                  </a:lnTo>
                  <a:lnTo>
                    <a:pt x="90" y="13"/>
                  </a:lnTo>
                  <a:lnTo>
                    <a:pt x="89" y="20"/>
                  </a:lnTo>
                  <a:lnTo>
                    <a:pt x="89" y="24"/>
                  </a:lnTo>
                  <a:lnTo>
                    <a:pt x="87" y="29"/>
                  </a:lnTo>
                  <a:lnTo>
                    <a:pt x="86" y="33"/>
                  </a:lnTo>
                  <a:lnTo>
                    <a:pt x="86" y="38"/>
                  </a:lnTo>
                  <a:lnTo>
                    <a:pt x="86" y="43"/>
                  </a:lnTo>
                  <a:lnTo>
                    <a:pt x="84" y="47"/>
                  </a:lnTo>
                  <a:lnTo>
                    <a:pt x="84" y="52"/>
                  </a:lnTo>
                  <a:lnTo>
                    <a:pt x="84" y="55"/>
                  </a:lnTo>
                  <a:lnTo>
                    <a:pt x="83" y="59"/>
                  </a:lnTo>
                  <a:lnTo>
                    <a:pt x="81" y="63"/>
                  </a:lnTo>
                  <a:lnTo>
                    <a:pt x="81" y="66"/>
                  </a:lnTo>
                  <a:lnTo>
                    <a:pt x="81" y="70"/>
                  </a:lnTo>
                  <a:lnTo>
                    <a:pt x="79" y="70"/>
                  </a:lnTo>
                  <a:lnTo>
                    <a:pt x="75" y="72"/>
                  </a:lnTo>
                  <a:lnTo>
                    <a:pt x="72" y="73"/>
                  </a:lnTo>
                  <a:lnTo>
                    <a:pt x="70" y="75"/>
                  </a:lnTo>
                  <a:lnTo>
                    <a:pt x="69" y="78"/>
                  </a:lnTo>
                  <a:lnTo>
                    <a:pt x="69" y="81"/>
                  </a:lnTo>
                  <a:lnTo>
                    <a:pt x="69" y="86"/>
                  </a:lnTo>
                  <a:lnTo>
                    <a:pt x="72" y="89"/>
                  </a:lnTo>
                  <a:lnTo>
                    <a:pt x="75" y="92"/>
                  </a:lnTo>
                  <a:lnTo>
                    <a:pt x="81" y="93"/>
                  </a:lnTo>
                  <a:lnTo>
                    <a:pt x="84" y="92"/>
                  </a:lnTo>
                  <a:lnTo>
                    <a:pt x="87" y="90"/>
                  </a:lnTo>
                  <a:lnTo>
                    <a:pt x="90" y="87"/>
                  </a:lnTo>
                  <a:lnTo>
                    <a:pt x="92" y="84"/>
                  </a:lnTo>
                  <a:lnTo>
                    <a:pt x="92" y="79"/>
                  </a:lnTo>
                  <a:lnTo>
                    <a:pt x="92" y="76"/>
                  </a:lnTo>
                  <a:lnTo>
                    <a:pt x="89" y="73"/>
                  </a:lnTo>
                  <a:lnTo>
                    <a:pt x="86" y="70"/>
                  </a:lnTo>
                  <a:lnTo>
                    <a:pt x="86" y="67"/>
                  </a:lnTo>
                  <a:lnTo>
                    <a:pt x="87" y="64"/>
                  </a:lnTo>
                  <a:lnTo>
                    <a:pt x="87" y="61"/>
                  </a:lnTo>
                  <a:lnTo>
                    <a:pt x="89" y="56"/>
                  </a:lnTo>
                  <a:lnTo>
                    <a:pt x="89" y="52"/>
                  </a:lnTo>
                  <a:lnTo>
                    <a:pt x="90" y="47"/>
                  </a:lnTo>
                  <a:lnTo>
                    <a:pt x="92" y="44"/>
                  </a:lnTo>
                  <a:lnTo>
                    <a:pt x="93" y="40"/>
                  </a:lnTo>
                  <a:lnTo>
                    <a:pt x="93" y="35"/>
                  </a:lnTo>
                  <a:lnTo>
                    <a:pt x="93" y="30"/>
                  </a:lnTo>
                  <a:lnTo>
                    <a:pt x="95" y="26"/>
                  </a:lnTo>
                  <a:lnTo>
                    <a:pt x="96" y="21"/>
                  </a:lnTo>
                  <a:lnTo>
                    <a:pt x="98" y="16"/>
                  </a:lnTo>
                  <a:lnTo>
                    <a:pt x="98" y="10"/>
                  </a:lnTo>
                  <a:lnTo>
                    <a:pt x="99" y="6"/>
                  </a:lnTo>
                  <a:lnTo>
                    <a:pt x="101" y="3"/>
                  </a:lnTo>
                  <a:lnTo>
                    <a:pt x="104" y="3"/>
                  </a:lnTo>
                  <a:lnTo>
                    <a:pt x="107" y="3"/>
                  </a:lnTo>
                  <a:lnTo>
                    <a:pt x="110" y="4"/>
                  </a:lnTo>
                  <a:lnTo>
                    <a:pt x="113" y="6"/>
                  </a:lnTo>
                  <a:lnTo>
                    <a:pt x="116" y="7"/>
                  </a:lnTo>
                  <a:lnTo>
                    <a:pt x="118" y="9"/>
                  </a:lnTo>
                  <a:lnTo>
                    <a:pt x="121" y="10"/>
                  </a:lnTo>
                  <a:lnTo>
                    <a:pt x="126" y="13"/>
                  </a:lnTo>
                  <a:lnTo>
                    <a:pt x="127" y="13"/>
                  </a:lnTo>
                  <a:lnTo>
                    <a:pt x="130" y="16"/>
                  </a:lnTo>
                  <a:lnTo>
                    <a:pt x="133" y="18"/>
                  </a:lnTo>
                  <a:lnTo>
                    <a:pt x="136" y="21"/>
                  </a:lnTo>
                  <a:lnTo>
                    <a:pt x="138" y="23"/>
                  </a:lnTo>
                  <a:lnTo>
                    <a:pt x="141" y="26"/>
                  </a:lnTo>
                  <a:lnTo>
                    <a:pt x="142" y="29"/>
                  </a:lnTo>
                  <a:lnTo>
                    <a:pt x="146" y="30"/>
                  </a:lnTo>
                  <a:lnTo>
                    <a:pt x="146" y="33"/>
                  </a:lnTo>
                  <a:lnTo>
                    <a:pt x="149" y="35"/>
                  </a:lnTo>
                  <a:lnTo>
                    <a:pt x="150" y="38"/>
                  </a:lnTo>
                  <a:lnTo>
                    <a:pt x="152" y="41"/>
                  </a:lnTo>
                  <a:lnTo>
                    <a:pt x="153" y="44"/>
                  </a:lnTo>
                  <a:lnTo>
                    <a:pt x="155" y="47"/>
                  </a:lnTo>
                  <a:lnTo>
                    <a:pt x="156" y="50"/>
                  </a:lnTo>
                  <a:lnTo>
                    <a:pt x="158" y="53"/>
                  </a:lnTo>
                  <a:lnTo>
                    <a:pt x="158" y="56"/>
                  </a:lnTo>
                  <a:lnTo>
                    <a:pt x="158" y="59"/>
                  </a:lnTo>
                  <a:lnTo>
                    <a:pt x="161" y="63"/>
                  </a:lnTo>
                  <a:lnTo>
                    <a:pt x="161" y="67"/>
                  </a:lnTo>
                  <a:lnTo>
                    <a:pt x="161" y="70"/>
                  </a:lnTo>
                  <a:lnTo>
                    <a:pt x="161" y="73"/>
                  </a:lnTo>
                  <a:lnTo>
                    <a:pt x="161" y="78"/>
                  </a:lnTo>
                  <a:lnTo>
                    <a:pt x="162" y="81"/>
                  </a:lnTo>
                  <a:lnTo>
                    <a:pt x="161" y="86"/>
                  </a:lnTo>
                  <a:lnTo>
                    <a:pt x="161" y="89"/>
                  </a:lnTo>
                  <a:lnTo>
                    <a:pt x="161" y="93"/>
                  </a:lnTo>
                  <a:lnTo>
                    <a:pt x="161" y="98"/>
                  </a:lnTo>
                  <a:lnTo>
                    <a:pt x="158" y="101"/>
                  </a:lnTo>
                  <a:lnTo>
                    <a:pt x="158" y="106"/>
                  </a:lnTo>
                  <a:lnTo>
                    <a:pt x="156" y="109"/>
                  </a:lnTo>
                  <a:lnTo>
                    <a:pt x="156" y="112"/>
                  </a:lnTo>
                  <a:lnTo>
                    <a:pt x="153" y="115"/>
                  </a:lnTo>
                  <a:lnTo>
                    <a:pt x="152" y="119"/>
                  </a:lnTo>
                  <a:lnTo>
                    <a:pt x="149" y="122"/>
                  </a:lnTo>
                  <a:lnTo>
                    <a:pt x="149" y="125"/>
                  </a:lnTo>
                  <a:lnTo>
                    <a:pt x="146" y="130"/>
                  </a:lnTo>
                  <a:lnTo>
                    <a:pt x="142" y="132"/>
                  </a:lnTo>
                  <a:lnTo>
                    <a:pt x="141" y="135"/>
                  </a:lnTo>
                  <a:lnTo>
                    <a:pt x="138" y="139"/>
                  </a:lnTo>
                  <a:lnTo>
                    <a:pt x="135" y="141"/>
                  </a:lnTo>
                  <a:lnTo>
                    <a:pt x="132" y="144"/>
                  </a:lnTo>
                  <a:lnTo>
                    <a:pt x="129" y="145"/>
                  </a:lnTo>
                  <a:lnTo>
                    <a:pt x="126" y="149"/>
                  </a:lnTo>
                  <a:lnTo>
                    <a:pt x="121" y="150"/>
                  </a:lnTo>
                  <a:lnTo>
                    <a:pt x="118" y="152"/>
                  </a:lnTo>
                  <a:lnTo>
                    <a:pt x="115" y="155"/>
                  </a:lnTo>
                  <a:lnTo>
                    <a:pt x="112" y="156"/>
                  </a:lnTo>
                  <a:lnTo>
                    <a:pt x="109" y="156"/>
                  </a:lnTo>
                  <a:lnTo>
                    <a:pt x="104" y="159"/>
                  </a:lnTo>
                  <a:lnTo>
                    <a:pt x="101" y="159"/>
                  </a:lnTo>
                  <a:lnTo>
                    <a:pt x="96" y="161"/>
                  </a:lnTo>
                  <a:lnTo>
                    <a:pt x="92" y="162"/>
                  </a:lnTo>
                  <a:lnTo>
                    <a:pt x="89" y="162"/>
                  </a:lnTo>
                  <a:lnTo>
                    <a:pt x="84" y="162"/>
                  </a:lnTo>
                  <a:lnTo>
                    <a:pt x="81" y="162"/>
                  </a:lnTo>
                  <a:lnTo>
                    <a:pt x="76" y="162"/>
                  </a:lnTo>
                  <a:lnTo>
                    <a:pt x="72" y="162"/>
                  </a:lnTo>
                  <a:lnTo>
                    <a:pt x="67" y="162"/>
                  </a:lnTo>
                  <a:lnTo>
                    <a:pt x="64" y="161"/>
                  </a:lnTo>
                  <a:lnTo>
                    <a:pt x="60" y="159"/>
                  </a:lnTo>
                  <a:lnTo>
                    <a:pt x="55" y="159"/>
                  </a:lnTo>
                  <a:lnTo>
                    <a:pt x="52" y="156"/>
                  </a:lnTo>
                  <a:lnTo>
                    <a:pt x="49" y="156"/>
                  </a:lnTo>
                  <a:lnTo>
                    <a:pt x="44" y="155"/>
                  </a:lnTo>
                  <a:lnTo>
                    <a:pt x="41" y="152"/>
                  </a:lnTo>
                  <a:lnTo>
                    <a:pt x="36" y="150"/>
                  </a:lnTo>
                  <a:lnTo>
                    <a:pt x="33" y="149"/>
                  </a:lnTo>
                  <a:lnTo>
                    <a:pt x="32" y="145"/>
                  </a:lnTo>
                  <a:lnTo>
                    <a:pt x="29" y="144"/>
                  </a:lnTo>
                  <a:lnTo>
                    <a:pt x="26" y="141"/>
                  </a:lnTo>
                  <a:lnTo>
                    <a:pt x="23" y="139"/>
                  </a:lnTo>
                  <a:lnTo>
                    <a:pt x="20" y="135"/>
                  </a:lnTo>
                  <a:lnTo>
                    <a:pt x="17" y="132"/>
                  </a:lnTo>
                  <a:lnTo>
                    <a:pt x="15" y="130"/>
                  </a:lnTo>
                  <a:lnTo>
                    <a:pt x="12" y="125"/>
                  </a:lnTo>
                  <a:lnTo>
                    <a:pt x="9" y="122"/>
                  </a:lnTo>
                  <a:lnTo>
                    <a:pt x="7" y="119"/>
                  </a:lnTo>
                  <a:lnTo>
                    <a:pt x="7" y="115"/>
                  </a:lnTo>
                  <a:lnTo>
                    <a:pt x="4" y="112"/>
                  </a:lnTo>
                  <a:lnTo>
                    <a:pt x="3" y="109"/>
                  </a:lnTo>
                  <a:lnTo>
                    <a:pt x="1" y="106"/>
                  </a:lnTo>
                  <a:lnTo>
                    <a:pt x="1" y="101"/>
                  </a:lnTo>
                  <a:lnTo>
                    <a:pt x="0" y="98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1" y="59"/>
                  </a:lnTo>
                  <a:lnTo>
                    <a:pt x="1" y="55"/>
                  </a:lnTo>
                  <a:lnTo>
                    <a:pt x="3" y="52"/>
                  </a:lnTo>
                  <a:lnTo>
                    <a:pt x="4" y="49"/>
                  </a:lnTo>
                  <a:lnTo>
                    <a:pt x="7" y="44"/>
                  </a:lnTo>
                  <a:lnTo>
                    <a:pt x="7" y="41"/>
                  </a:lnTo>
                  <a:lnTo>
                    <a:pt x="9" y="38"/>
                  </a:lnTo>
                  <a:lnTo>
                    <a:pt x="12" y="35"/>
                  </a:lnTo>
                  <a:lnTo>
                    <a:pt x="15" y="32"/>
                  </a:lnTo>
                  <a:lnTo>
                    <a:pt x="17" y="29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6" y="21"/>
                  </a:lnTo>
                  <a:lnTo>
                    <a:pt x="29" y="18"/>
                  </a:lnTo>
                  <a:lnTo>
                    <a:pt x="32" y="15"/>
                  </a:lnTo>
                  <a:lnTo>
                    <a:pt x="33" y="13"/>
                  </a:lnTo>
                  <a:lnTo>
                    <a:pt x="36" y="10"/>
                  </a:lnTo>
                  <a:lnTo>
                    <a:pt x="41" y="9"/>
                  </a:lnTo>
                  <a:lnTo>
                    <a:pt x="44" y="7"/>
                  </a:lnTo>
                  <a:lnTo>
                    <a:pt x="49" y="6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60" y="1"/>
                  </a:lnTo>
                  <a:lnTo>
                    <a:pt x="64" y="1"/>
                  </a:lnTo>
                  <a:lnTo>
                    <a:pt x="67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0" name="Freeform 18"/>
            <p:cNvSpPr>
              <a:spLocks/>
            </p:cNvSpPr>
            <p:nvPr/>
          </p:nvSpPr>
          <p:spPr bwMode="auto">
            <a:xfrm>
              <a:off x="6090" y="982"/>
              <a:ext cx="33" cy="35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37" y="0"/>
                </a:cxn>
                <a:cxn ang="0">
                  <a:pos x="48" y="2"/>
                </a:cxn>
                <a:cxn ang="0">
                  <a:pos x="67" y="46"/>
                </a:cxn>
                <a:cxn ang="0">
                  <a:pos x="65" y="48"/>
                </a:cxn>
                <a:cxn ang="0">
                  <a:pos x="60" y="51"/>
                </a:cxn>
                <a:cxn ang="0">
                  <a:pos x="57" y="52"/>
                </a:cxn>
                <a:cxn ang="0">
                  <a:pos x="54" y="54"/>
                </a:cxn>
                <a:cxn ang="0">
                  <a:pos x="53" y="57"/>
                </a:cxn>
                <a:cxn ang="0">
                  <a:pos x="50" y="58"/>
                </a:cxn>
                <a:cxn ang="0">
                  <a:pos x="45" y="60"/>
                </a:cxn>
                <a:cxn ang="0">
                  <a:pos x="42" y="62"/>
                </a:cxn>
                <a:cxn ang="0">
                  <a:pos x="39" y="65"/>
                </a:cxn>
                <a:cxn ang="0">
                  <a:pos x="37" y="66"/>
                </a:cxn>
                <a:cxn ang="0">
                  <a:pos x="33" y="69"/>
                </a:cxn>
                <a:cxn ang="0">
                  <a:pos x="30" y="69"/>
                </a:cxn>
                <a:cxn ang="0">
                  <a:pos x="28" y="69"/>
                </a:cxn>
                <a:cxn ang="0">
                  <a:pos x="25" y="69"/>
                </a:cxn>
                <a:cxn ang="0">
                  <a:pos x="20" y="66"/>
                </a:cxn>
                <a:cxn ang="0">
                  <a:pos x="17" y="63"/>
                </a:cxn>
                <a:cxn ang="0">
                  <a:pos x="16" y="60"/>
                </a:cxn>
                <a:cxn ang="0">
                  <a:pos x="13" y="57"/>
                </a:cxn>
                <a:cxn ang="0">
                  <a:pos x="8" y="54"/>
                </a:cxn>
                <a:cxn ang="0">
                  <a:pos x="5" y="51"/>
                </a:cxn>
                <a:cxn ang="0">
                  <a:pos x="4" y="46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67" h="69">
                  <a:moveTo>
                    <a:pt x="0" y="45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7" y="46"/>
                  </a:lnTo>
                  <a:lnTo>
                    <a:pt x="65" y="48"/>
                  </a:lnTo>
                  <a:lnTo>
                    <a:pt x="60" y="51"/>
                  </a:lnTo>
                  <a:lnTo>
                    <a:pt x="57" y="52"/>
                  </a:lnTo>
                  <a:lnTo>
                    <a:pt x="54" y="54"/>
                  </a:lnTo>
                  <a:lnTo>
                    <a:pt x="53" y="57"/>
                  </a:lnTo>
                  <a:lnTo>
                    <a:pt x="50" y="58"/>
                  </a:lnTo>
                  <a:lnTo>
                    <a:pt x="45" y="60"/>
                  </a:lnTo>
                  <a:lnTo>
                    <a:pt x="42" y="62"/>
                  </a:lnTo>
                  <a:lnTo>
                    <a:pt x="39" y="65"/>
                  </a:lnTo>
                  <a:lnTo>
                    <a:pt x="37" y="66"/>
                  </a:lnTo>
                  <a:lnTo>
                    <a:pt x="33" y="69"/>
                  </a:lnTo>
                  <a:lnTo>
                    <a:pt x="30" y="69"/>
                  </a:lnTo>
                  <a:lnTo>
                    <a:pt x="28" y="69"/>
                  </a:lnTo>
                  <a:lnTo>
                    <a:pt x="25" y="69"/>
                  </a:lnTo>
                  <a:lnTo>
                    <a:pt x="20" y="66"/>
                  </a:lnTo>
                  <a:lnTo>
                    <a:pt x="17" y="63"/>
                  </a:lnTo>
                  <a:lnTo>
                    <a:pt x="16" y="60"/>
                  </a:lnTo>
                  <a:lnTo>
                    <a:pt x="13" y="57"/>
                  </a:lnTo>
                  <a:lnTo>
                    <a:pt x="8" y="54"/>
                  </a:lnTo>
                  <a:lnTo>
                    <a:pt x="5" y="51"/>
                  </a:lnTo>
                  <a:lnTo>
                    <a:pt x="4" y="46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1" name="Freeform 19"/>
            <p:cNvSpPr>
              <a:spLocks/>
            </p:cNvSpPr>
            <p:nvPr/>
          </p:nvSpPr>
          <p:spPr bwMode="auto">
            <a:xfrm>
              <a:off x="5782" y="826"/>
              <a:ext cx="168" cy="208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0" y="374"/>
                </a:cxn>
                <a:cxn ang="0">
                  <a:pos x="55" y="417"/>
                </a:cxn>
                <a:cxn ang="0">
                  <a:pos x="334" y="42"/>
                </a:cxn>
                <a:cxn ang="0">
                  <a:pos x="279" y="0"/>
                </a:cxn>
                <a:cxn ang="0">
                  <a:pos x="279" y="0"/>
                </a:cxn>
              </a:cxnLst>
              <a:rect l="0" t="0" r="r" b="b"/>
              <a:pathLst>
                <a:path w="334" h="417">
                  <a:moveTo>
                    <a:pt x="279" y="0"/>
                  </a:moveTo>
                  <a:lnTo>
                    <a:pt x="0" y="374"/>
                  </a:lnTo>
                  <a:lnTo>
                    <a:pt x="55" y="417"/>
                  </a:lnTo>
                  <a:lnTo>
                    <a:pt x="334" y="42"/>
                  </a:lnTo>
                  <a:lnTo>
                    <a:pt x="279" y="0"/>
                  </a:lnTo>
                  <a:lnTo>
                    <a:pt x="279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2" name="Freeform 20"/>
            <p:cNvSpPr>
              <a:spLocks/>
            </p:cNvSpPr>
            <p:nvPr/>
          </p:nvSpPr>
          <p:spPr bwMode="auto">
            <a:xfrm>
              <a:off x="5992" y="881"/>
              <a:ext cx="216" cy="160"/>
            </a:xfrm>
            <a:custGeom>
              <a:avLst/>
              <a:gdLst/>
              <a:ahLst/>
              <a:cxnLst>
                <a:cxn ang="0">
                  <a:pos x="425" y="240"/>
                </a:cxn>
                <a:cxn ang="0">
                  <a:pos x="415" y="228"/>
                </a:cxn>
                <a:cxn ang="0">
                  <a:pos x="405" y="217"/>
                </a:cxn>
                <a:cxn ang="0">
                  <a:pos x="395" y="205"/>
                </a:cxn>
                <a:cxn ang="0">
                  <a:pos x="385" y="192"/>
                </a:cxn>
                <a:cxn ang="0">
                  <a:pos x="375" y="180"/>
                </a:cxn>
                <a:cxn ang="0">
                  <a:pos x="365" y="169"/>
                </a:cxn>
                <a:cxn ang="0">
                  <a:pos x="355" y="159"/>
                </a:cxn>
                <a:cxn ang="0">
                  <a:pos x="344" y="146"/>
                </a:cxn>
                <a:cxn ang="0">
                  <a:pos x="333" y="136"/>
                </a:cxn>
                <a:cxn ang="0">
                  <a:pos x="324" y="123"/>
                </a:cxn>
                <a:cxn ang="0">
                  <a:pos x="313" y="113"/>
                </a:cxn>
                <a:cxn ang="0">
                  <a:pos x="304" y="102"/>
                </a:cxn>
                <a:cxn ang="0">
                  <a:pos x="293" y="90"/>
                </a:cxn>
                <a:cxn ang="0">
                  <a:pos x="284" y="79"/>
                </a:cxn>
                <a:cxn ang="0">
                  <a:pos x="273" y="66"/>
                </a:cxn>
                <a:cxn ang="0">
                  <a:pos x="264" y="54"/>
                </a:cxn>
                <a:cxn ang="0">
                  <a:pos x="253" y="43"/>
                </a:cxn>
                <a:cxn ang="0">
                  <a:pos x="244" y="33"/>
                </a:cxn>
                <a:cxn ang="0">
                  <a:pos x="233" y="19"/>
                </a:cxn>
                <a:cxn ang="0">
                  <a:pos x="224" y="8"/>
                </a:cxn>
                <a:cxn ang="0">
                  <a:pos x="213" y="5"/>
                </a:cxn>
                <a:cxn ang="0">
                  <a:pos x="204" y="17"/>
                </a:cxn>
                <a:cxn ang="0">
                  <a:pos x="193" y="30"/>
                </a:cxn>
                <a:cxn ang="0">
                  <a:pos x="184" y="43"/>
                </a:cxn>
                <a:cxn ang="0">
                  <a:pos x="172" y="56"/>
                </a:cxn>
                <a:cxn ang="0">
                  <a:pos x="163" y="70"/>
                </a:cxn>
                <a:cxn ang="0">
                  <a:pos x="152" y="82"/>
                </a:cxn>
                <a:cxn ang="0">
                  <a:pos x="141" y="94"/>
                </a:cxn>
                <a:cxn ang="0">
                  <a:pos x="132" y="108"/>
                </a:cxn>
                <a:cxn ang="0">
                  <a:pos x="121" y="122"/>
                </a:cxn>
                <a:cxn ang="0">
                  <a:pos x="110" y="134"/>
                </a:cxn>
                <a:cxn ang="0">
                  <a:pos x="101" y="146"/>
                </a:cxn>
                <a:cxn ang="0">
                  <a:pos x="90" y="160"/>
                </a:cxn>
                <a:cxn ang="0">
                  <a:pos x="81" y="172"/>
                </a:cxn>
                <a:cxn ang="0">
                  <a:pos x="71" y="186"/>
                </a:cxn>
                <a:cxn ang="0">
                  <a:pos x="60" y="199"/>
                </a:cxn>
                <a:cxn ang="0">
                  <a:pos x="51" y="212"/>
                </a:cxn>
                <a:cxn ang="0">
                  <a:pos x="40" y="225"/>
                </a:cxn>
                <a:cxn ang="0">
                  <a:pos x="29" y="237"/>
                </a:cxn>
                <a:cxn ang="0">
                  <a:pos x="20" y="251"/>
                </a:cxn>
                <a:cxn ang="0">
                  <a:pos x="9" y="263"/>
                </a:cxn>
                <a:cxn ang="0">
                  <a:pos x="0" y="277"/>
                </a:cxn>
                <a:cxn ang="0">
                  <a:pos x="392" y="317"/>
                </a:cxn>
              </a:cxnLst>
              <a:rect l="0" t="0" r="r" b="b"/>
              <a:pathLst>
                <a:path w="433" h="321">
                  <a:moveTo>
                    <a:pt x="433" y="249"/>
                  </a:moveTo>
                  <a:lnTo>
                    <a:pt x="430" y="245"/>
                  </a:lnTo>
                  <a:lnTo>
                    <a:pt x="425" y="240"/>
                  </a:lnTo>
                  <a:lnTo>
                    <a:pt x="422" y="237"/>
                  </a:lnTo>
                  <a:lnTo>
                    <a:pt x="419" y="232"/>
                  </a:lnTo>
                  <a:lnTo>
                    <a:pt x="415" y="228"/>
                  </a:lnTo>
                  <a:lnTo>
                    <a:pt x="411" y="225"/>
                  </a:lnTo>
                  <a:lnTo>
                    <a:pt x="408" y="220"/>
                  </a:lnTo>
                  <a:lnTo>
                    <a:pt x="405" y="217"/>
                  </a:lnTo>
                  <a:lnTo>
                    <a:pt x="401" y="212"/>
                  </a:lnTo>
                  <a:lnTo>
                    <a:pt x="398" y="208"/>
                  </a:lnTo>
                  <a:lnTo>
                    <a:pt x="395" y="205"/>
                  </a:lnTo>
                  <a:lnTo>
                    <a:pt x="392" y="200"/>
                  </a:lnTo>
                  <a:lnTo>
                    <a:pt x="387" y="197"/>
                  </a:lnTo>
                  <a:lnTo>
                    <a:pt x="385" y="192"/>
                  </a:lnTo>
                  <a:lnTo>
                    <a:pt x="381" y="189"/>
                  </a:lnTo>
                  <a:lnTo>
                    <a:pt x="378" y="186"/>
                  </a:lnTo>
                  <a:lnTo>
                    <a:pt x="375" y="180"/>
                  </a:lnTo>
                  <a:lnTo>
                    <a:pt x="372" y="177"/>
                  </a:lnTo>
                  <a:lnTo>
                    <a:pt x="367" y="172"/>
                  </a:lnTo>
                  <a:lnTo>
                    <a:pt x="365" y="169"/>
                  </a:lnTo>
                  <a:lnTo>
                    <a:pt x="361" y="166"/>
                  </a:lnTo>
                  <a:lnTo>
                    <a:pt x="358" y="162"/>
                  </a:lnTo>
                  <a:lnTo>
                    <a:pt x="355" y="159"/>
                  </a:lnTo>
                  <a:lnTo>
                    <a:pt x="352" y="154"/>
                  </a:lnTo>
                  <a:lnTo>
                    <a:pt x="347" y="151"/>
                  </a:lnTo>
                  <a:lnTo>
                    <a:pt x="344" y="146"/>
                  </a:lnTo>
                  <a:lnTo>
                    <a:pt x="341" y="143"/>
                  </a:lnTo>
                  <a:lnTo>
                    <a:pt x="338" y="139"/>
                  </a:lnTo>
                  <a:lnTo>
                    <a:pt x="333" y="136"/>
                  </a:lnTo>
                  <a:lnTo>
                    <a:pt x="330" y="131"/>
                  </a:lnTo>
                  <a:lnTo>
                    <a:pt x="327" y="128"/>
                  </a:lnTo>
                  <a:lnTo>
                    <a:pt x="324" y="123"/>
                  </a:lnTo>
                  <a:lnTo>
                    <a:pt x="321" y="120"/>
                  </a:lnTo>
                  <a:lnTo>
                    <a:pt x="318" y="116"/>
                  </a:lnTo>
                  <a:lnTo>
                    <a:pt x="313" y="113"/>
                  </a:lnTo>
                  <a:lnTo>
                    <a:pt x="310" y="109"/>
                  </a:lnTo>
                  <a:lnTo>
                    <a:pt x="307" y="103"/>
                  </a:lnTo>
                  <a:lnTo>
                    <a:pt x="304" y="102"/>
                  </a:lnTo>
                  <a:lnTo>
                    <a:pt x="301" y="96"/>
                  </a:lnTo>
                  <a:lnTo>
                    <a:pt x="298" y="94"/>
                  </a:lnTo>
                  <a:lnTo>
                    <a:pt x="293" y="90"/>
                  </a:lnTo>
                  <a:lnTo>
                    <a:pt x="290" y="85"/>
                  </a:lnTo>
                  <a:lnTo>
                    <a:pt x="287" y="82"/>
                  </a:lnTo>
                  <a:lnTo>
                    <a:pt x="284" y="79"/>
                  </a:lnTo>
                  <a:lnTo>
                    <a:pt x="281" y="74"/>
                  </a:lnTo>
                  <a:lnTo>
                    <a:pt x="278" y="71"/>
                  </a:lnTo>
                  <a:lnTo>
                    <a:pt x="273" y="66"/>
                  </a:lnTo>
                  <a:lnTo>
                    <a:pt x="270" y="63"/>
                  </a:lnTo>
                  <a:lnTo>
                    <a:pt x="267" y="59"/>
                  </a:lnTo>
                  <a:lnTo>
                    <a:pt x="264" y="54"/>
                  </a:lnTo>
                  <a:lnTo>
                    <a:pt x="261" y="51"/>
                  </a:lnTo>
                  <a:lnTo>
                    <a:pt x="258" y="47"/>
                  </a:lnTo>
                  <a:lnTo>
                    <a:pt x="253" y="43"/>
                  </a:lnTo>
                  <a:lnTo>
                    <a:pt x="250" y="39"/>
                  </a:lnTo>
                  <a:lnTo>
                    <a:pt x="247" y="36"/>
                  </a:lnTo>
                  <a:lnTo>
                    <a:pt x="244" y="33"/>
                  </a:lnTo>
                  <a:lnTo>
                    <a:pt x="241" y="27"/>
                  </a:lnTo>
                  <a:lnTo>
                    <a:pt x="236" y="23"/>
                  </a:lnTo>
                  <a:lnTo>
                    <a:pt x="233" y="19"/>
                  </a:lnTo>
                  <a:lnTo>
                    <a:pt x="232" y="16"/>
                  </a:lnTo>
                  <a:lnTo>
                    <a:pt x="227" y="13"/>
                  </a:lnTo>
                  <a:lnTo>
                    <a:pt x="224" y="8"/>
                  </a:lnTo>
                  <a:lnTo>
                    <a:pt x="221" y="5"/>
                  </a:lnTo>
                  <a:lnTo>
                    <a:pt x="218" y="0"/>
                  </a:lnTo>
                  <a:lnTo>
                    <a:pt x="213" y="5"/>
                  </a:lnTo>
                  <a:lnTo>
                    <a:pt x="210" y="10"/>
                  </a:lnTo>
                  <a:lnTo>
                    <a:pt x="206" y="13"/>
                  </a:lnTo>
                  <a:lnTo>
                    <a:pt x="204" y="17"/>
                  </a:lnTo>
                  <a:lnTo>
                    <a:pt x="200" y="22"/>
                  </a:lnTo>
                  <a:lnTo>
                    <a:pt x="196" y="27"/>
                  </a:lnTo>
                  <a:lnTo>
                    <a:pt x="193" y="30"/>
                  </a:lnTo>
                  <a:lnTo>
                    <a:pt x="190" y="34"/>
                  </a:lnTo>
                  <a:lnTo>
                    <a:pt x="187" y="39"/>
                  </a:lnTo>
                  <a:lnTo>
                    <a:pt x="184" y="43"/>
                  </a:lnTo>
                  <a:lnTo>
                    <a:pt x="180" y="47"/>
                  </a:lnTo>
                  <a:lnTo>
                    <a:pt x="176" y="51"/>
                  </a:lnTo>
                  <a:lnTo>
                    <a:pt x="172" y="56"/>
                  </a:lnTo>
                  <a:lnTo>
                    <a:pt x="169" y="60"/>
                  </a:lnTo>
                  <a:lnTo>
                    <a:pt x="166" y="63"/>
                  </a:lnTo>
                  <a:lnTo>
                    <a:pt x="163" y="70"/>
                  </a:lnTo>
                  <a:lnTo>
                    <a:pt x="160" y="74"/>
                  </a:lnTo>
                  <a:lnTo>
                    <a:pt x="157" y="77"/>
                  </a:lnTo>
                  <a:lnTo>
                    <a:pt x="152" y="82"/>
                  </a:lnTo>
                  <a:lnTo>
                    <a:pt x="149" y="86"/>
                  </a:lnTo>
                  <a:lnTo>
                    <a:pt x="144" y="90"/>
                  </a:lnTo>
                  <a:lnTo>
                    <a:pt x="141" y="94"/>
                  </a:lnTo>
                  <a:lnTo>
                    <a:pt x="138" y="99"/>
                  </a:lnTo>
                  <a:lnTo>
                    <a:pt x="135" y="103"/>
                  </a:lnTo>
                  <a:lnTo>
                    <a:pt x="132" y="108"/>
                  </a:lnTo>
                  <a:lnTo>
                    <a:pt x="129" y="111"/>
                  </a:lnTo>
                  <a:lnTo>
                    <a:pt x="124" y="116"/>
                  </a:lnTo>
                  <a:lnTo>
                    <a:pt x="121" y="122"/>
                  </a:lnTo>
                  <a:lnTo>
                    <a:pt x="117" y="125"/>
                  </a:lnTo>
                  <a:lnTo>
                    <a:pt x="115" y="129"/>
                  </a:lnTo>
                  <a:lnTo>
                    <a:pt x="110" y="134"/>
                  </a:lnTo>
                  <a:lnTo>
                    <a:pt x="107" y="139"/>
                  </a:lnTo>
                  <a:lnTo>
                    <a:pt x="104" y="143"/>
                  </a:lnTo>
                  <a:lnTo>
                    <a:pt x="101" y="146"/>
                  </a:lnTo>
                  <a:lnTo>
                    <a:pt x="97" y="151"/>
                  </a:lnTo>
                  <a:lnTo>
                    <a:pt x="94" y="156"/>
                  </a:lnTo>
                  <a:lnTo>
                    <a:pt x="90" y="160"/>
                  </a:lnTo>
                  <a:lnTo>
                    <a:pt x="87" y="163"/>
                  </a:lnTo>
                  <a:lnTo>
                    <a:pt x="83" y="168"/>
                  </a:lnTo>
                  <a:lnTo>
                    <a:pt x="81" y="172"/>
                  </a:lnTo>
                  <a:lnTo>
                    <a:pt x="78" y="177"/>
                  </a:lnTo>
                  <a:lnTo>
                    <a:pt x="74" y="182"/>
                  </a:lnTo>
                  <a:lnTo>
                    <a:pt x="71" y="186"/>
                  </a:lnTo>
                  <a:lnTo>
                    <a:pt x="67" y="191"/>
                  </a:lnTo>
                  <a:lnTo>
                    <a:pt x="63" y="195"/>
                  </a:lnTo>
                  <a:lnTo>
                    <a:pt x="60" y="199"/>
                  </a:lnTo>
                  <a:lnTo>
                    <a:pt x="57" y="203"/>
                  </a:lnTo>
                  <a:lnTo>
                    <a:pt x="54" y="208"/>
                  </a:lnTo>
                  <a:lnTo>
                    <a:pt x="51" y="212"/>
                  </a:lnTo>
                  <a:lnTo>
                    <a:pt x="46" y="217"/>
                  </a:lnTo>
                  <a:lnTo>
                    <a:pt x="43" y="220"/>
                  </a:lnTo>
                  <a:lnTo>
                    <a:pt x="40" y="225"/>
                  </a:lnTo>
                  <a:lnTo>
                    <a:pt x="35" y="229"/>
                  </a:lnTo>
                  <a:lnTo>
                    <a:pt x="32" y="234"/>
                  </a:lnTo>
                  <a:lnTo>
                    <a:pt x="29" y="237"/>
                  </a:lnTo>
                  <a:lnTo>
                    <a:pt x="26" y="243"/>
                  </a:lnTo>
                  <a:lnTo>
                    <a:pt x="23" y="246"/>
                  </a:lnTo>
                  <a:lnTo>
                    <a:pt x="20" y="251"/>
                  </a:lnTo>
                  <a:lnTo>
                    <a:pt x="15" y="255"/>
                  </a:lnTo>
                  <a:lnTo>
                    <a:pt x="14" y="260"/>
                  </a:lnTo>
                  <a:lnTo>
                    <a:pt x="9" y="263"/>
                  </a:lnTo>
                  <a:lnTo>
                    <a:pt x="6" y="268"/>
                  </a:lnTo>
                  <a:lnTo>
                    <a:pt x="3" y="272"/>
                  </a:lnTo>
                  <a:lnTo>
                    <a:pt x="0" y="277"/>
                  </a:lnTo>
                  <a:lnTo>
                    <a:pt x="55" y="321"/>
                  </a:lnTo>
                  <a:lnTo>
                    <a:pt x="219" y="111"/>
                  </a:lnTo>
                  <a:lnTo>
                    <a:pt x="392" y="317"/>
                  </a:lnTo>
                  <a:lnTo>
                    <a:pt x="433" y="249"/>
                  </a:lnTo>
                  <a:lnTo>
                    <a:pt x="433" y="249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3" name="Freeform 21"/>
            <p:cNvSpPr>
              <a:spLocks/>
            </p:cNvSpPr>
            <p:nvPr/>
          </p:nvSpPr>
          <p:spPr bwMode="auto">
            <a:xfrm>
              <a:off x="6032" y="581"/>
              <a:ext cx="134" cy="261"/>
            </a:xfrm>
            <a:custGeom>
              <a:avLst/>
              <a:gdLst/>
              <a:ahLst/>
              <a:cxnLst>
                <a:cxn ang="0">
                  <a:pos x="113" y="58"/>
                </a:cxn>
                <a:cxn ang="0">
                  <a:pos x="107" y="69"/>
                </a:cxn>
                <a:cxn ang="0">
                  <a:pos x="101" y="80"/>
                </a:cxn>
                <a:cxn ang="0">
                  <a:pos x="93" y="90"/>
                </a:cxn>
                <a:cxn ang="0">
                  <a:pos x="89" y="103"/>
                </a:cxn>
                <a:cxn ang="0">
                  <a:pos x="81" y="113"/>
                </a:cxn>
                <a:cxn ang="0">
                  <a:pos x="75" y="124"/>
                </a:cxn>
                <a:cxn ang="0">
                  <a:pos x="69" y="135"/>
                </a:cxn>
                <a:cxn ang="0">
                  <a:pos x="63" y="147"/>
                </a:cxn>
                <a:cxn ang="0">
                  <a:pos x="57" y="156"/>
                </a:cxn>
                <a:cxn ang="0">
                  <a:pos x="50" y="169"/>
                </a:cxn>
                <a:cxn ang="0">
                  <a:pos x="44" y="179"/>
                </a:cxn>
                <a:cxn ang="0">
                  <a:pos x="38" y="190"/>
                </a:cxn>
                <a:cxn ang="0">
                  <a:pos x="32" y="201"/>
                </a:cxn>
                <a:cxn ang="0">
                  <a:pos x="24" y="213"/>
                </a:cxn>
                <a:cxn ang="0">
                  <a:pos x="20" y="224"/>
                </a:cxn>
                <a:cxn ang="0">
                  <a:pos x="15" y="236"/>
                </a:cxn>
                <a:cxn ang="0">
                  <a:pos x="14" y="253"/>
                </a:cxn>
                <a:cxn ang="0">
                  <a:pos x="12" y="271"/>
                </a:cxn>
                <a:cxn ang="0">
                  <a:pos x="12" y="288"/>
                </a:cxn>
                <a:cxn ang="0">
                  <a:pos x="10" y="305"/>
                </a:cxn>
                <a:cxn ang="0">
                  <a:pos x="10" y="322"/>
                </a:cxn>
                <a:cxn ang="0">
                  <a:pos x="9" y="339"/>
                </a:cxn>
                <a:cxn ang="0">
                  <a:pos x="7" y="356"/>
                </a:cxn>
                <a:cxn ang="0">
                  <a:pos x="7" y="373"/>
                </a:cxn>
                <a:cxn ang="0">
                  <a:pos x="4" y="390"/>
                </a:cxn>
                <a:cxn ang="0">
                  <a:pos x="4" y="407"/>
                </a:cxn>
                <a:cxn ang="0">
                  <a:pos x="3" y="425"/>
                </a:cxn>
                <a:cxn ang="0">
                  <a:pos x="3" y="442"/>
                </a:cxn>
                <a:cxn ang="0">
                  <a:pos x="1" y="459"/>
                </a:cxn>
                <a:cxn ang="0">
                  <a:pos x="1" y="476"/>
                </a:cxn>
                <a:cxn ang="0">
                  <a:pos x="0" y="493"/>
                </a:cxn>
                <a:cxn ang="0">
                  <a:pos x="70" y="508"/>
                </a:cxn>
                <a:cxn ang="0">
                  <a:pos x="199" y="522"/>
                </a:cxn>
                <a:cxn ang="0">
                  <a:pos x="269" y="508"/>
                </a:cxn>
                <a:cxn ang="0">
                  <a:pos x="269" y="489"/>
                </a:cxn>
                <a:cxn ang="0">
                  <a:pos x="269" y="471"/>
                </a:cxn>
                <a:cxn ang="0">
                  <a:pos x="269" y="454"/>
                </a:cxn>
                <a:cxn ang="0">
                  <a:pos x="269" y="436"/>
                </a:cxn>
                <a:cxn ang="0">
                  <a:pos x="269" y="417"/>
                </a:cxn>
                <a:cxn ang="0">
                  <a:pos x="269" y="399"/>
                </a:cxn>
                <a:cxn ang="0">
                  <a:pos x="269" y="382"/>
                </a:cxn>
                <a:cxn ang="0">
                  <a:pos x="269" y="364"/>
                </a:cxn>
                <a:cxn ang="0">
                  <a:pos x="269" y="345"/>
                </a:cxn>
                <a:cxn ang="0">
                  <a:pos x="269" y="328"/>
                </a:cxn>
                <a:cxn ang="0">
                  <a:pos x="269" y="310"/>
                </a:cxn>
                <a:cxn ang="0">
                  <a:pos x="269" y="291"/>
                </a:cxn>
                <a:cxn ang="0">
                  <a:pos x="269" y="273"/>
                </a:cxn>
                <a:cxn ang="0">
                  <a:pos x="269" y="256"/>
                </a:cxn>
                <a:cxn ang="0">
                  <a:pos x="269" y="239"/>
                </a:cxn>
              </a:cxnLst>
              <a:rect l="0" t="0" r="r" b="b"/>
              <a:pathLst>
                <a:path w="269" h="522">
                  <a:moveTo>
                    <a:pt x="176" y="56"/>
                  </a:moveTo>
                  <a:lnTo>
                    <a:pt x="146" y="0"/>
                  </a:lnTo>
                  <a:lnTo>
                    <a:pt x="115" y="55"/>
                  </a:lnTo>
                  <a:lnTo>
                    <a:pt x="113" y="58"/>
                  </a:lnTo>
                  <a:lnTo>
                    <a:pt x="112" y="61"/>
                  </a:lnTo>
                  <a:lnTo>
                    <a:pt x="110" y="64"/>
                  </a:lnTo>
                  <a:lnTo>
                    <a:pt x="109" y="67"/>
                  </a:lnTo>
                  <a:lnTo>
                    <a:pt x="107" y="69"/>
                  </a:lnTo>
                  <a:lnTo>
                    <a:pt x="106" y="72"/>
                  </a:lnTo>
                  <a:lnTo>
                    <a:pt x="104" y="75"/>
                  </a:lnTo>
                  <a:lnTo>
                    <a:pt x="103" y="78"/>
                  </a:lnTo>
                  <a:lnTo>
                    <a:pt x="101" y="80"/>
                  </a:lnTo>
                  <a:lnTo>
                    <a:pt x="100" y="83"/>
                  </a:lnTo>
                  <a:lnTo>
                    <a:pt x="98" y="86"/>
                  </a:lnTo>
                  <a:lnTo>
                    <a:pt x="96" y="87"/>
                  </a:lnTo>
                  <a:lnTo>
                    <a:pt x="93" y="90"/>
                  </a:lnTo>
                  <a:lnTo>
                    <a:pt x="93" y="93"/>
                  </a:lnTo>
                  <a:lnTo>
                    <a:pt x="92" y="96"/>
                  </a:lnTo>
                  <a:lnTo>
                    <a:pt x="90" y="99"/>
                  </a:lnTo>
                  <a:lnTo>
                    <a:pt x="89" y="103"/>
                  </a:lnTo>
                  <a:lnTo>
                    <a:pt x="87" y="104"/>
                  </a:lnTo>
                  <a:lnTo>
                    <a:pt x="84" y="107"/>
                  </a:lnTo>
                  <a:lnTo>
                    <a:pt x="84" y="110"/>
                  </a:lnTo>
                  <a:lnTo>
                    <a:pt x="81" y="113"/>
                  </a:lnTo>
                  <a:lnTo>
                    <a:pt x="80" y="116"/>
                  </a:lnTo>
                  <a:lnTo>
                    <a:pt x="80" y="119"/>
                  </a:lnTo>
                  <a:lnTo>
                    <a:pt x="77" y="122"/>
                  </a:lnTo>
                  <a:lnTo>
                    <a:pt x="75" y="124"/>
                  </a:lnTo>
                  <a:lnTo>
                    <a:pt x="75" y="127"/>
                  </a:lnTo>
                  <a:lnTo>
                    <a:pt x="72" y="130"/>
                  </a:lnTo>
                  <a:lnTo>
                    <a:pt x="72" y="132"/>
                  </a:lnTo>
                  <a:lnTo>
                    <a:pt x="69" y="135"/>
                  </a:lnTo>
                  <a:lnTo>
                    <a:pt x="67" y="138"/>
                  </a:lnTo>
                  <a:lnTo>
                    <a:pt x="67" y="141"/>
                  </a:lnTo>
                  <a:lnTo>
                    <a:pt x="64" y="144"/>
                  </a:lnTo>
                  <a:lnTo>
                    <a:pt x="63" y="147"/>
                  </a:lnTo>
                  <a:lnTo>
                    <a:pt x="61" y="150"/>
                  </a:lnTo>
                  <a:lnTo>
                    <a:pt x="60" y="152"/>
                  </a:lnTo>
                  <a:lnTo>
                    <a:pt x="58" y="155"/>
                  </a:lnTo>
                  <a:lnTo>
                    <a:pt x="57" y="156"/>
                  </a:lnTo>
                  <a:lnTo>
                    <a:pt x="55" y="159"/>
                  </a:lnTo>
                  <a:lnTo>
                    <a:pt x="53" y="162"/>
                  </a:lnTo>
                  <a:lnTo>
                    <a:pt x="52" y="165"/>
                  </a:lnTo>
                  <a:lnTo>
                    <a:pt x="50" y="169"/>
                  </a:lnTo>
                  <a:lnTo>
                    <a:pt x="49" y="172"/>
                  </a:lnTo>
                  <a:lnTo>
                    <a:pt x="47" y="175"/>
                  </a:lnTo>
                  <a:lnTo>
                    <a:pt x="46" y="176"/>
                  </a:lnTo>
                  <a:lnTo>
                    <a:pt x="44" y="179"/>
                  </a:lnTo>
                  <a:lnTo>
                    <a:pt x="43" y="182"/>
                  </a:lnTo>
                  <a:lnTo>
                    <a:pt x="41" y="185"/>
                  </a:lnTo>
                  <a:lnTo>
                    <a:pt x="40" y="189"/>
                  </a:lnTo>
                  <a:lnTo>
                    <a:pt x="38" y="190"/>
                  </a:lnTo>
                  <a:lnTo>
                    <a:pt x="37" y="193"/>
                  </a:lnTo>
                  <a:lnTo>
                    <a:pt x="35" y="196"/>
                  </a:lnTo>
                  <a:lnTo>
                    <a:pt x="34" y="199"/>
                  </a:lnTo>
                  <a:lnTo>
                    <a:pt x="32" y="201"/>
                  </a:lnTo>
                  <a:lnTo>
                    <a:pt x="30" y="204"/>
                  </a:lnTo>
                  <a:lnTo>
                    <a:pt x="29" y="207"/>
                  </a:lnTo>
                  <a:lnTo>
                    <a:pt x="27" y="210"/>
                  </a:lnTo>
                  <a:lnTo>
                    <a:pt x="24" y="213"/>
                  </a:lnTo>
                  <a:lnTo>
                    <a:pt x="24" y="216"/>
                  </a:lnTo>
                  <a:lnTo>
                    <a:pt x="23" y="219"/>
                  </a:lnTo>
                  <a:lnTo>
                    <a:pt x="21" y="221"/>
                  </a:lnTo>
                  <a:lnTo>
                    <a:pt x="20" y="224"/>
                  </a:lnTo>
                  <a:lnTo>
                    <a:pt x="18" y="227"/>
                  </a:lnTo>
                  <a:lnTo>
                    <a:pt x="17" y="230"/>
                  </a:lnTo>
                  <a:lnTo>
                    <a:pt x="15" y="232"/>
                  </a:lnTo>
                  <a:lnTo>
                    <a:pt x="15" y="236"/>
                  </a:lnTo>
                  <a:lnTo>
                    <a:pt x="15" y="241"/>
                  </a:lnTo>
                  <a:lnTo>
                    <a:pt x="14" y="245"/>
                  </a:lnTo>
                  <a:lnTo>
                    <a:pt x="14" y="248"/>
                  </a:lnTo>
                  <a:lnTo>
                    <a:pt x="14" y="253"/>
                  </a:lnTo>
                  <a:lnTo>
                    <a:pt x="14" y="258"/>
                  </a:lnTo>
                  <a:lnTo>
                    <a:pt x="12" y="262"/>
                  </a:lnTo>
                  <a:lnTo>
                    <a:pt x="12" y="265"/>
                  </a:lnTo>
                  <a:lnTo>
                    <a:pt x="12" y="271"/>
                  </a:lnTo>
                  <a:lnTo>
                    <a:pt x="12" y="274"/>
                  </a:lnTo>
                  <a:lnTo>
                    <a:pt x="12" y="279"/>
                  </a:lnTo>
                  <a:lnTo>
                    <a:pt x="12" y="284"/>
                  </a:lnTo>
                  <a:lnTo>
                    <a:pt x="12" y="288"/>
                  </a:lnTo>
                  <a:lnTo>
                    <a:pt x="10" y="291"/>
                  </a:lnTo>
                  <a:lnTo>
                    <a:pt x="10" y="296"/>
                  </a:lnTo>
                  <a:lnTo>
                    <a:pt x="10" y="301"/>
                  </a:lnTo>
                  <a:lnTo>
                    <a:pt x="10" y="305"/>
                  </a:lnTo>
                  <a:lnTo>
                    <a:pt x="10" y="308"/>
                  </a:lnTo>
                  <a:lnTo>
                    <a:pt x="10" y="313"/>
                  </a:lnTo>
                  <a:lnTo>
                    <a:pt x="10" y="317"/>
                  </a:lnTo>
                  <a:lnTo>
                    <a:pt x="10" y="322"/>
                  </a:lnTo>
                  <a:lnTo>
                    <a:pt x="9" y="325"/>
                  </a:lnTo>
                  <a:lnTo>
                    <a:pt x="9" y="330"/>
                  </a:lnTo>
                  <a:lnTo>
                    <a:pt x="9" y="334"/>
                  </a:lnTo>
                  <a:lnTo>
                    <a:pt x="9" y="339"/>
                  </a:lnTo>
                  <a:lnTo>
                    <a:pt x="7" y="342"/>
                  </a:lnTo>
                  <a:lnTo>
                    <a:pt x="7" y="348"/>
                  </a:lnTo>
                  <a:lnTo>
                    <a:pt x="7" y="351"/>
                  </a:lnTo>
                  <a:lnTo>
                    <a:pt x="7" y="356"/>
                  </a:lnTo>
                  <a:lnTo>
                    <a:pt x="7" y="360"/>
                  </a:lnTo>
                  <a:lnTo>
                    <a:pt x="7" y="365"/>
                  </a:lnTo>
                  <a:lnTo>
                    <a:pt x="7" y="370"/>
                  </a:lnTo>
                  <a:lnTo>
                    <a:pt x="7" y="373"/>
                  </a:lnTo>
                  <a:lnTo>
                    <a:pt x="6" y="377"/>
                  </a:lnTo>
                  <a:lnTo>
                    <a:pt x="6" y="382"/>
                  </a:lnTo>
                  <a:lnTo>
                    <a:pt x="6" y="385"/>
                  </a:lnTo>
                  <a:lnTo>
                    <a:pt x="4" y="390"/>
                  </a:lnTo>
                  <a:lnTo>
                    <a:pt x="4" y="394"/>
                  </a:lnTo>
                  <a:lnTo>
                    <a:pt x="4" y="399"/>
                  </a:lnTo>
                  <a:lnTo>
                    <a:pt x="4" y="402"/>
                  </a:lnTo>
                  <a:lnTo>
                    <a:pt x="4" y="407"/>
                  </a:lnTo>
                  <a:lnTo>
                    <a:pt x="4" y="411"/>
                  </a:lnTo>
                  <a:lnTo>
                    <a:pt x="4" y="416"/>
                  </a:lnTo>
                  <a:lnTo>
                    <a:pt x="4" y="419"/>
                  </a:lnTo>
                  <a:lnTo>
                    <a:pt x="3" y="425"/>
                  </a:lnTo>
                  <a:lnTo>
                    <a:pt x="3" y="428"/>
                  </a:lnTo>
                  <a:lnTo>
                    <a:pt x="3" y="433"/>
                  </a:lnTo>
                  <a:lnTo>
                    <a:pt x="3" y="437"/>
                  </a:lnTo>
                  <a:lnTo>
                    <a:pt x="3" y="442"/>
                  </a:lnTo>
                  <a:lnTo>
                    <a:pt x="3" y="445"/>
                  </a:lnTo>
                  <a:lnTo>
                    <a:pt x="3" y="450"/>
                  </a:lnTo>
                  <a:lnTo>
                    <a:pt x="3" y="454"/>
                  </a:lnTo>
                  <a:lnTo>
                    <a:pt x="1" y="459"/>
                  </a:lnTo>
                  <a:lnTo>
                    <a:pt x="1" y="462"/>
                  </a:lnTo>
                  <a:lnTo>
                    <a:pt x="1" y="466"/>
                  </a:lnTo>
                  <a:lnTo>
                    <a:pt x="1" y="471"/>
                  </a:lnTo>
                  <a:lnTo>
                    <a:pt x="1" y="476"/>
                  </a:lnTo>
                  <a:lnTo>
                    <a:pt x="1" y="479"/>
                  </a:lnTo>
                  <a:lnTo>
                    <a:pt x="1" y="483"/>
                  </a:lnTo>
                  <a:lnTo>
                    <a:pt x="1" y="488"/>
                  </a:lnTo>
                  <a:lnTo>
                    <a:pt x="0" y="493"/>
                  </a:lnTo>
                  <a:lnTo>
                    <a:pt x="0" y="496"/>
                  </a:lnTo>
                  <a:lnTo>
                    <a:pt x="0" y="502"/>
                  </a:lnTo>
                  <a:lnTo>
                    <a:pt x="0" y="506"/>
                  </a:lnTo>
                  <a:lnTo>
                    <a:pt x="70" y="508"/>
                  </a:lnTo>
                  <a:lnTo>
                    <a:pt x="84" y="253"/>
                  </a:lnTo>
                  <a:lnTo>
                    <a:pt x="144" y="147"/>
                  </a:lnTo>
                  <a:lnTo>
                    <a:pt x="199" y="251"/>
                  </a:lnTo>
                  <a:lnTo>
                    <a:pt x="199" y="522"/>
                  </a:lnTo>
                  <a:lnTo>
                    <a:pt x="269" y="522"/>
                  </a:lnTo>
                  <a:lnTo>
                    <a:pt x="269" y="517"/>
                  </a:lnTo>
                  <a:lnTo>
                    <a:pt x="269" y="512"/>
                  </a:lnTo>
                  <a:lnTo>
                    <a:pt x="269" y="508"/>
                  </a:lnTo>
                  <a:lnTo>
                    <a:pt x="269" y="503"/>
                  </a:lnTo>
                  <a:lnTo>
                    <a:pt x="269" y="499"/>
                  </a:lnTo>
                  <a:lnTo>
                    <a:pt x="269" y="494"/>
                  </a:lnTo>
                  <a:lnTo>
                    <a:pt x="269" y="489"/>
                  </a:lnTo>
                  <a:lnTo>
                    <a:pt x="269" y="485"/>
                  </a:lnTo>
                  <a:lnTo>
                    <a:pt x="269" y="480"/>
                  </a:lnTo>
                  <a:lnTo>
                    <a:pt x="269" y="476"/>
                  </a:lnTo>
                  <a:lnTo>
                    <a:pt x="269" y="471"/>
                  </a:lnTo>
                  <a:lnTo>
                    <a:pt x="269" y="466"/>
                  </a:lnTo>
                  <a:lnTo>
                    <a:pt x="269" y="462"/>
                  </a:lnTo>
                  <a:lnTo>
                    <a:pt x="269" y="457"/>
                  </a:lnTo>
                  <a:lnTo>
                    <a:pt x="269" y="454"/>
                  </a:lnTo>
                  <a:lnTo>
                    <a:pt x="269" y="450"/>
                  </a:lnTo>
                  <a:lnTo>
                    <a:pt x="269" y="445"/>
                  </a:lnTo>
                  <a:lnTo>
                    <a:pt x="269" y="439"/>
                  </a:lnTo>
                  <a:lnTo>
                    <a:pt x="269" y="436"/>
                  </a:lnTo>
                  <a:lnTo>
                    <a:pt x="269" y="431"/>
                  </a:lnTo>
                  <a:lnTo>
                    <a:pt x="269" y="426"/>
                  </a:lnTo>
                  <a:lnTo>
                    <a:pt x="269" y="422"/>
                  </a:lnTo>
                  <a:lnTo>
                    <a:pt x="269" y="417"/>
                  </a:lnTo>
                  <a:lnTo>
                    <a:pt x="269" y="413"/>
                  </a:lnTo>
                  <a:lnTo>
                    <a:pt x="269" y="408"/>
                  </a:lnTo>
                  <a:lnTo>
                    <a:pt x="269" y="403"/>
                  </a:lnTo>
                  <a:lnTo>
                    <a:pt x="269" y="399"/>
                  </a:lnTo>
                  <a:lnTo>
                    <a:pt x="269" y="396"/>
                  </a:lnTo>
                  <a:lnTo>
                    <a:pt x="269" y="390"/>
                  </a:lnTo>
                  <a:lnTo>
                    <a:pt x="269" y="385"/>
                  </a:lnTo>
                  <a:lnTo>
                    <a:pt x="269" y="382"/>
                  </a:lnTo>
                  <a:lnTo>
                    <a:pt x="269" y="377"/>
                  </a:lnTo>
                  <a:lnTo>
                    <a:pt x="269" y="373"/>
                  </a:lnTo>
                  <a:lnTo>
                    <a:pt x="269" y="368"/>
                  </a:lnTo>
                  <a:lnTo>
                    <a:pt x="269" y="364"/>
                  </a:lnTo>
                  <a:lnTo>
                    <a:pt x="269" y="359"/>
                  </a:lnTo>
                  <a:lnTo>
                    <a:pt x="269" y="354"/>
                  </a:lnTo>
                  <a:lnTo>
                    <a:pt x="269" y="350"/>
                  </a:lnTo>
                  <a:lnTo>
                    <a:pt x="269" y="345"/>
                  </a:lnTo>
                  <a:lnTo>
                    <a:pt x="269" y="341"/>
                  </a:lnTo>
                  <a:lnTo>
                    <a:pt x="269" y="336"/>
                  </a:lnTo>
                  <a:lnTo>
                    <a:pt x="269" y="333"/>
                  </a:lnTo>
                  <a:lnTo>
                    <a:pt x="269" y="328"/>
                  </a:lnTo>
                  <a:lnTo>
                    <a:pt x="269" y="322"/>
                  </a:lnTo>
                  <a:lnTo>
                    <a:pt x="269" y="317"/>
                  </a:lnTo>
                  <a:lnTo>
                    <a:pt x="269" y="314"/>
                  </a:lnTo>
                  <a:lnTo>
                    <a:pt x="269" y="310"/>
                  </a:lnTo>
                  <a:lnTo>
                    <a:pt x="269" y="305"/>
                  </a:lnTo>
                  <a:lnTo>
                    <a:pt x="269" y="301"/>
                  </a:lnTo>
                  <a:lnTo>
                    <a:pt x="269" y="296"/>
                  </a:lnTo>
                  <a:lnTo>
                    <a:pt x="269" y="291"/>
                  </a:lnTo>
                  <a:lnTo>
                    <a:pt x="269" y="287"/>
                  </a:lnTo>
                  <a:lnTo>
                    <a:pt x="269" y="282"/>
                  </a:lnTo>
                  <a:lnTo>
                    <a:pt x="269" y="278"/>
                  </a:lnTo>
                  <a:lnTo>
                    <a:pt x="269" y="273"/>
                  </a:lnTo>
                  <a:lnTo>
                    <a:pt x="269" y="268"/>
                  </a:lnTo>
                  <a:lnTo>
                    <a:pt x="269" y="264"/>
                  </a:lnTo>
                  <a:lnTo>
                    <a:pt x="269" y="261"/>
                  </a:lnTo>
                  <a:lnTo>
                    <a:pt x="269" y="256"/>
                  </a:lnTo>
                  <a:lnTo>
                    <a:pt x="269" y="251"/>
                  </a:lnTo>
                  <a:lnTo>
                    <a:pt x="269" y="245"/>
                  </a:lnTo>
                  <a:lnTo>
                    <a:pt x="269" y="242"/>
                  </a:lnTo>
                  <a:lnTo>
                    <a:pt x="269" y="239"/>
                  </a:lnTo>
                  <a:lnTo>
                    <a:pt x="269" y="233"/>
                  </a:lnTo>
                  <a:lnTo>
                    <a:pt x="176" y="56"/>
                  </a:lnTo>
                  <a:lnTo>
                    <a:pt x="176" y="56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4" name="Freeform 22"/>
            <p:cNvSpPr>
              <a:spLocks/>
            </p:cNvSpPr>
            <p:nvPr/>
          </p:nvSpPr>
          <p:spPr bwMode="auto">
            <a:xfrm>
              <a:off x="5984" y="1303"/>
              <a:ext cx="233" cy="36"/>
            </a:xfrm>
            <a:custGeom>
              <a:avLst/>
              <a:gdLst/>
              <a:ahLst/>
              <a:cxnLst>
                <a:cxn ang="0">
                  <a:pos x="466" y="0"/>
                </a:cxn>
                <a:cxn ang="0">
                  <a:pos x="0" y="1"/>
                </a:cxn>
                <a:cxn ang="0">
                  <a:pos x="0" y="72"/>
                </a:cxn>
                <a:cxn ang="0">
                  <a:pos x="466" y="71"/>
                </a:cxn>
                <a:cxn ang="0">
                  <a:pos x="466" y="0"/>
                </a:cxn>
                <a:cxn ang="0">
                  <a:pos x="466" y="0"/>
                </a:cxn>
              </a:cxnLst>
              <a:rect l="0" t="0" r="r" b="b"/>
              <a:pathLst>
                <a:path w="466" h="72">
                  <a:moveTo>
                    <a:pt x="466" y="0"/>
                  </a:moveTo>
                  <a:lnTo>
                    <a:pt x="0" y="1"/>
                  </a:lnTo>
                  <a:lnTo>
                    <a:pt x="0" y="72"/>
                  </a:lnTo>
                  <a:lnTo>
                    <a:pt x="466" y="71"/>
                  </a:lnTo>
                  <a:lnTo>
                    <a:pt x="466" y="0"/>
                  </a:lnTo>
                  <a:lnTo>
                    <a:pt x="466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5" name="Freeform 23"/>
            <p:cNvSpPr>
              <a:spLocks/>
            </p:cNvSpPr>
            <p:nvPr/>
          </p:nvSpPr>
          <p:spPr bwMode="auto">
            <a:xfrm>
              <a:off x="6031" y="1212"/>
              <a:ext cx="118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9"/>
                </a:cxn>
                <a:cxn ang="0">
                  <a:pos x="235" y="69"/>
                </a:cxn>
                <a:cxn ang="0">
                  <a:pos x="23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35" h="69">
                  <a:moveTo>
                    <a:pt x="0" y="0"/>
                  </a:moveTo>
                  <a:lnTo>
                    <a:pt x="0" y="69"/>
                  </a:lnTo>
                  <a:lnTo>
                    <a:pt x="235" y="69"/>
                  </a:lnTo>
                  <a:lnTo>
                    <a:pt x="23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6" name="Freeform 24"/>
            <p:cNvSpPr>
              <a:spLocks/>
            </p:cNvSpPr>
            <p:nvPr/>
          </p:nvSpPr>
          <p:spPr bwMode="auto">
            <a:xfrm>
              <a:off x="6087" y="501"/>
              <a:ext cx="39" cy="108"/>
            </a:xfrm>
            <a:custGeom>
              <a:avLst/>
              <a:gdLst/>
              <a:ahLst/>
              <a:cxnLst>
                <a:cxn ang="0">
                  <a:pos x="71" y="215"/>
                </a:cxn>
                <a:cxn ang="0">
                  <a:pos x="79" y="2"/>
                </a:cxn>
                <a:cxn ang="0">
                  <a:pos x="8" y="0"/>
                </a:cxn>
                <a:cxn ang="0">
                  <a:pos x="0" y="213"/>
                </a:cxn>
                <a:cxn ang="0">
                  <a:pos x="71" y="215"/>
                </a:cxn>
                <a:cxn ang="0">
                  <a:pos x="71" y="215"/>
                </a:cxn>
              </a:cxnLst>
              <a:rect l="0" t="0" r="r" b="b"/>
              <a:pathLst>
                <a:path w="79" h="215">
                  <a:moveTo>
                    <a:pt x="71" y="215"/>
                  </a:moveTo>
                  <a:lnTo>
                    <a:pt x="79" y="2"/>
                  </a:lnTo>
                  <a:lnTo>
                    <a:pt x="8" y="0"/>
                  </a:lnTo>
                  <a:lnTo>
                    <a:pt x="0" y="213"/>
                  </a:lnTo>
                  <a:lnTo>
                    <a:pt x="71" y="215"/>
                  </a:lnTo>
                  <a:lnTo>
                    <a:pt x="71" y="215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7" name="Freeform 25"/>
            <p:cNvSpPr>
              <a:spLocks/>
            </p:cNvSpPr>
            <p:nvPr/>
          </p:nvSpPr>
          <p:spPr bwMode="auto">
            <a:xfrm>
              <a:off x="6089" y="480"/>
              <a:ext cx="159" cy="68"/>
            </a:xfrm>
            <a:custGeom>
              <a:avLst/>
              <a:gdLst/>
              <a:ahLst/>
              <a:cxnLst>
                <a:cxn ang="0">
                  <a:pos x="261" y="25"/>
                </a:cxn>
                <a:cxn ang="0">
                  <a:pos x="251" y="35"/>
                </a:cxn>
                <a:cxn ang="0">
                  <a:pos x="242" y="45"/>
                </a:cxn>
                <a:cxn ang="0">
                  <a:pos x="232" y="51"/>
                </a:cxn>
                <a:cxn ang="0">
                  <a:pos x="225" y="57"/>
                </a:cxn>
                <a:cxn ang="0">
                  <a:pos x="217" y="60"/>
                </a:cxn>
                <a:cxn ang="0">
                  <a:pos x="208" y="60"/>
                </a:cxn>
                <a:cxn ang="0">
                  <a:pos x="199" y="60"/>
                </a:cxn>
                <a:cxn ang="0">
                  <a:pos x="189" y="55"/>
                </a:cxn>
                <a:cxn ang="0">
                  <a:pos x="179" y="51"/>
                </a:cxn>
                <a:cxn ang="0">
                  <a:pos x="166" y="41"/>
                </a:cxn>
                <a:cxn ang="0">
                  <a:pos x="157" y="35"/>
                </a:cxn>
                <a:cxn ang="0">
                  <a:pos x="149" y="28"/>
                </a:cxn>
                <a:cxn ang="0">
                  <a:pos x="140" y="21"/>
                </a:cxn>
                <a:cxn ang="0">
                  <a:pos x="131" y="15"/>
                </a:cxn>
                <a:cxn ang="0">
                  <a:pos x="122" y="11"/>
                </a:cxn>
                <a:cxn ang="0">
                  <a:pos x="113" y="6"/>
                </a:cxn>
                <a:cxn ang="0">
                  <a:pos x="103" y="3"/>
                </a:cxn>
                <a:cxn ang="0">
                  <a:pos x="93" y="0"/>
                </a:cxn>
                <a:cxn ang="0">
                  <a:pos x="82" y="0"/>
                </a:cxn>
                <a:cxn ang="0">
                  <a:pos x="71" y="0"/>
                </a:cxn>
                <a:cxn ang="0">
                  <a:pos x="59" y="3"/>
                </a:cxn>
                <a:cxn ang="0">
                  <a:pos x="45" y="8"/>
                </a:cxn>
                <a:cxn ang="0">
                  <a:pos x="33" y="15"/>
                </a:cxn>
                <a:cxn ang="0">
                  <a:pos x="20" y="26"/>
                </a:cxn>
                <a:cxn ang="0">
                  <a:pos x="10" y="38"/>
                </a:cxn>
                <a:cxn ang="0">
                  <a:pos x="3" y="48"/>
                </a:cxn>
                <a:cxn ang="0">
                  <a:pos x="60" y="89"/>
                </a:cxn>
                <a:cxn ang="0">
                  <a:pos x="65" y="80"/>
                </a:cxn>
                <a:cxn ang="0">
                  <a:pos x="74" y="72"/>
                </a:cxn>
                <a:cxn ang="0">
                  <a:pos x="85" y="71"/>
                </a:cxn>
                <a:cxn ang="0">
                  <a:pos x="96" y="75"/>
                </a:cxn>
                <a:cxn ang="0">
                  <a:pos x="108" y="84"/>
                </a:cxn>
                <a:cxn ang="0">
                  <a:pos x="119" y="94"/>
                </a:cxn>
                <a:cxn ang="0">
                  <a:pos x="129" y="103"/>
                </a:cxn>
                <a:cxn ang="0">
                  <a:pos x="145" y="112"/>
                </a:cxn>
                <a:cxn ang="0">
                  <a:pos x="159" y="121"/>
                </a:cxn>
                <a:cxn ang="0">
                  <a:pos x="172" y="129"/>
                </a:cxn>
                <a:cxn ang="0">
                  <a:pos x="186" y="132"/>
                </a:cxn>
                <a:cxn ang="0">
                  <a:pos x="197" y="135"/>
                </a:cxn>
                <a:cxn ang="0">
                  <a:pos x="206" y="134"/>
                </a:cxn>
                <a:cxn ang="0">
                  <a:pos x="217" y="132"/>
                </a:cxn>
                <a:cxn ang="0">
                  <a:pos x="229" y="127"/>
                </a:cxn>
                <a:cxn ang="0">
                  <a:pos x="240" y="123"/>
                </a:cxn>
                <a:cxn ang="0">
                  <a:pos x="251" y="117"/>
                </a:cxn>
                <a:cxn ang="0">
                  <a:pos x="263" y="112"/>
                </a:cxn>
                <a:cxn ang="0">
                  <a:pos x="274" y="104"/>
                </a:cxn>
                <a:cxn ang="0">
                  <a:pos x="283" y="97"/>
                </a:cxn>
                <a:cxn ang="0">
                  <a:pos x="295" y="89"/>
                </a:cxn>
                <a:cxn ang="0">
                  <a:pos x="306" y="80"/>
                </a:cxn>
                <a:cxn ang="0">
                  <a:pos x="317" y="71"/>
                </a:cxn>
                <a:cxn ang="0">
                  <a:pos x="271" y="17"/>
                </a:cxn>
              </a:cxnLst>
              <a:rect l="0" t="0" r="r" b="b"/>
              <a:pathLst>
                <a:path w="320" h="135">
                  <a:moveTo>
                    <a:pt x="271" y="17"/>
                  </a:moveTo>
                  <a:lnTo>
                    <a:pt x="266" y="20"/>
                  </a:lnTo>
                  <a:lnTo>
                    <a:pt x="261" y="25"/>
                  </a:lnTo>
                  <a:lnTo>
                    <a:pt x="258" y="28"/>
                  </a:lnTo>
                  <a:lnTo>
                    <a:pt x="254" y="32"/>
                  </a:lnTo>
                  <a:lnTo>
                    <a:pt x="251" y="35"/>
                  </a:lnTo>
                  <a:lnTo>
                    <a:pt x="248" y="38"/>
                  </a:lnTo>
                  <a:lnTo>
                    <a:pt x="245" y="40"/>
                  </a:lnTo>
                  <a:lnTo>
                    <a:pt x="242" y="45"/>
                  </a:lnTo>
                  <a:lnTo>
                    <a:pt x="238" y="46"/>
                  </a:lnTo>
                  <a:lnTo>
                    <a:pt x="235" y="49"/>
                  </a:lnTo>
                  <a:lnTo>
                    <a:pt x="232" y="51"/>
                  </a:lnTo>
                  <a:lnTo>
                    <a:pt x="229" y="52"/>
                  </a:lnTo>
                  <a:lnTo>
                    <a:pt x="226" y="55"/>
                  </a:lnTo>
                  <a:lnTo>
                    <a:pt x="225" y="57"/>
                  </a:lnTo>
                  <a:lnTo>
                    <a:pt x="222" y="58"/>
                  </a:lnTo>
                  <a:lnTo>
                    <a:pt x="218" y="60"/>
                  </a:lnTo>
                  <a:lnTo>
                    <a:pt x="217" y="60"/>
                  </a:lnTo>
                  <a:lnTo>
                    <a:pt x="214" y="60"/>
                  </a:lnTo>
                  <a:lnTo>
                    <a:pt x="211" y="60"/>
                  </a:lnTo>
                  <a:lnTo>
                    <a:pt x="208" y="60"/>
                  </a:lnTo>
                  <a:lnTo>
                    <a:pt x="205" y="60"/>
                  </a:lnTo>
                  <a:lnTo>
                    <a:pt x="202" y="60"/>
                  </a:lnTo>
                  <a:lnTo>
                    <a:pt x="199" y="60"/>
                  </a:lnTo>
                  <a:lnTo>
                    <a:pt x="197" y="58"/>
                  </a:lnTo>
                  <a:lnTo>
                    <a:pt x="192" y="58"/>
                  </a:lnTo>
                  <a:lnTo>
                    <a:pt x="189" y="55"/>
                  </a:lnTo>
                  <a:lnTo>
                    <a:pt x="186" y="54"/>
                  </a:lnTo>
                  <a:lnTo>
                    <a:pt x="183" y="52"/>
                  </a:lnTo>
                  <a:lnTo>
                    <a:pt x="179" y="51"/>
                  </a:lnTo>
                  <a:lnTo>
                    <a:pt x="174" y="48"/>
                  </a:lnTo>
                  <a:lnTo>
                    <a:pt x="171" y="45"/>
                  </a:lnTo>
                  <a:lnTo>
                    <a:pt x="166" y="41"/>
                  </a:lnTo>
                  <a:lnTo>
                    <a:pt x="163" y="40"/>
                  </a:lnTo>
                  <a:lnTo>
                    <a:pt x="160" y="37"/>
                  </a:lnTo>
                  <a:lnTo>
                    <a:pt x="157" y="35"/>
                  </a:lnTo>
                  <a:lnTo>
                    <a:pt x="154" y="32"/>
                  </a:lnTo>
                  <a:lnTo>
                    <a:pt x="152" y="31"/>
                  </a:lnTo>
                  <a:lnTo>
                    <a:pt x="149" y="28"/>
                  </a:lnTo>
                  <a:lnTo>
                    <a:pt x="146" y="26"/>
                  </a:lnTo>
                  <a:lnTo>
                    <a:pt x="143" y="25"/>
                  </a:lnTo>
                  <a:lnTo>
                    <a:pt x="140" y="21"/>
                  </a:lnTo>
                  <a:lnTo>
                    <a:pt x="137" y="20"/>
                  </a:lnTo>
                  <a:lnTo>
                    <a:pt x="134" y="18"/>
                  </a:lnTo>
                  <a:lnTo>
                    <a:pt x="131" y="15"/>
                  </a:lnTo>
                  <a:lnTo>
                    <a:pt x="128" y="14"/>
                  </a:lnTo>
                  <a:lnTo>
                    <a:pt x="125" y="12"/>
                  </a:lnTo>
                  <a:lnTo>
                    <a:pt x="122" y="11"/>
                  </a:lnTo>
                  <a:lnTo>
                    <a:pt x="119" y="11"/>
                  </a:lnTo>
                  <a:lnTo>
                    <a:pt x="116" y="8"/>
                  </a:lnTo>
                  <a:lnTo>
                    <a:pt x="113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3" y="3"/>
                  </a:lnTo>
                  <a:lnTo>
                    <a:pt x="99" y="3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88" y="0"/>
                  </a:lnTo>
                  <a:lnTo>
                    <a:pt x="85" y="0"/>
                  </a:lnTo>
                  <a:lnTo>
                    <a:pt x="82" y="0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5" y="2"/>
                  </a:lnTo>
                  <a:lnTo>
                    <a:pt x="59" y="3"/>
                  </a:lnTo>
                  <a:lnTo>
                    <a:pt x="54" y="3"/>
                  </a:lnTo>
                  <a:lnTo>
                    <a:pt x="51" y="6"/>
                  </a:lnTo>
                  <a:lnTo>
                    <a:pt x="45" y="8"/>
                  </a:lnTo>
                  <a:lnTo>
                    <a:pt x="40" y="9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30" y="18"/>
                  </a:lnTo>
                  <a:lnTo>
                    <a:pt x="25" y="21"/>
                  </a:lnTo>
                  <a:lnTo>
                    <a:pt x="20" y="26"/>
                  </a:lnTo>
                  <a:lnTo>
                    <a:pt x="17" y="29"/>
                  </a:lnTo>
                  <a:lnTo>
                    <a:pt x="13" y="34"/>
                  </a:lnTo>
                  <a:lnTo>
                    <a:pt x="10" y="38"/>
                  </a:lnTo>
                  <a:lnTo>
                    <a:pt x="7" y="43"/>
                  </a:lnTo>
                  <a:lnTo>
                    <a:pt x="5" y="45"/>
                  </a:lnTo>
                  <a:lnTo>
                    <a:pt x="3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60" y="89"/>
                  </a:lnTo>
                  <a:lnTo>
                    <a:pt x="63" y="84"/>
                  </a:lnTo>
                  <a:lnTo>
                    <a:pt x="65" y="83"/>
                  </a:lnTo>
                  <a:lnTo>
                    <a:pt x="65" y="80"/>
                  </a:lnTo>
                  <a:lnTo>
                    <a:pt x="68" y="78"/>
                  </a:lnTo>
                  <a:lnTo>
                    <a:pt x="71" y="75"/>
                  </a:lnTo>
                  <a:lnTo>
                    <a:pt x="74" y="72"/>
                  </a:lnTo>
                  <a:lnTo>
                    <a:pt x="77" y="71"/>
                  </a:lnTo>
                  <a:lnTo>
                    <a:pt x="80" y="71"/>
                  </a:lnTo>
                  <a:lnTo>
                    <a:pt x="85" y="71"/>
                  </a:lnTo>
                  <a:lnTo>
                    <a:pt x="88" y="72"/>
                  </a:lnTo>
                  <a:lnTo>
                    <a:pt x="93" y="72"/>
                  </a:lnTo>
                  <a:lnTo>
                    <a:pt x="96" y="75"/>
                  </a:lnTo>
                  <a:lnTo>
                    <a:pt x="100" y="77"/>
                  </a:lnTo>
                  <a:lnTo>
                    <a:pt x="103" y="81"/>
                  </a:lnTo>
                  <a:lnTo>
                    <a:pt x="108" y="84"/>
                  </a:lnTo>
                  <a:lnTo>
                    <a:pt x="113" y="89"/>
                  </a:lnTo>
                  <a:lnTo>
                    <a:pt x="116" y="91"/>
                  </a:lnTo>
                  <a:lnTo>
                    <a:pt x="119" y="94"/>
                  </a:lnTo>
                  <a:lnTo>
                    <a:pt x="122" y="95"/>
                  </a:lnTo>
                  <a:lnTo>
                    <a:pt x="125" y="98"/>
                  </a:lnTo>
                  <a:lnTo>
                    <a:pt x="129" y="103"/>
                  </a:lnTo>
                  <a:lnTo>
                    <a:pt x="134" y="106"/>
                  </a:lnTo>
                  <a:lnTo>
                    <a:pt x="140" y="109"/>
                  </a:lnTo>
                  <a:lnTo>
                    <a:pt x="145" y="112"/>
                  </a:lnTo>
                  <a:lnTo>
                    <a:pt x="149" y="115"/>
                  </a:lnTo>
                  <a:lnTo>
                    <a:pt x="154" y="120"/>
                  </a:lnTo>
                  <a:lnTo>
                    <a:pt x="159" y="121"/>
                  </a:lnTo>
                  <a:lnTo>
                    <a:pt x="163" y="124"/>
                  </a:lnTo>
                  <a:lnTo>
                    <a:pt x="166" y="127"/>
                  </a:lnTo>
                  <a:lnTo>
                    <a:pt x="172" y="129"/>
                  </a:lnTo>
                  <a:lnTo>
                    <a:pt x="177" y="129"/>
                  </a:lnTo>
                  <a:lnTo>
                    <a:pt x="182" y="132"/>
                  </a:lnTo>
                  <a:lnTo>
                    <a:pt x="186" y="132"/>
                  </a:lnTo>
                  <a:lnTo>
                    <a:pt x="192" y="135"/>
                  </a:lnTo>
                  <a:lnTo>
                    <a:pt x="194" y="135"/>
                  </a:lnTo>
                  <a:lnTo>
                    <a:pt x="197" y="135"/>
                  </a:lnTo>
                  <a:lnTo>
                    <a:pt x="200" y="135"/>
                  </a:lnTo>
                  <a:lnTo>
                    <a:pt x="203" y="135"/>
                  </a:lnTo>
                  <a:lnTo>
                    <a:pt x="206" y="134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7" y="132"/>
                  </a:lnTo>
                  <a:lnTo>
                    <a:pt x="222" y="129"/>
                  </a:lnTo>
                  <a:lnTo>
                    <a:pt x="225" y="129"/>
                  </a:lnTo>
                  <a:lnTo>
                    <a:pt x="229" y="127"/>
                  </a:lnTo>
                  <a:lnTo>
                    <a:pt x="232" y="127"/>
                  </a:lnTo>
                  <a:lnTo>
                    <a:pt x="237" y="124"/>
                  </a:lnTo>
                  <a:lnTo>
                    <a:pt x="240" y="123"/>
                  </a:lnTo>
                  <a:lnTo>
                    <a:pt x="243" y="121"/>
                  </a:lnTo>
                  <a:lnTo>
                    <a:pt x="248" y="120"/>
                  </a:lnTo>
                  <a:lnTo>
                    <a:pt x="251" y="117"/>
                  </a:lnTo>
                  <a:lnTo>
                    <a:pt x="255" y="115"/>
                  </a:lnTo>
                  <a:lnTo>
                    <a:pt x="258" y="114"/>
                  </a:lnTo>
                  <a:lnTo>
                    <a:pt x="263" y="112"/>
                  </a:lnTo>
                  <a:lnTo>
                    <a:pt x="266" y="109"/>
                  </a:lnTo>
                  <a:lnTo>
                    <a:pt x="269" y="107"/>
                  </a:lnTo>
                  <a:lnTo>
                    <a:pt x="274" y="104"/>
                  </a:lnTo>
                  <a:lnTo>
                    <a:pt x="277" y="103"/>
                  </a:lnTo>
                  <a:lnTo>
                    <a:pt x="280" y="100"/>
                  </a:lnTo>
                  <a:lnTo>
                    <a:pt x="283" y="97"/>
                  </a:lnTo>
                  <a:lnTo>
                    <a:pt x="288" y="95"/>
                  </a:lnTo>
                  <a:lnTo>
                    <a:pt x="291" y="92"/>
                  </a:lnTo>
                  <a:lnTo>
                    <a:pt x="295" y="89"/>
                  </a:lnTo>
                  <a:lnTo>
                    <a:pt x="298" y="86"/>
                  </a:lnTo>
                  <a:lnTo>
                    <a:pt x="301" y="83"/>
                  </a:lnTo>
                  <a:lnTo>
                    <a:pt x="306" y="80"/>
                  </a:lnTo>
                  <a:lnTo>
                    <a:pt x="309" y="77"/>
                  </a:lnTo>
                  <a:lnTo>
                    <a:pt x="314" y="72"/>
                  </a:lnTo>
                  <a:lnTo>
                    <a:pt x="317" y="71"/>
                  </a:lnTo>
                  <a:lnTo>
                    <a:pt x="320" y="68"/>
                  </a:lnTo>
                  <a:lnTo>
                    <a:pt x="271" y="17"/>
                  </a:lnTo>
                  <a:lnTo>
                    <a:pt x="271" y="17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8" name="Freeform 26"/>
            <p:cNvSpPr>
              <a:spLocks/>
            </p:cNvSpPr>
            <p:nvPr/>
          </p:nvSpPr>
          <p:spPr bwMode="auto">
            <a:xfrm>
              <a:off x="6096" y="510"/>
              <a:ext cx="148" cy="93"/>
            </a:xfrm>
            <a:custGeom>
              <a:avLst/>
              <a:gdLst/>
              <a:ahLst/>
              <a:cxnLst>
                <a:cxn ang="0">
                  <a:pos x="222" y="6"/>
                </a:cxn>
                <a:cxn ang="0">
                  <a:pos x="219" y="15"/>
                </a:cxn>
                <a:cxn ang="0">
                  <a:pos x="215" y="24"/>
                </a:cxn>
                <a:cxn ang="0">
                  <a:pos x="210" y="34"/>
                </a:cxn>
                <a:cxn ang="0">
                  <a:pos x="206" y="43"/>
                </a:cxn>
                <a:cxn ang="0">
                  <a:pos x="199" y="52"/>
                </a:cxn>
                <a:cxn ang="0">
                  <a:pos x="193" y="61"/>
                </a:cxn>
                <a:cxn ang="0">
                  <a:pos x="187" y="72"/>
                </a:cxn>
                <a:cxn ang="0">
                  <a:pos x="181" y="80"/>
                </a:cxn>
                <a:cxn ang="0">
                  <a:pos x="176" y="90"/>
                </a:cxn>
                <a:cxn ang="0">
                  <a:pos x="170" y="101"/>
                </a:cxn>
                <a:cxn ang="0">
                  <a:pos x="159" y="109"/>
                </a:cxn>
                <a:cxn ang="0">
                  <a:pos x="147" y="110"/>
                </a:cxn>
                <a:cxn ang="0">
                  <a:pos x="133" y="106"/>
                </a:cxn>
                <a:cxn ang="0">
                  <a:pos x="121" y="101"/>
                </a:cxn>
                <a:cxn ang="0">
                  <a:pos x="106" y="92"/>
                </a:cxn>
                <a:cxn ang="0">
                  <a:pos x="95" y="87"/>
                </a:cxn>
                <a:cxn ang="0">
                  <a:pos x="87" y="83"/>
                </a:cxn>
                <a:cxn ang="0">
                  <a:pos x="78" y="80"/>
                </a:cxn>
                <a:cxn ang="0">
                  <a:pos x="69" y="77"/>
                </a:cxn>
                <a:cxn ang="0">
                  <a:pos x="60" y="74"/>
                </a:cxn>
                <a:cxn ang="0">
                  <a:pos x="52" y="72"/>
                </a:cxn>
                <a:cxn ang="0">
                  <a:pos x="41" y="72"/>
                </a:cxn>
                <a:cxn ang="0">
                  <a:pos x="32" y="72"/>
                </a:cxn>
                <a:cxn ang="0">
                  <a:pos x="21" y="77"/>
                </a:cxn>
                <a:cxn ang="0">
                  <a:pos x="10" y="80"/>
                </a:cxn>
                <a:cxn ang="0">
                  <a:pos x="0" y="87"/>
                </a:cxn>
                <a:cxn ang="0">
                  <a:pos x="47" y="143"/>
                </a:cxn>
                <a:cxn ang="0">
                  <a:pos x="60" y="144"/>
                </a:cxn>
                <a:cxn ang="0">
                  <a:pos x="69" y="147"/>
                </a:cxn>
                <a:cxn ang="0">
                  <a:pos x="77" y="152"/>
                </a:cxn>
                <a:cxn ang="0">
                  <a:pos x="84" y="156"/>
                </a:cxn>
                <a:cxn ang="0">
                  <a:pos x="93" y="161"/>
                </a:cxn>
                <a:cxn ang="0">
                  <a:pos x="101" y="166"/>
                </a:cxn>
                <a:cxn ang="0">
                  <a:pos x="110" y="170"/>
                </a:cxn>
                <a:cxn ang="0">
                  <a:pos x="121" y="176"/>
                </a:cxn>
                <a:cxn ang="0">
                  <a:pos x="130" y="180"/>
                </a:cxn>
                <a:cxn ang="0">
                  <a:pos x="140" y="183"/>
                </a:cxn>
                <a:cxn ang="0">
                  <a:pos x="149" y="184"/>
                </a:cxn>
                <a:cxn ang="0">
                  <a:pos x="161" y="186"/>
                </a:cxn>
                <a:cxn ang="0">
                  <a:pos x="170" y="184"/>
                </a:cxn>
                <a:cxn ang="0">
                  <a:pos x="181" y="181"/>
                </a:cxn>
                <a:cxn ang="0">
                  <a:pos x="192" y="176"/>
                </a:cxn>
                <a:cxn ang="0">
                  <a:pos x="202" y="169"/>
                </a:cxn>
                <a:cxn ang="0">
                  <a:pos x="213" y="158"/>
                </a:cxn>
                <a:cxn ang="0">
                  <a:pos x="226" y="144"/>
                </a:cxn>
                <a:cxn ang="0">
                  <a:pos x="233" y="129"/>
                </a:cxn>
                <a:cxn ang="0">
                  <a:pos x="241" y="117"/>
                </a:cxn>
                <a:cxn ang="0">
                  <a:pos x="247" y="104"/>
                </a:cxn>
                <a:cxn ang="0">
                  <a:pos x="253" y="94"/>
                </a:cxn>
                <a:cxn ang="0">
                  <a:pos x="259" y="83"/>
                </a:cxn>
                <a:cxn ang="0">
                  <a:pos x="267" y="72"/>
                </a:cxn>
                <a:cxn ang="0">
                  <a:pos x="273" y="63"/>
                </a:cxn>
                <a:cxn ang="0">
                  <a:pos x="279" y="52"/>
                </a:cxn>
                <a:cxn ang="0">
                  <a:pos x="284" y="41"/>
                </a:cxn>
                <a:cxn ang="0">
                  <a:pos x="289" y="29"/>
                </a:cxn>
                <a:cxn ang="0">
                  <a:pos x="292" y="17"/>
                </a:cxn>
                <a:cxn ang="0">
                  <a:pos x="224" y="0"/>
                </a:cxn>
              </a:cxnLst>
              <a:rect l="0" t="0" r="r" b="b"/>
              <a:pathLst>
                <a:path w="295" h="186">
                  <a:moveTo>
                    <a:pt x="224" y="0"/>
                  </a:moveTo>
                  <a:lnTo>
                    <a:pt x="222" y="3"/>
                  </a:lnTo>
                  <a:lnTo>
                    <a:pt x="222" y="6"/>
                  </a:lnTo>
                  <a:lnTo>
                    <a:pt x="221" y="9"/>
                  </a:lnTo>
                  <a:lnTo>
                    <a:pt x="221" y="12"/>
                  </a:lnTo>
                  <a:lnTo>
                    <a:pt x="219" y="15"/>
                  </a:lnTo>
                  <a:lnTo>
                    <a:pt x="218" y="18"/>
                  </a:lnTo>
                  <a:lnTo>
                    <a:pt x="216" y="21"/>
                  </a:lnTo>
                  <a:lnTo>
                    <a:pt x="215" y="24"/>
                  </a:lnTo>
                  <a:lnTo>
                    <a:pt x="213" y="28"/>
                  </a:lnTo>
                  <a:lnTo>
                    <a:pt x="213" y="31"/>
                  </a:lnTo>
                  <a:lnTo>
                    <a:pt x="210" y="34"/>
                  </a:lnTo>
                  <a:lnTo>
                    <a:pt x="209" y="37"/>
                  </a:lnTo>
                  <a:lnTo>
                    <a:pt x="207" y="40"/>
                  </a:lnTo>
                  <a:lnTo>
                    <a:pt x="206" y="43"/>
                  </a:lnTo>
                  <a:lnTo>
                    <a:pt x="202" y="47"/>
                  </a:lnTo>
                  <a:lnTo>
                    <a:pt x="202" y="49"/>
                  </a:lnTo>
                  <a:lnTo>
                    <a:pt x="199" y="52"/>
                  </a:lnTo>
                  <a:lnTo>
                    <a:pt x="198" y="55"/>
                  </a:lnTo>
                  <a:lnTo>
                    <a:pt x="196" y="58"/>
                  </a:lnTo>
                  <a:lnTo>
                    <a:pt x="193" y="61"/>
                  </a:lnTo>
                  <a:lnTo>
                    <a:pt x="192" y="64"/>
                  </a:lnTo>
                  <a:lnTo>
                    <a:pt x="190" y="67"/>
                  </a:lnTo>
                  <a:lnTo>
                    <a:pt x="187" y="72"/>
                  </a:lnTo>
                  <a:lnTo>
                    <a:pt x="186" y="75"/>
                  </a:lnTo>
                  <a:lnTo>
                    <a:pt x="183" y="77"/>
                  </a:lnTo>
                  <a:lnTo>
                    <a:pt x="181" y="80"/>
                  </a:lnTo>
                  <a:lnTo>
                    <a:pt x="179" y="84"/>
                  </a:lnTo>
                  <a:lnTo>
                    <a:pt x="178" y="87"/>
                  </a:lnTo>
                  <a:lnTo>
                    <a:pt x="176" y="90"/>
                  </a:lnTo>
                  <a:lnTo>
                    <a:pt x="173" y="94"/>
                  </a:lnTo>
                  <a:lnTo>
                    <a:pt x="172" y="97"/>
                  </a:lnTo>
                  <a:lnTo>
                    <a:pt x="170" y="101"/>
                  </a:lnTo>
                  <a:lnTo>
                    <a:pt x="167" y="104"/>
                  </a:lnTo>
                  <a:lnTo>
                    <a:pt x="164" y="106"/>
                  </a:lnTo>
                  <a:lnTo>
                    <a:pt x="159" y="109"/>
                  </a:lnTo>
                  <a:lnTo>
                    <a:pt x="156" y="110"/>
                  </a:lnTo>
                  <a:lnTo>
                    <a:pt x="150" y="110"/>
                  </a:lnTo>
                  <a:lnTo>
                    <a:pt x="147" y="110"/>
                  </a:lnTo>
                  <a:lnTo>
                    <a:pt x="143" y="109"/>
                  </a:lnTo>
                  <a:lnTo>
                    <a:pt x="138" y="109"/>
                  </a:lnTo>
                  <a:lnTo>
                    <a:pt x="133" y="106"/>
                  </a:lnTo>
                  <a:lnTo>
                    <a:pt x="130" y="104"/>
                  </a:lnTo>
                  <a:lnTo>
                    <a:pt x="126" y="103"/>
                  </a:lnTo>
                  <a:lnTo>
                    <a:pt x="121" y="101"/>
                  </a:lnTo>
                  <a:lnTo>
                    <a:pt x="115" y="98"/>
                  </a:lnTo>
                  <a:lnTo>
                    <a:pt x="110" y="95"/>
                  </a:lnTo>
                  <a:lnTo>
                    <a:pt x="106" y="92"/>
                  </a:lnTo>
                  <a:lnTo>
                    <a:pt x="101" y="89"/>
                  </a:lnTo>
                  <a:lnTo>
                    <a:pt x="98" y="89"/>
                  </a:lnTo>
                  <a:lnTo>
                    <a:pt x="95" y="87"/>
                  </a:lnTo>
                  <a:lnTo>
                    <a:pt x="92" y="86"/>
                  </a:lnTo>
                  <a:lnTo>
                    <a:pt x="89" y="84"/>
                  </a:lnTo>
                  <a:lnTo>
                    <a:pt x="87" y="83"/>
                  </a:lnTo>
                  <a:lnTo>
                    <a:pt x="84" y="81"/>
                  </a:lnTo>
                  <a:lnTo>
                    <a:pt x="81" y="80"/>
                  </a:lnTo>
                  <a:lnTo>
                    <a:pt x="78" y="80"/>
                  </a:lnTo>
                  <a:lnTo>
                    <a:pt x="75" y="77"/>
                  </a:lnTo>
                  <a:lnTo>
                    <a:pt x="72" y="77"/>
                  </a:lnTo>
                  <a:lnTo>
                    <a:pt x="69" y="77"/>
                  </a:lnTo>
                  <a:lnTo>
                    <a:pt x="67" y="75"/>
                  </a:lnTo>
                  <a:lnTo>
                    <a:pt x="63" y="74"/>
                  </a:lnTo>
                  <a:lnTo>
                    <a:pt x="60" y="74"/>
                  </a:lnTo>
                  <a:lnTo>
                    <a:pt x="57" y="72"/>
                  </a:lnTo>
                  <a:lnTo>
                    <a:pt x="55" y="72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4" y="72"/>
                  </a:lnTo>
                  <a:lnTo>
                    <a:pt x="41" y="72"/>
                  </a:lnTo>
                  <a:lnTo>
                    <a:pt x="38" y="72"/>
                  </a:lnTo>
                  <a:lnTo>
                    <a:pt x="35" y="72"/>
                  </a:lnTo>
                  <a:lnTo>
                    <a:pt x="32" y="72"/>
                  </a:lnTo>
                  <a:lnTo>
                    <a:pt x="29" y="75"/>
                  </a:lnTo>
                  <a:lnTo>
                    <a:pt x="24" y="75"/>
                  </a:lnTo>
                  <a:lnTo>
                    <a:pt x="21" y="77"/>
                  </a:lnTo>
                  <a:lnTo>
                    <a:pt x="17" y="77"/>
                  </a:lnTo>
                  <a:lnTo>
                    <a:pt x="15" y="80"/>
                  </a:lnTo>
                  <a:lnTo>
                    <a:pt x="10" y="80"/>
                  </a:lnTo>
                  <a:lnTo>
                    <a:pt x="7" y="83"/>
                  </a:lnTo>
                  <a:lnTo>
                    <a:pt x="4" y="84"/>
                  </a:lnTo>
                  <a:lnTo>
                    <a:pt x="0" y="87"/>
                  </a:lnTo>
                  <a:lnTo>
                    <a:pt x="40" y="146"/>
                  </a:lnTo>
                  <a:lnTo>
                    <a:pt x="43" y="144"/>
                  </a:lnTo>
                  <a:lnTo>
                    <a:pt x="47" y="143"/>
                  </a:lnTo>
                  <a:lnTo>
                    <a:pt x="52" y="143"/>
                  </a:lnTo>
                  <a:lnTo>
                    <a:pt x="55" y="143"/>
                  </a:lnTo>
                  <a:lnTo>
                    <a:pt x="60" y="144"/>
                  </a:lnTo>
                  <a:lnTo>
                    <a:pt x="64" y="146"/>
                  </a:lnTo>
                  <a:lnTo>
                    <a:pt x="67" y="146"/>
                  </a:lnTo>
                  <a:lnTo>
                    <a:pt x="69" y="147"/>
                  </a:lnTo>
                  <a:lnTo>
                    <a:pt x="72" y="149"/>
                  </a:lnTo>
                  <a:lnTo>
                    <a:pt x="73" y="150"/>
                  </a:lnTo>
                  <a:lnTo>
                    <a:pt x="77" y="152"/>
                  </a:lnTo>
                  <a:lnTo>
                    <a:pt x="80" y="153"/>
                  </a:lnTo>
                  <a:lnTo>
                    <a:pt x="81" y="153"/>
                  </a:lnTo>
                  <a:lnTo>
                    <a:pt x="84" y="156"/>
                  </a:lnTo>
                  <a:lnTo>
                    <a:pt x="87" y="158"/>
                  </a:lnTo>
                  <a:lnTo>
                    <a:pt x="90" y="158"/>
                  </a:lnTo>
                  <a:lnTo>
                    <a:pt x="93" y="161"/>
                  </a:lnTo>
                  <a:lnTo>
                    <a:pt x="97" y="163"/>
                  </a:lnTo>
                  <a:lnTo>
                    <a:pt x="100" y="164"/>
                  </a:lnTo>
                  <a:lnTo>
                    <a:pt x="101" y="166"/>
                  </a:lnTo>
                  <a:lnTo>
                    <a:pt x="104" y="167"/>
                  </a:lnTo>
                  <a:lnTo>
                    <a:pt x="107" y="169"/>
                  </a:lnTo>
                  <a:lnTo>
                    <a:pt x="110" y="170"/>
                  </a:lnTo>
                  <a:lnTo>
                    <a:pt x="113" y="173"/>
                  </a:lnTo>
                  <a:lnTo>
                    <a:pt x="116" y="173"/>
                  </a:lnTo>
                  <a:lnTo>
                    <a:pt x="121" y="176"/>
                  </a:lnTo>
                  <a:lnTo>
                    <a:pt x="124" y="176"/>
                  </a:lnTo>
                  <a:lnTo>
                    <a:pt x="126" y="178"/>
                  </a:lnTo>
                  <a:lnTo>
                    <a:pt x="130" y="180"/>
                  </a:lnTo>
                  <a:lnTo>
                    <a:pt x="133" y="181"/>
                  </a:lnTo>
                  <a:lnTo>
                    <a:pt x="136" y="181"/>
                  </a:lnTo>
                  <a:lnTo>
                    <a:pt x="140" y="183"/>
                  </a:lnTo>
                  <a:lnTo>
                    <a:pt x="143" y="184"/>
                  </a:lnTo>
                  <a:lnTo>
                    <a:pt x="146" y="184"/>
                  </a:lnTo>
                  <a:lnTo>
                    <a:pt x="149" y="184"/>
                  </a:lnTo>
                  <a:lnTo>
                    <a:pt x="153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4" y="184"/>
                  </a:lnTo>
                  <a:lnTo>
                    <a:pt x="167" y="184"/>
                  </a:lnTo>
                  <a:lnTo>
                    <a:pt x="170" y="184"/>
                  </a:lnTo>
                  <a:lnTo>
                    <a:pt x="175" y="184"/>
                  </a:lnTo>
                  <a:lnTo>
                    <a:pt x="178" y="183"/>
                  </a:lnTo>
                  <a:lnTo>
                    <a:pt x="181" y="181"/>
                  </a:lnTo>
                  <a:lnTo>
                    <a:pt x="186" y="180"/>
                  </a:lnTo>
                  <a:lnTo>
                    <a:pt x="189" y="178"/>
                  </a:lnTo>
                  <a:lnTo>
                    <a:pt x="192" y="176"/>
                  </a:lnTo>
                  <a:lnTo>
                    <a:pt x="196" y="173"/>
                  </a:lnTo>
                  <a:lnTo>
                    <a:pt x="199" y="170"/>
                  </a:lnTo>
                  <a:lnTo>
                    <a:pt x="202" y="169"/>
                  </a:lnTo>
                  <a:lnTo>
                    <a:pt x="206" y="164"/>
                  </a:lnTo>
                  <a:lnTo>
                    <a:pt x="210" y="161"/>
                  </a:lnTo>
                  <a:lnTo>
                    <a:pt x="213" y="158"/>
                  </a:lnTo>
                  <a:lnTo>
                    <a:pt x="218" y="153"/>
                  </a:lnTo>
                  <a:lnTo>
                    <a:pt x="221" y="149"/>
                  </a:lnTo>
                  <a:lnTo>
                    <a:pt x="226" y="144"/>
                  </a:lnTo>
                  <a:lnTo>
                    <a:pt x="227" y="140"/>
                  </a:lnTo>
                  <a:lnTo>
                    <a:pt x="233" y="135"/>
                  </a:lnTo>
                  <a:lnTo>
                    <a:pt x="233" y="129"/>
                  </a:lnTo>
                  <a:lnTo>
                    <a:pt x="236" y="126"/>
                  </a:lnTo>
                  <a:lnTo>
                    <a:pt x="238" y="121"/>
                  </a:lnTo>
                  <a:lnTo>
                    <a:pt x="241" y="117"/>
                  </a:lnTo>
                  <a:lnTo>
                    <a:pt x="242" y="112"/>
                  </a:lnTo>
                  <a:lnTo>
                    <a:pt x="245" y="109"/>
                  </a:lnTo>
                  <a:lnTo>
                    <a:pt x="247" y="104"/>
                  </a:lnTo>
                  <a:lnTo>
                    <a:pt x="249" y="101"/>
                  </a:lnTo>
                  <a:lnTo>
                    <a:pt x="250" y="97"/>
                  </a:lnTo>
                  <a:lnTo>
                    <a:pt x="253" y="94"/>
                  </a:lnTo>
                  <a:lnTo>
                    <a:pt x="255" y="89"/>
                  </a:lnTo>
                  <a:lnTo>
                    <a:pt x="258" y="87"/>
                  </a:lnTo>
                  <a:lnTo>
                    <a:pt x="259" y="83"/>
                  </a:lnTo>
                  <a:lnTo>
                    <a:pt x="262" y="80"/>
                  </a:lnTo>
                  <a:lnTo>
                    <a:pt x="265" y="77"/>
                  </a:lnTo>
                  <a:lnTo>
                    <a:pt x="267" y="72"/>
                  </a:lnTo>
                  <a:lnTo>
                    <a:pt x="270" y="69"/>
                  </a:lnTo>
                  <a:lnTo>
                    <a:pt x="272" y="66"/>
                  </a:lnTo>
                  <a:lnTo>
                    <a:pt x="273" y="63"/>
                  </a:lnTo>
                  <a:lnTo>
                    <a:pt x="275" y="60"/>
                  </a:lnTo>
                  <a:lnTo>
                    <a:pt x="278" y="55"/>
                  </a:lnTo>
                  <a:lnTo>
                    <a:pt x="279" y="52"/>
                  </a:lnTo>
                  <a:lnTo>
                    <a:pt x="281" y="49"/>
                  </a:lnTo>
                  <a:lnTo>
                    <a:pt x="282" y="44"/>
                  </a:lnTo>
                  <a:lnTo>
                    <a:pt x="284" y="41"/>
                  </a:lnTo>
                  <a:lnTo>
                    <a:pt x="285" y="37"/>
                  </a:lnTo>
                  <a:lnTo>
                    <a:pt x="287" y="34"/>
                  </a:lnTo>
                  <a:lnTo>
                    <a:pt x="289" y="29"/>
                  </a:lnTo>
                  <a:lnTo>
                    <a:pt x="290" y="24"/>
                  </a:lnTo>
                  <a:lnTo>
                    <a:pt x="292" y="21"/>
                  </a:lnTo>
                  <a:lnTo>
                    <a:pt x="292" y="17"/>
                  </a:lnTo>
                  <a:lnTo>
                    <a:pt x="295" y="12"/>
                  </a:lnTo>
                  <a:lnTo>
                    <a:pt x="224" y="0"/>
                  </a:lnTo>
                  <a:lnTo>
                    <a:pt x="224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9" name="Freeform 27"/>
            <p:cNvSpPr>
              <a:spLocks/>
            </p:cNvSpPr>
            <p:nvPr/>
          </p:nvSpPr>
          <p:spPr bwMode="auto">
            <a:xfrm>
              <a:off x="6069" y="720"/>
              <a:ext cx="60" cy="81"/>
            </a:xfrm>
            <a:custGeom>
              <a:avLst/>
              <a:gdLst/>
              <a:ahLst/>
              <a:cxnLst>
                <a:cxn ang="0">
                  <a:pos x="111" y="127"/>
                </a:cxn>
                <a:cxn ang="0">
                  <a:pos x="88" y="59"/>
                </a:cxn>
                <a:cxn ang="0">
                  <a:pos x="68" y="0"/>
                </a:cxn>
                <a:cxn ang="0">
                  <a:pos x="43" y="58"/>
                </a:cxn>
                <a:cxn ang="0">
                  <a:pos x="14" y="124"/>
                </a:cxn>
                <a:cxn ang="0">
                  <a:pos x="0" y="156"/>
                </a:cxn>
                <a:cxn ang="0">
                  <a:pos x="36" y="159"/>
                </a:cxn>
                <a:cxn ang="0">
                  <a:pos x="88" y="159"/>
                </a:cxn>
                <a:cxn ang="0">
                  <a:pos x="122" y="161"/>
                </a:cxn>
                <a:cxn ang="0">
                  <a:pos x="111" y="127"/>
                </a:cxn>
                <a:cxn ang="0">
                  <a:pos x="111" y="127"/>
                </a:cxn>
              </a:cxnLst>
              <a:rect l="0" t="0" r="r" b="b"/>
              <a:pathLst>
                <a:path w="122" h="161">
                  <a:moveTo>
                    <a:pt x="111" y="127"/>
                  </a:moveTo>
                  <a:lnTo>
                    <a:pt x="88" y="59"/>
                  </a:lnTo>
                  <a:lnTo>
                    <a:pt x="68" y="0"/>
                  </a:lnTo>
                  <a:lnTo>
                    <a:pt x="43" y="58"/>
                  </a:lnTo>
                  <a:lnTo>
                    <a:pt x="14" y="124"/>
                  </a:lnTo>
                  <a:lnTo>
                    <a:pt x="0" y="156"/>
                  </a:lnTo>
                  <a:lnTo>
                    <a:pt x="36" y="159"/>
                  </a:lnTo>
                  <a:lnTo>
                    <a:pt x="88" y="159"/>
                  </a:lnTo>
                  <a:lnTo>
                    <a:pt x="122" y="161"/>
                  </a:lnTo>
                  <a:lnTo>
                    <a:pt x="111" y="127"/>
                  </a:lnTo>
                  <a:lnTo>
                    <a:pt x="111" y="127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0" name="Freeform 28"/>
            <p:cNvSpPr>
              <a:spLocks/>
            </p:cNvSpPr>
            <p:nvPr/>
          </p:nvSpPr>
          <p:spPr bwMode="auto">
            <a:xfrm>
              <a:off x="6044" y="1073"/>
              <a:ext cx="98" cy="13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20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0" y="57"/>
                </a:cxn>
                <a:cxn ang="0">
                  <a:pos x="0" y="69"/>
                </a:cxn>
                <a:cxn ang="0">
                  <a:pos x="0" y="81"/>
                </a:cxn>
                <a:cxn ang="0">
                  <a:pos x="0" y="93"/>
                </a:cxn>
                <a:cxn ang="0">
                  <a:pos x="0" y="106"/>
                </a:cxn>
                <a:cxn ang="0">
                  <a:pos x="0" y="117"/>
                </a:cxn>
                <a:cxn ang="0">
                  <a:pos x="0" y="130"/>
                </a:cxn>
                <a:cxn ang="0">
                  <a:pos x="0" y="141"/>
                </a:cxn>
                <a:cxn ang="0">
                  <a:pos x="0" y="153"/>
                </a:cxn>
                <a:cxn ang="0">
                  <a:pos x="0" y="166"/>
                </a:cxn>
                <a:cxn ang="0">
                  <a:pos x="0" y="178"/>
                </a:cxn>
                <a:cxn ang="0">
                  <a:pos x="0" y="190"/>
                </a:cxn>
                <a:cxn ang="0">
                  <a:pos x="0" y="204"/>
                </a:cxn>
                <a:cxn ang="0">
                  <a:pos x="0" y="215"/>
                </a:cxn>
                <a:cxn ang="0">
                  <a:pos x="0" y="229"/>
                </a:cxn>
                <a:cxn ang="0">
                  <a:pos x="0" y="239"/>
                </a:cxn>
                <a:cxn ang="0">
                  <a:pos x="0" y="252"/>
                </a:cxn>
                <a:cxn ang="0">
                  <a:pos x="69" y="261"/>
                </a:cxn>
                <a:cxn ang="0">
                  <a:pos x="125" y="264"/>
                </a:cxn>
                <a:cxn ang="0">
                  <a:pos x="194" y="255"/>
                </a:cxn>
                <a:cxn ang="0">
                  <a:pos x="194" y="242"/>
                </a:cxn>
                <a:cxn ang="0">
                  <a:pos x="194" y="230"/>
                </a:cxn>
                <a:cxn ang="0">
                  <a:pos x="194" y="218"/>
                </a:cxn>
                <a:cxn ang="0">
                  <a:pos x="194" y="206"/>
                </a:cxn>
                <a:cxn ang="0">
                  <a:pos x="194" y="193"/>
                </a:cxn>
                <a:cxn ang="0">
                  <a:pos x="194" y="181"/>
                </a:cxn>
                <a:cxn ang="0">
                  <a:pos x="194" y="169"/>
                </a:cxn>
                <a:cxn ang="0">
                  <a:pos x="194" y="156"/>
                </a:cxn>
                <a:cxn ang="0">
                  <a:pos x="194" y="144"/>
                </a:cxn>
                <a:cxn ang="0">
                  <a:pos x="194" y="132"/>
                </a:cxn>
                <a:cxn ang="0">
                  <a:pos x="194" y="120"/>
                </a:cxn>
                <a:cxn ang="0">
                  <a:pos x="194" y="106"/>
                </a:cxn>
                <a:cxn ang="0">
                  <a:pos x="194" y="93"/>
                </a:cxn>
                <a:cxn ang="0">
                  <a:pos x="194" y="81"/>
                </a:cxn>
                <a:cxn ang="0">
                  <a:pos x="194" y="69"/>
                </a:cxn>
                <a:cxn ang="0">
                  <a:pos x="194" y="57"/>
                </a:cxn>
                <a:cxn ang="0">
                  <a:pos x="194" y="44"/>
                </a:cxn>
                <a:cxn ang="0">
                  <a:pos x="194" y="32"/>
                </a:cxn>
                <a:cxn ang="0">
                  <a:pos x="194" y="20"/>
                </a:cxn>
                <a:cxn ang="0">
                  <a:pos x="194" y="8"/>
                </a:cxn>
                <a:cxn ang="0">
                  <a:pos x="0" y="0"/>
                </a:cxn>
              </a:cxnLst>
              <a:rect l="0" t="0" r="r" b="b"/>
              <a:pathLst>
                <a:path w="195" h="264">
                  <a:moveTo>
                    <a:pt x="0" y="0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0" y="130"/>
                  </a:lnTo>
                  <a:lnTo>
                    <a:pt x="0" y="133"/>
                  </a:lnTo>
                  <a:lnTo>
                    <a:pt x="0" y="138"/>
                  </a:lnTo>
                  <a:lnTo>
                    <a:pt x="0" y="141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53"/>
                  </a:lnTo>
                  <a:lnTo>
                    <a:pt x="0" y="158"/>
                  </a:lnTo>
                  <a:lnTo>
                    <a:pt x="0" y="163"/>
                  </a:lnTo>
                  <a:lnTo>
                    <a:pt x="0" y="166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0" y="190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0"/>
                  </a:lnTo>
                  <a:lnTo>
                    <a:pt x="0" y="215"/>
                  </a:lnTo>
                  <a:lnTo>
                    <a:pt x="0" y="219"/>
                  </a:lnTo>
                  <a:lnTo>
                    <a:pt x="0" y="222"/>
                  </a:lnTo>
                  <a:lnTo>
                    <a:pt x="0" y="229"/>
                  </a:lnTo>
                  <a:lnTo>
                    <a:pt x="0" y="232"/>
                  </a:lnTo>
                  <a:lnTo>
                    <a:pt x="0" y="236"/>
                  </a:lnTo>
                  <a:lnTo>
                    <a:pt x="0" y="239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2"/>
                  </a:lnTo>
                  <a:lnTo>
                    <a:pt x="0" y="256"/>
                  </a:lnTo>
                  <a:lnTo>
                    <a:pt x="0" y="261"/>
                  </a:lnTo>
                  <a:lnTo>
                    <a:pt x="69" y="261"/>
                  </a:lnTo>
                  <a:lnTo>
                    <a:pt x="69" y="70"/>
                  </a:lnTo>
                  <a:lnTo>
                    <a:pt x="125" y="70"/>
                  </a:lnTo>
                  <a:lnTo>
                    <a:pt x="125" y="264"/>
                  </a:lnTo>
                  <a:lnTo>
                    <a:pt x="195" y="264"/>
                  </a:lnTo>
                  <a:lnTo>
                    <a:pt x="194" y="261"/>
                  </a:lnTo>
                  <a:lnTo>
                    <a:pt x="194" y="255"/>
                  </a:lnTo>
                  <a:lnTo>
                    <a:pt x="194" y="252"/>
                  </a:lnTo>
                  <a:lnTo>
                    <a:pt x="194" y="249"/>
                  </a:lnTo>
                  <a:lnTo>
                    <a:pt x="194" y="242"/>
                  </a:lnTo>
                  <a:lnTo>
                    <a:pt x="194" y="239"/>
                  </a:lnTo>
                  <a:lnTo>
                    <a:pt x="194" y="235"/>
                  </a:lnTo>
                  <a:lnTo>
                    <a:pt x="194" y="230"/>
                  </a:lnTo>
                  <a:lnTo>
                    <a:pt x="194" y="227"/>
                  </a:lnTo>
                  <a:lnTo>
                    <a:pt x="194" y="222"/>
                  </a:lnTo>
                  <a:lnTo>
                    <a:pt x="194" y="218"/>
                  </a:lnTo>
                  <a:lnTo>
                    <a:pt x="194" y="215"/>
                  </a:lnTo>
                  <a:lnTo>
                    <a:pt x="194" y="210"/>
                  </a:lnTo>
                  <a:lnTo>
                    <a:pt x="194" y="206"/>
                  </a:lnTo>
                  <a:lnTo>
                    <a:pt x="194" y="201"/>
                  </a:lnTo>
                  <a:lnTo>
                    <a:pt x="194" y="198"/>
                  </a:lnTo>
                  <a:lnTo>
                    <a:pt x="194" y="193"/>
                  </a:lnTo>
                  <a:lnTo>
                    <a:pt x="194" y="189"/>
                  </a:lnTo>
                  <a:lnTo>
                    <a:pt x="194" y="186"/>
                  </a:lnTo>
                  <a:lnTo>
                    <a:pt x="194" y="181"/>
                  </a:lnTo>
                  <a:lnTo>
                    <a:pt x="194" y="176"/>
                  </a:lnTo>
                  <a:lnTo>
                    <a:pt x="194" y="173"/>
                  </a:lnTo>
                  <a:lnTo>
                    <a:pt x="194" y="169"/>
                  </a:lnTo>
                  <a:lnTo>
                    <a:pt x="194" y="164"/>
                  </a:lnTo>
                  <a:lnTo>
                    <a:pt x="194" y="161"/>
                  </a:lnTo>
                  <a:lnTo>
                    <a:pt x="194" y="156"/>
                  </a:lnTo>
                  <a:lnTo>
                    <a:pt x="194" y="152"/>
                  </a:lnTo>
                  <a:lnTo>
                    <a:pt x="194" y="149"/>
                  </a:lnTo>
                  <a:lnTo>
                    <a:pt x="194" y="144"/>
                  </a:lnTo>
                  <a:lnTo>
                    <a:pt x="194" y="140"/>
                  </a:lnTo>
                  <a:lnTo>
                    <a:pt x="194" y="135"/>
                  </a:lnTo>
                  <a:lnTo>
                    <a:pt x="194" y="132"/>
                  </a:lnTo>
                  <a:lnTo>
                    <a:pt x="194" y="127"/>
                  </a:lnTo>
                  <a:lnTo>
                    <a:pt x="194" y="123"/>
                  </a:lnTo>
                  <a:lnTo>
                    <a:pt x="194" y="120"/>
                  </a:lnTo>
                  <a:lnTo>
                    <a:pt x="194" y="113"/>
                  </a:lnTo>
                  <a:lnTo>
                    <a:pt x="194" y="110"/>
                  </a:lnTo>
                  <a:lnTo>
                    <a:pt x="194" y="106"/>
                  </a:lnTo>
                  <a:lnTo>
                    <a:pt x="194" y="101"/>
                  </a:lnTo>
                  <a:lnTo>
                    <a:pt x="194" y="98"/>
                  </a:lnTo>
                  <a:lnTo>
                    <a:pt x="194" y="93"/>
                  </a:lnTo>
                  <a:lnTo>
                    <a:pt x="194" y="89"/>
                  </a:lnTo>
                  <a:lnTo>
                    <a:pt x="194" y="84"/>
                  </a:lnTo>
                  <a:lnTo>
                    <a:pt x="194" y="81"/>
                  </a:lnTo>
                  <a:lnTo>
                    <a:pt x="194" y="77"/>
                  </a:lnTo>
                  <a:lnTo>
                    <a:pt x="194" y="74"/>
                  </a:lnTo>
                  <a:lnTo>
                    <a:pt x="194" y="69"/>
                  </a:lnTo>
                  <a:lnTo>
                    <a:pt x="194" y="64"/>
                  </a:lnTo>
                  <a:lnTo>
                    <a:pt x="194" y="61"/>
                  </a:lnTo>
                  <a:lnTo>
                    <a:pt x="194" y="57"/>
                  </a:lnTo>
                  <a:lnTo>
                    <a:pt x="194" y="52"/>
                  </a:lnTo>
                  <a:lnTo>
                    <a:pt x="194" y="49"/>
                  </a:lnTo>
                  <a:lnTo>
                    <a:pt x="194" y="44"/>
                  </a:lnTo>
                  <a:lnTo>
                    <a:pt x="194" y="40"/>
                  </a:lnTo>
                  <a:lnTo>
                    <a:pt x="194" y="37"/>
                  </a:lnTo>
                  <a:lnTo>
                    <a:pt x="194" y="32"/>
                  </a:lnTo>
                  <a:lnTo>
                    <a:pt x="194" y="27"/>
                  </a:lnTo>
                  <a:lnTo>
                    <a:pt x="194" y="24"/>
                  </a:lnTo>
                  <a:lnTo>
                    <a:pt x="194" y="20"/>
                  </a:lnTo>
                  <a:lnTo>
                    <a:pt x="194" y="17"/>
                  </a:lnTo>
                  <a:lnTo>
                    <a:pt x="194" y="12"/>
                  </a:lnTo>
                  <a:lnTo>
                    <a:pt x="194" y="8"/>
                  </a:lnTo>
                  <a:lnTo>
                    <a:pt x="194" y="4"/>
                  </a:lnTo>
                  <a:lnTo>
                    <a:pt x="1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1" name="Freeform 29"/>
            <p:cNvSpPr>
              <a:spLocks/>
            </p:cNvSpPr>
            <p:nvPr/>
          </p:nvSpPr>
          <p:spPr bwMode="auto">
            <a:xfrm>
              <a:off x="6052" y="688"/>
              <a:ext cx="90" cy="3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3"/>
                </a:cxn>
                <a:cxn ang="0">
                  <a:pos x="3" y="74"/>
                </a:cxn>
                <a:cxn ang="0">
                  <a:pos x="181" y="69"/>
                </a:cxn>
                <a:cxn ang="0">
                  <a:pos x="181" y="0"/>
                </a:cxn>
                <a:cxn ang="0">
                  <a:pos x="181" y="0"/>
                </a:cxn>
              </a:cxnLst>
              <a:rect l="0" t="0" r="r" b="b"/>
              <a:pathLst>
                <a:path w="181" h="74">
                  <a:moveTo>
                    <a:pt x="181" y="0"/>
                  </a:moveTo>
                  <a:lnTo>
                    <a:pt x="0" y="3"/>
                  </a:lnTo>
                  <a:lnTo>
                    <a:pt x="3" y="74"/>
                  </a:lnTo>
                  <a:lnTo>
                    <a:pt x="181" y="69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2" name="Freeform 30"/>
            <p:cNvSpPr>
              <a:spLocks/>
            </p:cNvSpPr>
            <p:nvPr/>
          </p:nvSpPr>
          <p:spPr bwMode="auto">
            <a:xfrm>
              <a:off x="5760" y="1005"/>
              <a:ext cx="260" cy="39"/>
            </a:xfrm>
            <a:custGeom>
              <a:avLst/>
              <a:gdLst/>
              <a:ahLst/>
              <a:cxnLst>
                <a:cxn ang="0">
                  <a:pos x="504" y="0"/>
                </a:cxn>
                <a:cxn ang="0">
                  <a:pos x="51" y="6"/>
                </a:cxn>
                <a:cxn ang="0">
                  <a:pos x="0" y="78"/>
                </a:cxn>
                <a:cxn ang="0">
                  <a:pos x="519" y="72"/>
                </a:cxn>
                <a:cxn ang="0">
                  <a:pos x="504" y="0"/>
                </a:cxn>
                <a:cxn ang="0">
                  <a:pos x="504" y="0"/>
                </a:cxn>
              </a:cxnLst>
              <a:rect l="0" t="0" r="r" b="b"/>
              <a:pathLst>
                <a:path w="519" h="78">
                  <a:moveTo>
                    <a:pt x="504" y="0"/>
                  </a:moveTo>
                  <a:lnTo>
                    <a:pt x="51" y="6"/>
                  </a:lnTo>
                  <a:lnTo>
                    <a:pt x="0" y="78"/>
                  </a:lnTo>
                  <a:lnTo>
                    <a:pt x="519" y="72"/>
                  </a:lnTo>
                  <a:lnTo>
                    <a:pt x="504" y="0"/>
                  </a:lnTo>
                  <a:lnTo>
                    <a:pt x="504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3" name="Freeform 31"/>
            <p:cNvSpPr>
              <a:spLocks/>
            </p:cNvSpPr>
            <p:nvPr/>
          </p:nvSpPr>
          <p:spPr bwMode="auto">
            <a:xfrm>
              <a:off x="5900" y="1080"/>
              <a:ext cx="39" cy="34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0" y="40"/>
                </a:cxn>
                <a:cxn ang="0">
                  <a:pos x="1" y="40"/>
                </a:cxn>
                <a:cxn ang="0">
                  <a:pos x="1" y="37"/>
                </a:cxn>
                <a:cxn ang="0">
                  <a:pos x="4" y="35"/>
                </a:cxn>
                <a:cxn ang="0">
                  <a:pos x="6" y="31"/>
                </a:cxn>
                <a:cxn ang="0">
                  <a:pos x="9" y="28"/>
                </a:cxn>
                <a:cxn ang="0">
                  <a:pos x="12" y="25"/>
                </a:cxn>
                <a:cxn ang="0">
                  <a:pos x="13" y="20"/>
                </a:cxn>
                <a:cxn ang="0">
                  <a:pos x="16" y="15"/>
                </a:cxn>
                <a:cxn ang="0">
                  <a:pos x="20" y="12"/>
                </a:cxn>
                <a:cxn ang="0">
                  <a:pos x="23" y="8"/>
                </a:cxn>
                <a:cxn ang="0">
                  <a:pos x="26" y="6"/>
                </a:cxn>
                <a:cxn ang="0">
                  <a:pos x="27" y="3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49" y="0"/>
                </a:cxn>
                <a:cxn ang="0">
                  <a:pos x="78" y="26"/>
                </a:cxn>
                <a:cxn ang="0">
                  <a:pos x="49" y="69"/>
                </a:cxn>
                <a:cxn ang="0">
                  <a:pos x="30" y="69"/>
                </a:cxn>
                <a:cxn ang="0">
                  <a:pos x="1" y="42"/>
                </a:cxn>
                <a:cxn ang="0">
                  <a:pos x="1" y="42"/>
                </a:cxn>
              </a:cxnLst>
              <a:rect l="0" t="0" r="r" b="b"/>
              <a:pathLst>
                <a:path w="78" h="69">
                  <a:moveTo>
                    <a:pt x="1" y="42"/>
                  </a:moveTo>
                  <a:lnTo>
                    <a:pt x="0" y="40"/>
                  </a:lnTo>
                  <a:lnTo>
                    <a:pt x="1" y="40"/>
                  </a:lnTo>
                  <a:lnTo>
                    <a:pt x="1" y="37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9" y="28"/>
                  </a:lnTo>
                  <a:lnTo>
                    <a:pt x="12" y="25"/>
                  </a:lnTo>
                  <a:lnTo>
                    <a:pt x="13" y="20"/>
                  </a:lnTo>
                  <a:lnTo>
                    <a:pt x="16" y="15"/>
                  </a:lnTo>
                  <a:lnTo>
                    <a:pt x="20" y="12"/>
                  </a:lnTo>
                  <a:lnTo>
                    <a:pt x="23" y="8"/>
                  </a:lnTo>
                  <a:lnTo>
                    <a:pt x="26" y="6"/>
                  </a:lnTo>
                  <a:lnTo>
                    <a:pt x="27" y="3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78" y="26"/>
                  </a:lnTo>
                  <a:lnTo>
                    <a:pt x="49" y="69"/>
                  </a:lnTo>
                  <a:lnTo>
                    <a:pt x="30" y="69"/>
                  </a:lnTo>
                  <a:lnTo>
                    <a:pt x="1" y="42"/>
                  </a:lnTo>
                  <a:lnTo>
                    <a:pt x="1" y="42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4" name="Freeform 32"/>
            <p:cNvSpPr>
              <a:spLocks/>
            </p:cNvSpPr>
            <p:nvPr/>
          </p:nvSpPr>
          <p:spPr bwMode="auto">
            <a:xfrm>
              <a:off x="6236" y="1073"/>
              <a:ext cx="40" cy="34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8" y="0"/>
                </a:cxn>
                <a:cxn ang="0">
                  <a:pos x="42" y="0"/>
                </a:cxn>
                <a:cxn ang="0">
                  <a:pos x="43" y="0"/>
                </a:cxn>
                <a:cxn ang="0">
                  <a:pos x="45" y="0"/>
                </a:cxn>
                <a:cxn ang="0">
                  <a:pos x="48" y="0"/>
                </a:cxn>
                <a:cxn ang="0">
                  <a:pos x="51" y="2"/>
                </a:cxn>
                <a:cxn ang="0">
                  <a:pos x="53" y="2"/>
                </a:cxn>
                <a:cxn ang="0">
                  <a:pos x="57" y="3"/>
                </a:cxn>
                <a:cxn ang="0">
                  <a:pos x="60" y="5"/>
                </a:cxn>
                <a:cxn ang="0">
                  <a:pos x="63" y="5"/>
                </a:cxn>
                <a:cxn ang="0">
                  <a:pos x="68" y="6"/>
                </a:cxn>
                <a:cxn ang="0">
                  <a:pos x="71" y="6"/>
                </a:cxn>
                <a:cxn ang="0">
                  <a:pos x="72" y="10"/>
                </a:cxn>
                <a:cxn ang="0">
                  <a:pos x="76" y="10"/>
                </a:cxn>
                <a:cxn ang="0">
                  <a:pos x="77" y="11"/>
                </a:cxn>
                <a:cxn ang="0">
                  <a:pos x="79" y="11"/>
                </a:cxn>
                <a:cxn ang="0">
                  <a:pos x="80" y="13"/>
                </a:cxn>
                <a:cxn ang="0">
                  <a:pos x="79" y="14"/>
                </a:cxn>
                <a:cxn ang="0">
                  <a:pos x="77" y="16"/>
                </a:cxn>
                <a:cxn ang="0">
                  <a:pos x="76" y="19"/>
                </a:cxn>
                <a:cxn ang="0">
                  <a:pos x="74" y="22"/>
                </a:cxn>
                <a:cxn ang="0">
                  <a:pos x="71" y="26"/>
                </a:cxn>
                <a:cxn ang="0">
                  <a:pos x="68" y="33"/>
                </a:cxn>
                <a:cxn ang="0">
                  <a:pos x="65" y="34"/>
                </a:cxn>
                <a:cxn ang="0">
                  <a:pos x="65" y="37"/>
                </a:cxn>
                <a:cxn ang="0">
                  <a:pos x="63" y="39"/>
                </a:cxn>
                <a:cxn ang="0">
                  <a:pos x="60" y="42"/>
                </a:cxn>
                <a:cxn ang="0">
                  <a:pos x="57" y="46"/>
                </a:cxn>
                <a:cxn ang="0">
                  <a:pos x="54" y="52"/>
                </a:cxn>
                <a:cxn ang="0">
                  <a:pos x="51" y="57"/>
                </a:cxn>
                <a:cxn ang="0">
                  <a:pos x="48" y="60"/>
                </a:cxn>
                <a:cxn ang="0">
                  <a:pos x="45" y="65"/>
                </a:cxn>
                <a:cxn ang="0">
                  <a:pos x="43" y="66"/>
                </a:cxn>
                <a:cxn ang="0">
                  <a:pos x="43" y="69"/>
                </a:cxn>
                <a:cxn ang="0">
                  <a:pos x="43" y="69"/>
                </a:cxn>
                <a:cxn ang="0">
                  <a:pos x="26" y="69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80" h="69">
                  <a:moveTo>
                    <a:pt x="0" y="36"/>
                  </a:moveTo>
                  <a:lnTo>
                    <a:pt x="28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7" y="3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2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1"/>
                  </a:lnTo>
                  <a:lnTo>
                    <a:pt x="80" y="13"/>
                  </a:lnTo>
                  <a:lnTo>
                    <a:pt x="79" y="14"/>
                  </a:lnTo>
                  <a:lnTo>
                    <a:pt x="77" y="16"/>
                  </a:lnTo>
                  <a:lnTo>
                    <a:pt x="76" y="19"/>
                  </a:lnTo>
                  <a:lnTo>
                    <a:pt x="74" y="22"/>
                  </a:lnTo>
                  <a:lnTo>
                    <a:pt x="71" y="26"/>
                  </a:lnTo>
                  <a:lnTo>
                    <a:pt x="68" y="33"/>
                  </a:lnTo>
                  <a:lnTo>
                    <a:pt x="65" y="34"/>
                  </a:lnTo>
                  <a:lnTo>
                    <a:pt x="65" y="37"/>
                  </a:lnTo>
                  <a:lnTo>
                    <a:pt x="63" y="39"/>
                  </a:lnTo>
                  <a:lnTo>
                    <a:pt x="60" y="42"/>
                  </a:lnTo>
                  <a:lnTo>
                    <a:pt x="57" y="46"/>
                  </a:lnTo>
                  <a:lnTo>
                    <a:pt x="54" y="52"/>
                  </a:lnTo>
                  <a:lnTo>
                    <a:pt x="51" y="57"/>
                  </a:lnTo>
                  <a:lnTo>
                    <a:pt x="48" y="60"/>
                  </a:lnTo>
                  <a:lnTo>
                    <a:pt x="45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26" y="69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5" name="Freeform 33"/>
            <p:cNvSpPr>
              <a:spLocks/>
            </p:cNvSpPr>
            <p:nvPr/>
          </p:nvSpPr>
          <p:spPr bwMode="auto">
            <a:xfrm>
              <a:off x="5965" y="596"/>
              <a:ext cx="72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6"/>
                </a:cxn>
                <a:cxn ang="0">
                  <a:pos x="105" y="138"/>
                </a:cxn>
                <a:cxn ang="0">
                  <a:pos x="144" y="9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144" h="138">
                  <a:moveTo>
                    <a:pt x="42" y="0"/>
                  </a:moveTo>
                  <a:lnTo>
                    <a:pt x="0" y="46"/>
                  </a:lnTo>
                  <a:lnTo>
                    <a:pt x="105" y="138"/>
                  </a:lnTo>
                  <a:lnTo>
                    <a:pt x="144" y="9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6" name="Freeform 34"/>
            <p:cNvSpPr>
              <a:spLocks/>
            </p:cNvSpPr>
            <p:nvPr/>
          </p:nvSpPr>
          <p:spPr bwMode="auto">
            <a:xfrm>
              <a:off x="5874" y="728"/>
              <a:ext cx="66" cy="4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3" y="84"/>
                </a:cxn>
                <a:cxn ang="0">
                  <a:pos x="132" y="60"/>
                </a:cxn>
                <a:cxn ang="0">
                  <a:pos x="120" y="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32" h="84">
                  <a:moveTo>
                    <a:pt x="0" y="24"/>
                  </a:moveTo>
                  <a:lnTo>
                    <a:pt x="13" y="84"/>
                  </a:lnTo>
                  <a:lnTo>
                    <a:pt x="132" y="60"/>
                  </a:lnTo>
                  <a:lnTo>
                    <a:pt x="120" y="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7" name="Freeform 35"/>
            <p:cNvSpPr>
              <a:spLocks/>
            </p:cNvSpPr>
            <p:nvPr/>
          </p:nvSpPr>
          <p:spPr bwMode="auto">
            <a:xfrm>
              <a:off x="5891" y="686"/>
              <a:ext cx="3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4"/>
                </a:cxn>
                <a:cxn ang="0">
                  <a:pos x="8" y="5"/>
                </a:cxn>
                <a:cxn ang="0">
                  <a:pos x="3" y="7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5" y="4"/>
                  </a:lnTo>
                  <a:lnTo>
                    <a:pt x="8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8" name="Freeform 36"/>
            <p:cNvSpPr>
              <a:spLocks/>
            </p:cNvSpPr>
            <p:nvPr/>
          </p:nvSpPr>
          <p:spPr bwMode="auto">
            <a:xfrm>
              <a:off x="5890" y="696"/>
              <a:ext cx="13" cy="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6" y="3"/>
                </a:cxn>
                <a:cxn ang="0">
                  <a:pos x="9" y="3"/>
                </a:cxn>
                <a:cxn ang="0">
                  <a:pos x="12" y="5"/>
                </a:cxn>
                <a:cxn ang="0">
                  <a:pos x="15" y="5"/>
                </a:cxn>
                <a:cxn ang="0">
                  <a:pos x="20" y="6"/>
                </a:cxn>
                <a:cxn ang="0">
                  <a:pos x="21" y="5"/>
                </a:cxn>
                <a:cxn ang="0">
                  <a:pos x="26" y="5"/>
                </a:cxn>
                <a:cxn ang="0">
                  <a:pos x="23" y="6"/>
                </a:cxn>
                <a:cxn ang="0">
                  <a:pos x="21" y="9"/>
                </a:cxn>
                <a:cxn ang="0">
                  <a:pos x="20" y="12"/>
                </a:cxn>
                <a:cxn ang="0">
                  <a:pos x="21" y="15"/>
                </a:cxn>
                <a:cxn ang="0">
                  <a:pos x="18" y="14"/>
                </a:cxn>
                <a:cxn ang="0">
                  <a:pos x="16" y="14"/>
                </a:cxn>
                <a:cxn ang="0">
                  <a:pos x="13" y="14"/>
                </a:cxn>
                <a:cxn ang="0">
                  <a:pos x="12" y="14"/>
                </a:cxn>
                <a:cxn ang="0">
                  <a:pos x="7" y="14"/>
                </a:cxn>
                <a:cxn ang="0">
                  <a:pos x="4" y="14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6" h="15">
                  <a:moveTo>
                    <a:pt x="1" y="0"/>
                  </a:moveTo>
                  <a:lnTo>
                    <a:pt x="3" y="2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6" y="5"/>
                  </a:lnTo>
                  <a:lnTo>
                    <a:pt x="23" y="6"/>
                  </a:lnTo>
                  <a:lnTo>
                    <a:pt x="21" y="9"/>
                  </a:lnTo>
                  <a:lnTo>
                    <a:pt x="20" y="12"/>
                  </a:lnTo>
                  <a:lnTo>
                    <a:pt x="21" y="15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09" name="Freeform 37"/>
            <p:cNvSpPr>
              <a:spLocks/>
            </p:cNvSpPr>
            <p:nvPr/>
          </p:nvSpPr>
          <p:spPr bwMode="auto">
            <a:xfrm>
              <a:off x="5892" y="669"/>
              <a:ext cx="75" cy="4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1"/>
                </a:cxn>
                <a:cxn ang="0">
                  <a:pos x="20" y="1"/>
                </a:cxn>
                <a:cxn ang="0">
                  <a:pos x="32" y="3"/>
                </a:cxn>
                <a:cxn ang="0">
                  <a:pos x="46" y="4"/>
                </a:cxn>
                <a:cxn ang="0">
                  <a:pos x="39" y="15"/>
                </a:cxn>
                <a:cxn ang="0">
                  <a:pos x="37" y="27"/>
                </a:cxn>
                <a:cxn ang="0">
                  <a:pos x="42" y="40"/>
                </a:cxn>
                <a:cxn ang="0">
                  <a:pos x="49" y="49"/>
                </a:cxn>
                <a:cxn ang="0">
                  <a:pos x="62" y="52"/>
                </a:cxn>
                <a:cxn ang="0">
                  <a:pos x="68" y="44"/>
                </a:cxn>
                <a:cxn ang="0">
                  <a:pos x="66" y="32"/>
                </a:cxn>
                <a:cxn ang="0">
                  <a:pos x="62" y="23"/>
                </a:cxn>
                <a:cxn ang="0">
                  <a:pos x="62" y="15"/>
                </a:cxn>
                <a:cxn ang="0">
                  <a:pos x="63" y="6"/>
                </a:cxn>
                <a:cxn ang="0">
                  <a:pos x="74" y="7"/>
                </a:cxn>
                <a:cxn ang="0">
                  <a:pos x="86" y="9"/>
                </a:cxn>
                <a:cxn ang="0">
                  <a:pos x="97" y="9"/>
                </a:cxn>
                <a:cxn ang="0">
                  <a:pos x="109" y="12"/>
                </a:cxn>
                <a:cxn ang="0">
                  <a:pos x="118" y="12"/>
                </a:cxn>
                <a:cxn ang="0">
                  <a:pos x="128" y="14"/>
                </a:cxn>
                <a:cxn ang="0">
                  <a:pos x="137" y="14"/>
                </a:cxn>
                <a:cxn ang="0">
                  <a:pos x="143" y="15"/>
                </a:cxn>
                <a:cxn ang="0">
                  <a:pos x="151" y="15"/>
                </a:cxn>
                <a:cxn ang="0">
                  <a:pos x="141" y="83"/>
                </a:cxn>
                <a:cxn ang="0">
                  <a:pos x="134" y="81"/>
                </a:cxn>
                <a:cxn ang="0">
                  <a:pos x="125" y="81"/>
                </a:cxn>
                <a:cxn ang="0">
                  <a:pos x="111" y="80"/>
                </a:cxn>
                <a:cxn ang="0">
                  <a:pos x="98" y="78"/>
                </a:cxn>
                <a:cxn ang="0">
                  <a:pos x="91" y="78"/>
                </a:cxn>
                <a:cxn ang="0">
                  <a:pos x="92" y="67"/>
                </a:cxn>
                <a:cxn ang="0">
                  <a:pos x="88" y="61"/>
                </a:cxn>
                <a:cxn ang="0">
                  <a:pos x="79" y="58"/>
                </a:cxn>
                <a:cxn ang="0">
                  <a:pos x="71" y="58"/>
                </a:cxn>
                <a:cxn ang="0">
                  <a:pos x="62" y="58"/>
                </a:cxn>
                <a:cxn ang="0">
                  <a:pos x="54" y="69"/>
                </a:cxn>
                <a:cxn ang="0">
                  <a:pos x="52" y="73"/>
                </a:cxn>
                <a:cxn ang="0">
                  <a:pos x="43" y="73"/>
                </a:cxn>
                <a:cxn ang="0">
                  <a:pos x="43" y="63"/>
                </a:cxn>
                <a:cxn ang="0">
                  <a:pos x="42" y="50"/>
                </a:cxn>
                <a:cxn ang="0">
                  <a:pos x="36" y="44"/>
                </a:cxn>
                <a:cxn ang="0">
                  <a:pos x="28" y="38"/>
                </a:cxn>
                <a:cxn ang="0">
                  <a:pos x="22" y="30"/>
                </a:cxn>
                <a:cxn ang="0">
                  <a:pos x="19" y="21"/>
                </a:cxn>
                <a:cxn ang="0">
                  <a:pos x="12" y="14"/>
                </a:cxn>
                <a:cxn ang="0">
                  <a:pos x="0" y="12"/>
                </a:cxn>
                <a:cxn ang="0">
                  <a:pos x="2" y="1"/>
                </a:cxn>
              </a:cxnLst>
              <a:rect l="0" t="0" r="r" b="b"/>
              <a:pathLst>
                <a:path w="151" h="83">
                  <a:moveTo>
                    <a:pt x="2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2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5" y="1"/>
                  </a:lnTo>
                  <a:lnTo>
                    <a:pt x="28" y="3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2" y="4"/>
                  </a:lnTo>
                  <a:lnTo>
                    <a:pt x="46" y="4"/>
                  </a:lnTo>
                  <a:lnTo>
                    <a:pt x="42" y="7"/>
                  </a:lnTo>
                  <a:lnTo>
                    <a:pt x="40" y="12"/>
                  </a:lnTo>
                  <a:lnTo>
                    <a:pt x="39" y="15"/>
                  </a:lnTo>
                  <a:lnTo>
                    <a:pt x="37" y="20"/>
                  </a:lnTo>
                  <a:lnTo>
                    <a:pt x="37" y="24"/>
                  </a:lnTo>
                  <a:lnTo>
                    <a:pt x="37" y="27"/>
                  </a:lnTo>
                  <a:lnTo>
                    <a:pt x="37" y="32"/>
                  </a:lnTo>
                  <a:lnTo>
                    <a:pt x="40" y="37"/>
                  </a:lnTo>
                  <a:lnTo>
                    <a:pt x="42" y="40"/>
                  </a:lnTo>
                  <a:lnTo>
                    <a:pt x="43" y="44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2" y="50"/>
                  </a:lnTo>
                  <a:lnTo>
                    <a:pt x="57" y="52"/>
                  </a:lnTo>
                  <a:lnTo>
                    <a:pt x="62" y="52"/>
                  </a:lnTo>
                  <a:lnTo>
                    <a:pt x="66" y="49"/>
                  </a:lnTo>
                  <a:lnTo>
                    <a:pt x="66" y="46"/>
                  </a:lnTo>
                  <a:lnTo>
                    <a:pt x="68" y="44"/>
                  </a:lnTo>
                  <a:lnTo>
                    <a:pt x="68" y="41"/>
                  </a:lnTo>
                  <a:lnTo>
                    <a:pt x="68" y="38"/>
                  </a:lnTo>
                  <a:lnTo>
                    <a:pt x="66" y="32"/>
                  </a:lnTo>
                  <a:lnTo>
                    <a:pt x="65" y="29"/>
                  </a:lnTo>
                  <a:lnTo>
                    <a:pt x="63" y="26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2" y="18"/>
                  </a:lnTo>
                  <a:lnTo>
                    <a:pt x="62" y="15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63" y="6"/>
                  </a:lnTo>
                  <a:lnTo>
                    <a:pt x="66" y="6"/>
                  </a:lnTo>
                  <a:lnTo>
                    <a:pt x="69" y="7"/>
                  </a:lnTo>
                  <a:lnTo>
                    <a:pt x="74" y="7"/>
                  </a:lnTo>
                  <a:lnTo>
                    <a:pt x="79" y="9"/>
                  </a:lnTo>
                  <a:lnTo>
                    <a:pt x="82" y="9"/>
                  </a:lnTo>
                  <a:lnTo>
                    <a:pt x="86" y="9"/>
                  </a:lnTo>
                  <a:lnTo>
                    <a:pt x="89" y="9"/>
                  </a:lnTo>
                  <a:lnTo>
                    <a:pt x="94" y="9"/>
                  </a:lnTo>
                  <a:lnTo>
                    <a:pt x="97" y="9"/>
                  </a:lnTo>
                  <a:lnTo>
                    <a:pt x="102" y="10"/>
                  </a:lnTo>
                  <a:lnTo>
                    <a:pt x="105" y="10"/>
                  </a:lnTo>
                  <a:lnTo>
                    <a:pt x="109" y="12"/>
                  </a:lnTo>
                  <a:lnTo>
                    <a:pt x="111" y="12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22" y="12"/>
                  </a:lnTo>
                  <a:lnTo>
                    <a:pt x="125" y="12"/>
                  </a:lnTo>
                  <a:lnTo>
                    <a:pt x="128" y="14"/>
                  </a:lnTo>
                  <a:lnTo>
                    <a:pt x="131" y="14"/>
                  </a:lnTo>
                  <a:lnTo>
                    <a:pt x="134" y="14"/>
                  </a:lnTo>
                  <a:lnTo>
                    <a:pt x="137" y="14"/>
                  </a:lnTo>
                  <a:lnTo>
                    <a:pt x="138" y="14"/>
                  </a:lnTo>
                  <a:lnTo>
                    <a:pt x="141" y="14"/>
                  </a:lnTo>
                  <a:lnTo>
                    <a:pt x="143" y="15"/>
                  </a:lnTo>
                  <a:lnTo>
                    <a:pt x="146" y="15"/>
                  </a:lnTo>
                  <a:lnTo>
                    <a:pt x="149" y="15"/>
                  </a:lnTo>
                  <a:lnTo>
                    <a:pt x="151" y="15"/>
                  </a:lnTo>
                  <a:lnTo>
                    <a:pt x="151" y="17"/>
                  </a:lnTo>
                  <a:lnTo>
                    <a:pt x="143" y="83"/>
                  </a:lnTo>
                  <a:lnTo>
                    <a:pt x="141" y="83"/>
                  </a:lnTo>
                  <a:lnTo>
                    <a:pt x="138" y="83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31" y="81"/>
                  </a:lnTo>
                  <a:lnTo>
                    <a:pt x="128" y="81"/>
                  </a:lnTo>
                  <a:lnTo>
                    <a:pt x="125" y="81"/>
                  </a:lnTo>
                  <a:lnTo>
                    <a:pt x="120" y="81"/>
                  </a:lnTo>
                  <a:lnTo>
                    <a:pt x="115" y="80"/>
                  </a:lnTo>
                  <a:lnTo>
                    <a:pt x="111" y="80"/>
                  </a:lnTo>
                  <a:lnTo>
                    <a:pt x="106" y="78"/>
                  </a:lnTo>
                  <a:lnTo>
                    <a:pt x="102" y="78"/>
                  </a:lnTo>
                  <a:lnTo>
                    <a:pt x="98" y="78"/>
                  </a:lnTo>
                  <a:lnTo>
                    <a:pt x="95" y="78"/>
                  </a:lnTo>
                  <a:lnTo>
                    <a:pt x="92" y="78"/>
                  </a:lnTo>
                  <a:lnTo>
                    <a:pt x="91" y="78"/>
                  </a:lnTo>
                  <a:lnTo>
                    <a:pt x="92" y="73"/>
                  </a:lnTo>
                  <a:lnTo>
                    <a:pt x="92" y="70"/>
                  </a:lnTo>
                  <a:lnTo>
                    <a:pt x="92" y="67"/>
                  </a:lnTo>
                  <a:lnTo>
                    <a:pt x="92" y="66"/>
                  </a:lnTo>
                  <a:lnTo>
                    <a:pt x="89" y="64"/>
                  </a:lnTo>
                  <a:lnTo>
                    <a:pt x="88" y="61"/>
                  </a:lnTo>
                  <a:lnTo>
                    <a:pt x="85" y="61"/>
                  </a:lnTo>
                  <a:lnTo>
                    <a:pt x="83" y="60"/>
                  </a:lnTo>
                  <a:lnTo>
                    <a:pt x="79" y="58"/>
                  </a:lnTo>
                  <a:lnTo>
                    <a:pt x="77" y="58"/>
                  </a:lnTo>
                  <a:lnTo>
                    <a:pt x="74" y="57"/>
                  </a:lnTo>
                  <a:lnTo>
                    <a:pt x="71" y="58"/>
                  </a:lnTo>
                  <a:lnTo>
                    <a:pt x="66" y="58"/>
                  </a:lnTo>
                  <a:lnTo>
                    <a:pt x="65" y="58"/>
                  </a:lnTo>
                  <a:lnTo>
                    <a:pt x="62" y="58"/>
                  </a:lnTo>
                  <a:lnTo>
                    <a:pt x="60" y="60"/>
                  </a:lnTo>
                  <a:lnTo>
                    <a:pt x="57" y="64"/>
                  </a:lnTo>
                  <a:lnTo>
                    <a:pt x="54" y="69"/>
                  </a:lnTo>
                  <a:lnTo>
                    <a:pt x="54" y="70"/>
                  </a:lnTo>
                  <a:lnTo>
                    <a:pt x="55" y="73"/>
                  </a:lnTo>
                  <a:lnTo>
                    <a:pt x="52" y="73"/>
                  </a:lnTo>
                  <a:lnTo>
                    <a:pt x="49" y="73"/>
                  </a:lnTo>
                  <a:lnTo>
                    <a:pt x="46" y="73"/>
                  </a:lnTo>
                  <a:lnTo>
                    <a:pt x="43" y="73"/>
                  </a:lnTo>
                  <a:lnTo>
                    <a:pt x="43" y="70"/>
                  </a:lnTo>
                  <a:lnTo>
                    <a:pt x="43" y="66"/>
                  </a:lnTo>
                  <a:lnTo>
                    <a:pt x="43" y="63"/>
                  </a:lnTo>
                  <a:lnTo>
                    <a:pt x="43" y="58"/>
                  </a:lnTo>
                  <a:lnTo>
                    <a:pt x="42" y="55"/>
                  </a:lnTo>
                  <a:lnTo>
                    <a:pt x="42" y="50"/>
                  </a:lnTo>
                  <a:lnTo>
                    <a:pt x="40" y="47"/>
                  </a:lnTo>
                  <a:lnTo>
                    <a:pt x="40" y="46"/>
                  </a:lnTo>
                  <a:lnTo>
                    <a:pt x="36" y="44"/>
                  </a:lnTo>
                  <a:lnTo>
                    <a:pt x="32" y="43"/>
                  </a:lnTo>
                  <a:lnTo>
                    <a:pt x="29" y="41"/>
                  </a:lnTo>
                  <a:lnTo>
                    <a:pt x="28" y="38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22" y="30"/>
                  </a:lnTo>
                  <a:lnTo>
                    <a:pt x="22" y="27"/>
                  </a:lnTo>
                  <a:lnTo>
                    <a:pt x="20" y="24"/>
                  </a:lnTo>
                  <a:lnTo>
                    <a:pt x="19" y="21"/>
                  </a:lnTo>
                  <a:lnTo>
                    <a:pt x="17" y="18"/>
                  </a:lnTo>
                  <a:lnTo>
                    <a:pt x="16" y="17"/>
                  </a:lnTo>
                  <a:lnTo>
                    <a:pt x="12" y="14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0" name="Freeform 38"/>
            <p:cNvSpPr>
              <a:spLocks/>
            </p:cNvSpPr>
            <p:nvPr/>
          </p:nvSpPr>
          <p:spPr bwMode="auto">
            <a:xfrm>
              <a:off x="6331" y="877"/>
              <a:ext cx="18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6" y="1"/>
                </a:cxn>
                <a:cxn ang="0">
                  <a:pos x="19" y="4"/>
                </a:cxn>
                <a:cxn ang="0">
                  <a:pos x="23" y="7"/>
                </a:cxn>
                <a:cxn ang="0">
                  <a:pos x="28" y="12"/>
                </a:cxn>
                <a:cxn ang="0">
                  <a:pos x="29" y="17"/>
                </a:cxn>
                <a:cxn ang="0">
                  <a:pos x="34" y="21"/>
                </a:cxn>
                <a:cxn ang="0">
                  <a:pos x="36" y="26"/>
                </a:cxn>
                <a:cxn ang="0">
                  <a:pos x="37" y="32"/>
                </a:cxn>
                <a:cxn ang="0">
                  <a:pos x="34" y="32"/>
                </a:cxn>
                <a:cxn ang="0">
                  <a:pos x="29" y="32"/>
                </a:cxn>
                <a:cxn ang="0">
                  <a:pos x="25" y="29"/>
                </a:cxn>
                <a:cxn ang="0">
                  <a:pos x="22" y="29"/>
                </a:cxn>
                <a:cxn ang="0">
                  <a:pos x="17" y="26"/>
                </a:cxn>
                <a:cxn ang="0">
                  <a:pos x="12" y="23"/>
                </a:cxn>
                <a:cxn ang="0">
                  <a:pos x="9" y="20"/>
                </a:cxn>
                <a:cxn ang="0">
                  <a:pos x="6" y="17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3" y="1"/>
                </a:cxn>
                <a:cxn ang="0">
                  <a:pos x="6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37" h="32">
                  <a:moveTo>
                    <a:pt x="11" y="0"/>
                  </a:moveTo>
                  <a:lnTo>
                    <a:pt x="16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8" y="12"/>
                  </a:lnTo>
                  <a:lnTo>
                    <a:pt x="29" y="17"/>
                  </a:lnTo>
                  <a:lnTo>
                    <a:pt x="34" y="21"/>
                  </a:lnTo>
                  <a:lnTo>
                    <a:pt x="36" y="26"/>
                  </a:lnTo>
                  <a:lnTo>
                    <a:pt x="37" y="32"/>
                  </a:lnTo>
                  <a:lnTo>
                    <a:pt x="34" y="32"/>
                  </a:lnTo>
                  <a:lnTo>
                    <a:pt x="29" y="32"/>
                  </a:lnTo>
                  <a:lnTo>
                    <a:pt x="25" y="29"/>
                  </a:lnTo>
                  <a:lnTo>
                    <a:pt x="22" y="29"/>
                  </a:lnTo>
                  <a:lnTo>
                    <a:pt x="17" y="26"/>
                  </a:lnTo>
                  <a:lnTo>
                    <a:pt x="12" y="23"/>
                  </a:lnTo>
                  <a:lnTo>
                    <a:pt x="9" y="20"/>
                  </a:lnTo>
                  <a:lnTo>
                    <a:pt x="6" y="17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1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1" name="Freeform 39"/>
            <p:cNvSpPr>
              <a:spLocks/>
            </p:cNvSpPr>
            <p:nvPr/>
          </p:nvSpPr>
          <p:spPr bwMode="auto">
            <a:xfrm>
              <a:off x="6330" y="848"/>
              <a:ext cx="20" cy="23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37" y="41"/>
                </a:cxn>
                <a:cxn ang="0">
                  <a:pos x="33" y="38"/>
                </a:cxn>
                <a:cxn ang="0">
                  <a:pos x="30" y="37"/>
                </a:cxn>
                <a:cxn ang="0">
                  <a:pos x="26" y="35"/>
                </a:cxn>
                <a:cxn ang="0">
                  <a:pos x="23" y="34"/>
                </a:cxn>
                <a:cxn ang="0">
                  <a:pos x="18" y="34"/>
                </a:cxn>
                <a:cxn ang="0">
                  <a:pos x="13" y="32"/>
                </a:cxn>
                <a:cxn ang="0">
                  <a:pos x="9" y="34"/>
                </a:cxn>
                <a:cxn ang="0">
                  <a:pos x="10" y="29"/>
                </a:cxn>
                <a:cxn ang="0">
                  <a:pos x="10" y="26"/>
                </a:cxn>
                <a:cxn ang="0">
                  <a:pos x="10" y="21"/>
                </a:cxn>
                <a:cxn ang="0">
                  <a:pos x="10" y="18"/>
                </a:cxn>
                <a:cxn ang="0">
                  <a:pos x="9" y="14"/>
                </a:cxn>
                <a:cxn ang="0">
                  <a:pos x="6" y="12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3" y="3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12" y="3"/>
                </a:cxn>
                <a:cxn ang="0">
                  <a:pos x="15" y="8"/>
                </a:cxn>
                <a:cxn ang="0">
                  <a:pos x="18" y="12"/>
                </a:cxn>
                <a:cxn ang="0">
                  <a:pos x="20" y="15"/>
                </a:cxn>
                <a:cxn ang="0">
                  <a:pos x="21" y="17"/>
                </a:cxn>
                <a:cxn ang="0">
                  <a:pos x="24" y="20"/>
                </a:cxn>
                <a:cxn ang="0">
                  <a:pos x="26" y="23"/>
                </a:cxn>
                <a:cxn ang="0">
                  <a:pos x="26" y="25"/>
                </a:cxn>
                <a:cxn ang="0">
                  <a:pos x="29" y="28"/>
                </a:cxn>
                <a:cxn ang="0">
                  <a:pos x="30" y="31"/>
                </a:cxn>
                <a:cxn ang="0">
                  <a:pos x="32" y="34"/>
                </a:cxn>
                <a:cxn ang="0">
                  <a:pos x="33" y="37"/>
                </a:cxn>
                <a:cxn ang="0">
                  <a:pos x="37" y="38"/>
                </a:cxn>
                <a:cxn ang="0">
                  <a:pos x="38" y="41"/>
                </a:cxn>
                <a:cxn ang="0">
                  <a:pos x="40" y="44"/>
                </a:cxn>
                <a:cxn ang="0">
                  <a:pos x="40" y="44"/>
                </a:cxn>
              </a:cxnLst>
              <a:rect l="0" t="0" r="r" b="b"/>
              <a:pathLst>
                <a:path w="40" h="44">
                  <a:moveTo>
                    <a:pt x="40" y="44"/>
                  </a:moveTo>
                  <a:lnTo>
                    <a:pt x="37" y="41"/>
                  </a:lnTo>
                  <a:lnTo>
                    <a:pt x="33" y="38"/>
                  </a:lnTo>
                  <a:lnTo>
                    <a:pt x="30" y="37"/>
                  </a:lnTo>
                  <a:lnTo>
                    <a:pt x="26" y="35"/>
                  </a:lnTo>
                  <a:lnTo>
                    <a:pt x="23" y="34"/>
                  </a:lnTo>
                  <a:lnTo>
                    <a:pt x="18" y="34"/>
                  </a:lnTo>
                  <a:lnTo>
                    <a:pt x="13" y="32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9" y="14"/>
                  </a:lnTo>
                  <a:lnTo>
                    <a:pt x="6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5" y="8"/>
                  </a:lnTo>
                  <a:lnTo>
                    <a:pt x="18" y="12"/>
                  </a:lnTo>
                  <a:lnTo>
                    <a:pt x="20" y="15"/>
                  </a:lnTo>
                  <a:lnTo>
                    <a:pt x="21" y="17"/>
                  </a:lnTo>
                  <a:lnTo>
                    <a:pt x="24" y="20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9" y="28"/>
                  </a:lnTo>
                  <a:lnTo>
                    <a:pt x="30" y="31"/>
                  </a:lnTo>
                  <a:lnTo>
                    <a:pt x="32" y="34"/>
                  </a:lnTo>
                  <a:lnTo>
                    <a:pt x="33" y="37"/>
                  </a:lnTo>
                  <a:lnTo>
                    <a:pt x="37" y="38"/>
                  </a:lnTo>
                  <a:lnTo>
                    <a:pt x="38" y="41"/>
                  </a:lnTo>
                  <a:lnTo>
                    <a:pt x="40" y="44"/>
                  </a:lnTo>
                  <a:lnTo>
                    <a:pt x="40" y="44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2" name="Freeform 40"/>
            <p:cNvSpPr>
              <a:spLocks/>
            </p:cNvSpPr>
            <p:nvPr/>
          </p:nvSpPr>
          <p:spPr bwMode="auto">
            <a:xfrm>
              <a:off x="6235" y="821"/>
              <a:ext cx="111" cy="100"/>
            </a:xfrm>
            <a:custGeom>
              <a:avLst/>
              <a:gdLst/>
              <a:ahLst/>
              <a:cxnLst>
                <a:cxn ang="0">
                  <a:pos x="109" y="67"/>
                </a:cxn>
                <a:cxn ang="0">
                  <a:pos x="100" y="64"/>
                </a:cxn>
                <a:cxn ang="0">
                  <a:pos x="87" y="63"/>
                </a:cxn>
                <a:cxn ang="0">
                  <a:pos x="78" y="63"/>
                </a:cxn>
                <a:cxn ang="0">
                  <a:pos x="67" y="60"/>
                </a:cxn>
                <a:cxn ang="0">
                  <a:pos x="58" y="49"/>
                </a:cxn>
                <a:cxn ang="0">
                  <a:pos x="54" y="38"/>
                </a:cxn>
                <a:cxn ang="0">
                  <a:pos x="44" y="29"/>
                </a:cxn>
                <a:cxn ang="0">
                  <a:pos x="37" y="29"/>
                </a:cxn>
                <a:cxn ang="0">
                  <a:pos x="26" y="27"/>
                </a:cxn>
                <a:cxn ang="0">
                  <a:pos x="14" y="17"/>
                </a:cxn>
                <a:cxn ang="0">
                  <a:pos x="3" y="4"/>
                </a:cxn>
                <a:cxn ang="0">
                  <a:pos x="9" y="0"/>
                </a:cxn>
                <a:cxn ang="0">
                  <a:pos x="24" y="0"/>
                </a:cxn>
                <a:cxn ang="0">
                  <a:pos x="38" y="0"/>
                </a:cxn>
                <a:cxn ang="0">
                  <a:pos x="54" y="0"/>
                </a:cxn>
                <a:cxn ang="0">
                  <a:pos x="69" y="0"/>
                </a:cxn>
                <a:cxn ang="0">
                  <a:pos x="77" y="0"/>
                </a:cxn>
                <a:cxn ang="0">
                  <a:pos x="78" y="9"/>
                </a:cxn>
                <a:cxn ang="0">
                  <a:pos x="83" y="18"/>
                </a:cxn>
                <a:cxn ang="0">
                  <a:pos x="97" y="24"/>
                </a:cxn>
                <a:cxn ang="0">
                  <a:pos x="100" y="17"/>
                </a:cxn>
                <a:cxn ang="0">
                  <a:pos x="110" y="12"/>
                </a:cxn>
                <a:cxn ang="0">
                  <a:pos x="123" y="10"/>
                </a:cxn>
                <a:cxn ang="0">
                  <a:pos x="130" y="15"/>
                </a:cxn>
                <a:cxn ang="0">
                  <a:pos x="143" y="23"/>
                </a:cxn>
                <a:cxn ang="0">
                  <a:pos x="149" y="37"/>
                </a:cxn>
                <a:cxn ang="0">
                  <a:pos x="149" y="44"/>
                </a:cxn>
                <a:cxn ang="0">
                  <a:pos x="146" y="52"/>
                </a:cxn>
                <a:cxn ang="0">
                  <a:pos x="144" y="60"/>
                </a:cxn>
                <a:cxn ang="0">
                  <a:pos x="149" y="67"/>
                </a:cxn>
                <a:cxn ang="0">
                  <a:pos x="158" y="70"/>
                </a:cxn>
                <a:cxn ang="0">
                  <a:pos x="167" y="69"/>
                </a:cxn>
                <a:cxn ang="0">
                  <a:pos x="178" y="67"/>
                </a:cxn>
                <a:cxn ang="0">
                  <a:pos x="176" y="76"/>
                </a:cxn>
                <a:cxn ang="0">
                  <a:pos x="175" y="87"/>
                </a:cxn>
                <a:cxn ang="0">
                  <a:pos x="170" y="99"/>
                </a:cxn>
                <a:cxn ang="0">
                  <a:pos x="164" y="112"/>
                </a:cxn>
                <a:cxn ang="0">
                  <a:pos x="163" y="124"/>
                </a:cxn>
                <a:cxn ang="0">
                  <a:pos x="167" y="133"/>
                </a:cxn>
                <a:cxn ang="0">
                  <a:pos x="175" y="139"/>
                </a:cxn>
                <a:cxn ang="0">
                  <a:pos x="186" y="149"/>
                </a:cxn>
                <a:cxn ang="0">
                  <a:pos x="201" y="159"/>
                </a:cxn>
                <a:cxn ang="0">
                  <a:pos x="215" y="172"/>
                </a:cxn>
                <a:cxn ang="0">
                  <a:pos x="221" y="184"/>
                </a:cxn>
                <a:cxn ang="0">
                  <a:pos x="218" y="195"/>
                </a:cxn>
                <a:cxn ang="0">
                  <a:pos x="213" y="201"/>
                </a:cxn>
                <a:cxn ang="0">
                  <a:pos x="206" y="190"/>
                </a:cxn>
                <a:cxn ang="0">
                  <a:pos x="199" y="181"/>
                </a:cxn>
                <a:cxn ang="0">
                  <a:pos x="193" y="172"/>
                </a:cxn>
                <a:cxn ang="0">
                  <a:pos x="187" y="164"/>
                </a:cxn>
                <a:cxn ang="0">
                  <a:pos x="181" y="155"/>
                </a:cxn>
                <a:cxn ang="0">
                  <a:pos x="175" y="146"/>
                </a:cxn>
                <a:cxn ang="0">
                  <a:pos x="169" y="136"/>
                </a:cxn>
                <a:cxn ang="0">
                  <a:pos x="164" y="129"/>
                </a:cxn>
                <a:cxn ang="0">
                  <a:pos x="158" y="121"/>
                </a:cxn>
                <a:cxn ang="0">
                  <a:pos x="150" y="110"/>
                </a:cxn>
                <a:cxn ang="0">
                  <a:pos x="141" y="96"/>
                </a:cxn>
                <a:cxn ang="0">
                  <a:pos x="135" y="86"/>
                </a:cxn>
                <a:cxn ang="0">
                  <a:pos x="129" y="76"/>
                </a:cxn>
                <a:cxn ang="0">
                  <a:pos x="124" y="70"/>
                </a:cxn>
                <a:cxn ang="0">
                  <a:pos x="118" y="70"/>
                </a:cxn>
                <a:cxn ang="0">
                  <a:pos x="109" y="70"/>
                </a:cxn>
              </a:cxnLst>
              <a:rect l="0" t="0" r="r" b="b"/>
              <a:pathLst>
                <a:path w="221" h="201">
                  <a:moveTo>
                    <a:pt x="109" y="70"/>
                  </a:moveTo>
                  <a:lnTo>
                    <a:pt x="109" y="69"/>
                  </a:lnTo>
                  <a:lnTo>
                    <a:pt x="109" y="67"/>
                  </a:lnTo>
                  <a:lnTo>
                    <a:pt x="106" y="66"/>
                  </a:lnTo>
                  <a:lnTo>
                    <a:pt x="103" y="64"/>
                  </a:lnTo>
                  <a:lnTo>
                    <a:pt x="100" y="64"/>
                  </a:lnTo>
                  <a:lnTo>
                    <a:pt x="98" y="63"/>
                  </a:lnTo>
                  <a:lnTo>
                    <a:pt x="92" y="63"/>
                  </a:lnTo>
                  <a:lnTo>
                    <a:pt x="87" y="63"/>
                  </a:lnTo>
                  <a:lnTo>
                    <a:pt x="84" y="63"/>
                  </a:lnTo>
                  <a:lnTo>
                    <a:pt x="81" y="63"/>
                  </a:lnTo>
                  <a:lnTo>
                    <a:pt x="78" y="63"/>
                  </a:lnTo>
                  <a:lnTo>
                    <a:pt x="75" y="63"/>
                  </a:lnTo>
                  <a:lnTo>
                    <a:pt x="70" y="63"/>
                  </a:lnTo>
                  <a:lnTo>
                    <a:pt x="67" y="60"/>
                  </a:lnTo>
                  <a:lnTo>
                    <a:pt x="64" y="57"/>
                  </a:lnTo>
                  <a:lnTo>
                    <a:pt x="61" y="55"/>
                  </a:lnTo>
                  <a:lnTo>
                    <a:pt x="58" y="49"/>
                  </a:lnTo>
                  <a:lnTo>
                    <a:pt x="57" y="46"/>
                  </a:lnTo>
                  <a:lnTo>
                    <a:pt x="55" y="43"/>
                  </a:lnTo>
                  <a:lnTo>
                    <a:pt x="54" y="38"/>
                  </a:lnTo>
                  <a:lnTo>
                    <a:pt x="50" y="35"/>
                  </a:lnTo>
                  <a:lnTo>
                    <a:pt x="49" y="32"/>
                  </a:lnTo>
                  <a:lnTo>
                    <a:pt x="44" y="29"/>
                  </a:lnTo>
                  <a:lnTo>
                    <a:pt x="41" y="29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30" y="32"/>
                  </a:lnTo>
                  <a:lnTo>
                    <a:pt x="26" y="27"/>
                  </a:lnTo>
                  <a:lnTo>
                    <a:pt x="21" y="24"/>
                  </a:lnTo>
                  <a:lnTo>
                    <a:pt x="18" y="21"/>
                  </a:lnTo>
                  <a:lnTo>
                    <a:pt x="14" y="17"/>
                  </a:lnTo>
                  <a:lnTo>
                    <a:pt x="11" y="12"/>
                  </a:lnTo>
                  <a:lnTo>
                    <a:pt x="7" y="9"/>
                  </a:lnTo>
                  <a:lnTo>
                    <a:pt x="3" y="4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8" y="9"/>
                  </a:lnTo>
                  <a:lnTo>
                    <a:pt x="78" y="12"/>
                  </a:lnTo>
                  <a:lnTo>
                    <a:pt x="78" y="17"/>
                  </a:lnTo>
                  <a:lnTo>
                    <a:pt x="83" y="18"/>
                  </a:lnTo>
                  <a:lnTo>
                    <a:pt x="87" y="20"/>
                  </a:lnTo>
                  <a:lnTo>
                    <a:pt x="90" y="23"/>
                  </a:lnTo>
                  <a:lnTo>
                    <a:pt x="97" y="24"/>
                  </a:lnTo>
                  <a:lnTo>
                    <a:pt x="97" y="21"/>
                  </a:lnTo>
                  <a:lnTo>
                    <a:pt x="98" y="20"/>
                  </a:lnTo>
                  <a:lnTo>
                    <a:pt x="100" y="17"/>
                  </a:lnTo>
                  <a:lnTo>
                    <a:pt x="101" y="15"/>
                  </a:lnTo>
                  <a:lnTo>
                    <a:pt x="106" y="12"/>
                  </a:lnTo>
                  <a:lnTo>
                    <a:pt x="110" y="12"/>
                  </a:lnTo>
                  <a:lnTo>
                    <a:pt x="116" y="10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6" y="12"/>
                  </a:lnTo>
                  <a:lnTo>
                    <a:pt x="129" y="12"/>
                  </a:lnTo>
                  <a:lnTo>
                    <a:pt x="130" y="15"/>
                  </a:lnTo>
                  <a:lnTo>
                    <a:pt x="135" y="17"/>
                  </a:lnTo>
                  <a:lnTo>
                    <a:pt x="140" y="20"/>
                  </a:lnTo>
                  <a:lnTo>
                    <a:pt x="143" y="23"/>
                  </a:lnTo>
                  <a:lnTo>
                    <a:pt x="146" y="27"/>
                  </a:lnTo>
                  <a:lnTo>
                    <a:pt x="149" y="32"/>
                  </a:lnTo>
                  <a:lnTo>
                    <a:pt x="149" y="37"/>
                  </a:lnTo>
                  <a:lnTo>
                    <a:pt x="149" y="38"/>
                  </a:lnTo>
                  <a:lnTo>
                    <a:pt x="149" y="41"/>
                  </a:lnTo>
                  <a:lnTo>
                    <a:pt x="149" y="44"/>
                  </a:lnTo>
                  <a:lnTo>
                    <a:pt x="149" y="47"/>
                  </a:lnTo>
                  <a:lnTo>
                    <a:pt x="147" y="49"/>
                  </a:lnTo>
                  <a:lnTo>
                    <a:pt x="146" y="52"/>
                  </a:lnTo>
                  <a:lnTo>
                    <a:pt x="144" y="55"/>
                  </a:lnTo>
                  <a:lnTo>
                    <a:pt x="144" y="57"/>
                  </a:lnTo>
                  <a:lnTo>
                    <a:pt x="144" y="60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9" y="67"/>
                  </a:lnTo>
                  <a:lnTo>
                    <a:pt x="150" y="69"/>
                  </a:lnTo>
                  <a:lnTo>
                    <a:pt x="155" y="70"/>
                  </a:lnTo>
                  <a:lnTo>
                    <a:pt x="158" y="70"/>
                  </a:lnTo>
                  <a:lnTo>
                    <a:pt x="161" y="70"/>
                  </a:lnTo>
                  <a:lnTo>
                    <a:pt x="164" y="69"/>
                  </a:lnTo>
                  <a:lnTo>
                    <a:pt x="167" y="69"/>
                  </a:lnTo>
                  <a:lnTo>
                    <a:pt x="172" y="69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3" y="67"/>
                  </a:lnTo>
                  <a:lnTo>
                    <a:pt x="179" y="72"/>
                  </a:lnTo>
                  <a:lnTo>
                    <a:pt x="176" y="76"/>
                  </a:lnTo>
                  <a:lnTo>
                    <a:pt x="176" y="80"/>
                  </a:lnTo>
                  <a:lnTo>
                    <a:pt x="176" y="84"/>
                  </a:lnTo>
                  <a:lnTo>
                    <a:pt x="175" y="87"/>
                  </a:lnTo>
                  <a:lnTo>
                    <a:pt x="175" y="92"/>
                  </a:lnTo>
                  <a:lnTo>
                    <a:pt x="173" y="95"/>
                  </a:lnTo>
                  <a:lnTo>
                    <a:pt x="170" y="99"/>
                  </a:lnTo>
                  <a:lnTo>
                    <a:pt x="167" y="103"/>
                  </a:lnTo>
                  <a:lnTo>
                    <a:pt x="167" y="107"/>
                  </a:lnTo>
                  <a:lnTo>
                    <a:pt x="164" y="112"/>
                  </a:lnTo>
                  <a:lnTo>
                    <a:pt x="163" y="115"/>
                  </a:lnTo>
                  <a:lnTo>
                    <a:pt x="163" y="119"/>
                  </a:lnTo>
                  <a:lnTo>
                    <a:pt x="163" y="124"/>
                  </a:lnTo>
                  <a:lnTo>
                    <a:pt x="163" y="127"/>
                  </a:lnTo>
                  <a:lnTo>
                    <a:pt x="166" y="132"/>
                  </a:lnTo>
                  <a:lnTo>
                    <a:pt x="167" y="133"/>
                  </a:lnTo>
                  <a:lnTo>
                    <a:pt x="169" y="136"/>
                  </a:lnTo>
                  <a:lnTo>
                    <a:pt x="172" y="138"/>
                  </a:lnTo>
                  <a:lnTo>
                    <a:pt x="175" y="139"/>
                  </a:lnTo>
                  <a:lnTo>
                    <a:pt x="178" y="142"/>
                  </a:lnTo>
                  <a:lnTo>
                    <a:pt x="181" y="146"/>
                  </a:lnTo>
                  <a:lnTo>
                    <a:pt x="186" y="149"/>
                  </a:lnTo>
                  <a:lnTo>
                    <a:pt x="190" y="152"/>
                  </a:lnTo>
                  <a:lnTo>
                    <a:pt x="195" y="156"/>
                  </a:lnTo>
                  <a:lnTo>
                    <a:pt x="201" y="159"/>
                  </a:lnTo>
                  <a:lnTo>
                    <a:pt x="206" y="164"/>
                  </a:lnTo>
                  <a:lnTo>
                    <a:pt x="210" y="169"/>
                  </a:lnTo>
                  <a:lnTo>
                    <a:pt x="215" y="172"/>
                  </a:lnTo>
                  <a:lnTo>
                    <a:pt x="218" y="176"/>
                  </a:lnTo>
                  <a:lnTo>
                    <a:pt x="219" y="179"/>
                  </a:lnTo>
                  <a:lnTo>
                    <a:pt x="221" y="184"/>
                  </a:lnTo>
                  <a:lnTo>
                    <a:pt x="221" y="189"/>
                  </a:lnTo>
                  <a:lnTo>
                    <a:pt x="219" y="193"/>
                  </a:lnTo>
                  <a:lnTo>
                    <a:pt x="218" y="195"/>
                  </a:lnTo>
                  <a:lnTo>
                    <a:pt x="218" y="196"/>
                  </a:lnTo>
                  <a:lnTo>
                    <a:pt x="215" y="198"/>
                  </a:lnTo>
                  <a:lnTo>
                    <a:pt x="213" y="201"/>
                  </a:lnTo>
                  <a:lnTo>
                    <a:pt x="210" y="198"/>
                  </a:lnTo>
                  <a:lnTo>
                    <a:pt x="207" y="195"/>
                  </a:lnTo>
                  <a:lnTo>
                    <a:pt x="206" y="190"/>
                  </a:lnTo>
                  <a:lnTo>
                    <a:pt x="204" y="189"/>
                  </a:lnTo>
                  <a:lnTo>
                    <a:pt x="201" y="185"/>
                  </a:lnTo>
                  <a:lnTo>
                    <a:pt x="199" y="181"/>
                  </a:lnTo>
                  <a:lnTo>
                    <a:pt x="198" y="178"/>
                  </a:lnTo>
                  <a:lnTo>
                    <a:pt x="195" y="176"/>
                  </a:lnTo>
                  <a:lnTo>
                    <a:pt x="193" y="172"/>
                  </a:lnTo>
                  <a:lnTo>
                    <a:pt x="190" y="169"/>
                  </a:lnTo>
                  <a:lnTo>
                    <a:pt x="189" y="166"/>
                  </a:lnTo>
                  <a:lnTo>
                    <a:pt x="187" y="164"/>
                  </a:lnTo>
                  <a:lnTo>
                    <a:pt x="184" y="161"/>
                  </a:lnTo>
                  <a:lnTo>
                    <a:pt x="183" y="158"/>
                  </a:lnTo>
                  <a:lnTo>
                    <a:pt x="181" y="155"/>
                  </a:lnTo>
                  <a:lnTo>
                    <a:pt x="179" y="152"/>
                  </a:lnTo>
                  <a:lnTo>
                    <a:pt x="176" y="149"/>
                  </a:lnTo>
                  <a:lnTo>
                    <a:pt x="175" y="146"/>
                  </a:lnTo>
                  <a:lnTo>
                    <a:pt x="173" y="142"/>
                  </a:lnTo>
                  <a:lnTo>
                    <a:pt x="170" y="139"/>
                  </a:lnTo>
                  <a:lnTo>
                    <a:pt x="169" y="136"/>
                  </a:lnTo>
                  <a:lnTo>
                    <a:pt x="167" y="133"/>
                  </a:lnTo>
                  <a:lnTo>
                    <a:pt x="166" y="132"/>
                  </a:lnTo>
                  <a:lnTo>
                    <a:pt x="164" y="129"/>
                  </a:lnTo>
                  <a:lnTo>
                    <a:pt x="163" y="126"/>
                  </a:lnTo>
                  <a:lnTo>
                    <a:pt x="161" y="124"/>
                  </a:lnTo>
                  <a:lnTo>
                    <a:pt x="158" y="121"/>
                  </a:lnTo>
                  <a:lnTo>
                    <a:pt x="156" y="119"/>
                  </a:lnTo>
                  <a:lnTo>
                    <a:pt x="153" y="113"/>
                  </a:lnTo>
                  <a:lnTo>
                    <a:pt x="150" y="110"/>
                  </a:lnTo>
                  <a:lnTo>
                    <a:pt x="149" y="106"/>
                  </a:lnTo>
                  <a:lnTo>
                    <a:pt x="144" y="101"/>
                  </a:lnTo>
                  <a:lnTo>
                    <a:pt x="141" y="96"/>
                  </a:lnTo>
                  <a:lnTo>
                    <a:pt x="140" y="93"/>
                  </a:lnTo>
                  <a:lnTo>
                    <a:pt x="136" y="89"/>
                  </a:lnTo>
                  <a:lnTo>
                    <a:pt x="135" y="86"/>
                  </a:lnTo>
                  <a:lnTo>
                    <a:pt x="133" y="83"/>
                  </a:lnTo>
                  <a:lnTo>
                    <a:pt x="130" y="81"/>
                  </a:lnTo>
                  <a:lnTo>
                    <a:pt x="129" y="76"/>
                  </a:lnTo>
                  <a:lnTo>
                    <a:pt x="126" y="72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3" y="70"/>
                  </a:lnTo>
                  <a:lnTo>
                    <a:pt x="120" y="70"/>
                  </a:lnTo>
                  <a:lnTo>
                    <a:pt x="118" y="70"/>
                  </a:lnTo>
                  <a:lnTo>
                    <a:pt x="115" y="70"/>
                  </a:lnTo>
                  <a:lnTo>
                    <a:pt x="112" y="70"/>
                  </a:lnTo>
                  <a:lnTo>
                    <a:pt x="109" y="70"/>
                  </a:lnTo>
                  <a:lnTo>
                    <a:pt x="109" y="7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3" name="Freeform 41"/>
            <p:cNvSpPr>
              <a:spLocks/>
            </p:cNvSpPr>
            <p:nvPr/>
          </p:nvSpPr>
          <p:spPr bwMode="auto">
            <a:xfrm>
              <a:off x="6187" y="983"/>
              <a:ext cx="278" cy="57"/>
            </a:xfrm>
            <a:custGeom>
              <a:avLst/>
              <a:gdLst/>
              <a:ahLst/>
              <a:cxnLst>
                <a:cxn ang="0">
                  <a:pos x="238" y="72"/>
                </a:cxn>
                <a:cxn ang="0">
                  <a:pos x="221" y="52"/>
                </a:cxn>
                <a:cxn ang="0">
                  <a:pos x="212" y="81"/>
                </a:cxn>
                <a:cxn ang="0">
                  <a:pos x="232" y="112"/>
                </a:cxn>
                <a:cxn ang="0">
                  <a:pos x="190" y="113"/>
                </a:cxn>
                <a:cxn ang="0">
                  <a:pos x="143" y="112"/>
                </a:cxn>
                <a:cxn ang="0">
                  <a:pos x="98" y="112"/>
                </a:cxn>
                <a:cxn ang="0">
                  <a:pos x="61" y="112"/>
                </a:cxn>
                <a:cxn ang="0">
                  <a:pos x="31" y="112"/>
                </a:cxn>
                <a:cxn ang="0">
                  <a:pos x="3" y="112"/>
                </a:cxn>
                <a:cxn ang="0">
                  <a:pos x="9" y="87"/>
                </a:cxn>
                <a:cxn ang="0">
                  <a:pos x="25" y="60"/>
                </a:cxn>
                <a:cxn ang="0">
                  <a:pos x="45" y="41"/>
                </a:cxn>
                <a:cxn ang="0">
                  <a:pos x="83" y="41"/>
                </a:cxn>
                <a:cxn ang="0">
                  <a:pos x="121" y="41"/>
                </a:cxn>
                <a:cxn ang="0">
                  <a:pos x="158" y="41"/>
                </a:cxn>
                <a:cxn ang="0">
                  <a:pos x="141" y="47"/>
                </a:cxn>
                <a:cxn ang="0">
                  <a:pos x="114" y="72"/>
                </a:cxn>
                <a:cxn ang="0">
                  <a:pos x="143" y="90"/>
                </a:cxn>
                <a:cxn ang="0">
                  <a:pos x="184" y="99"/>
                </a:cxn>
                <a:cxn ang="0">
                  <a:pos x="201" y="86"/>
                </a:cxn>
                <a:cxn ang="0">
                  <a:pos x="174" y="72"/>
                </a:cxn>
                <a:cxn ang="0">
                  <a:pos x="167" y="64"/>
                </a:cxn>
                <a:cxn ang="0">
                  <a:pos x="195" y="53"/>
                </a:cxn>
                <a:cxn ang="0">
                  <a:pos x="201" y="43"/>
                </a:cxn>
                <a:cxn ang="0">
                  <a:pos x="229" y="43"/>
                </a:cxn>
                <a:cxn ang="0">
                  <a:pos x="256" y="43"/>
                </a:cxn>
                <a:cxn ang="0">
                  <a:pos x="284" y="43"/>
                </a:cxn>
                <a:cxn ang="0">
                  <a:pos x="292" y="64"/>
                </a:cxn>
                <a:cxn ang="0">
                  <a:pos x="307" y="93"/>
                </a:cxn>
                <a:cxn ang="0">
                  <a:pos x="335" y="103"/>
                </a:cxn>
                <a:cxn ang="0">
                  <a:pos x="355" y="95"/>
                </a:cxn>
                <a:cxn ang="0">
                  <a:pos x="387" y="81"/>
                </a:cxn>
                <a:cxn ang="0">
                  <a:pos x="384" y="60"/>
                </a:cxn>
                <a:cxn ang="0">
                  <a:pos x="361" y="66"/>
                </a:cxn>
                <a:cxn ang="0">
                  <a:pos x="332" y="67"/>
                </a:cxn>
                <a:cxn ang="0">
                  <a:pos x="323" y="50"/>
                </a:cxn>
                <a:cxn ang="0">
                  <a:pos x="355" y="43"/>
                </a:cxn>
                <a:cxn ang="0">
                  <a:pos x="399" y="44"/>
                </a:cxn>
                <a:cxn ang="0">
                  <a:pos x="421" y="43"/>
                </a:cxn>
                <a:cxn ang="0">
                  <a:pos x="419" y="15"/>
                </a:cxn>
                <a:cxn ang="0">
                  <a:pos x="441" y="13"/>
                </a:cxn>
                <a:cxn ang="0">
                  <a:pos x="465" y="26"/>
                </a:cxn>
                <a:cxn ang="0">
                  <a:pos x="458" y="64"/>
                </a:cxn>
                <a:cxn ang="0">
                  <a:pos x="459" y="106"/>
                </a:cxn>
                <a:cxn ang="0">
                  <a:pos x="478" y="90"/>
                </a:cxn>
                <a:cxn ang="0">
                  <a:pos x="488" y="66"/>
                </a:cxn>
                <a:cxn ang="0">
                  <a:pos x="501" y="43"/>
                </a:cxn>
                <a:cxn ang="0">
                  <a:pos x="501" y="33"/>
                </a:cxn>
                <a:cxn ang="0">
                  <a:pos x="527" y="72"/>
                </a:cxn>
                <a:cxn ang="0">
                  <a:pos x="547" y="99"/>
                </a:cxn>
                <a:cxn ang="0">
                  <a:pos x="553" y="115"/>
                </a:cxn>
                <a:cxn ang="0">
                  <a:pos x="521" y="115"/>
                </a:cxn>
                <a:cxn ang="0">
                  <a:pos x="482" y="115"/>
                </a:cxn>
                <a:cxn ang="0">
                  <a:pos x="433" y="115"/>
                </a:cxn>
                <a:cxn ang="0">
                  <a:pos x="376" y="115"/>
                </a:cxn>
                <a:cxn ang="0">
                  <a:pos x="315" y="113"/>
                </a:cxn>
                <a:cxn ang="0">
                  <a:pos x="252" y="113"/>
                </a:cxn>
              </a:cxnLst>
              <a:rect l="0" t="0" r="r" b="b"/>
              <a:pathLst>
                <a:path w="556" h="115">
                  <a:moveTo>
                    <a:pt x="250" y="99"/>
                  </a:moveTo>
                  <a:lnTo>
                    <a:pt x="247" y="96"/>
                  </a:lnTo>
                  <a:lnTo>
                    <a:pt x="246" y="95"/>
                  </a:lnTo>
                  <a:lnTo>
                    <a:pt x="243" y="90"/>
                  </a:lnTo>
                  <a:lnTo>
                    <a:pt x="241" y="87"/>
                  </a:lnTo>
                  <a:lnTo>
                    <a:pt x="240" y="83"/>
                  </a:lnTo>
                  <a:lnTo>
                    <a:pt x="240" y="79"/>
                  </a:lnTo>
                  <a:lnTo>
                    <a:pt x="240" y="75"/>
                  </a:lnTo>
                  <a:lnTo>
                    <a:pt x="238" y="72"/>
                  </a:lnTo>
                  <a:lnTo>
                    <a:pt x="238" y="67"/>
                  </a:lnTo>
                  <a:lnTo>
                    <a:pt x="238" y="64"/>
                  </a:lnTo>
                  <a:lnTo>
                    <a:pt x="235" y="60"/>
                  </a:lnTo>
                  <a:lnTo>
                    <a:pt x="233" y="58"/>
                  </a:lnTo>
                  <a:lnTo>
                    <a:pt x="232" y="55"/>
                  </a:lnTo>
                  <a:lnTo>
                    <a:pt x="227" y="53"/>
                  </a:lnTo>
                  <a:lnTo>
                    <a:pt x="226" y="52"/>
                  </a:lnTo>
                  <a:lnTo>
                    <a:pt x="224" y="52"/>
                  </a:lnTo>
                  <a:lnTo>
                    <a:pt x="221" y="52"/>
                  </a:lnTo>
                  <a:lnTo>
                    <a:pt x="220" y="52"/>
                  </a:lnTo>
                  <a:lnTo>
                    <a:pt x="215" y="55"/>
                  </a:lnTo>
                  <a:lnTo>
                    <a:pt x="213" y="58"/>
                  </a:lnTo>
                  <a:lnTo>
                    <a:pt x="210" y="61"/>
                  </a:lnTo>
                  <a:lnTo>
                    <a:pt x="210" y="64"/>
                  </a:lnTo>
                  <a:lnTo>
                    <a:pt x="209" y="69"/>
                  </a:lnTo>
                  <a:lnTo>
                    <a:pt x="210" y="72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3" y="84"/>
                  </a:lnTo>
                  <a:lnTo>
                    <a:pt x="215" y="89"/>
                  </a:lnTo>
                  <a:lnTo>
                    <a:pt x="218" y="92"/>
                  </a:lnTo>
                  <a:lnTo>
                    <a:pt x="220" y="96"/>
                  </a:lnTo>
                  <a:lnTo>
                    <a:pt x="221" y="99"/>
                  </a:lnTo>
                  <a:lnTo>
                    <a:pt x="224" y="104"/>
                  </a:lnTo>
                  <a:lnTo>
                    <a:pt x="226" y="107"/>
                  </a:lnTo>
                  <a:lnTo>
                    <a:pt x="227" y="112"/>
                  </a:lnTo>
                  <a:lnTo>
                    <a:pt x="232" y="112"/>
                  </a:lnTo>
                  <a:lnTo>
                    <a:pt x="238" y="113"/>
                  </a:lnTo>
                  <a:lnTo>
                    <a:pt x="232" y="113"/>
                  </a:lnTo>
                  <a:lnTo>
                    <a:pt x="226" y="113"/>
                  </a:lnTo>
                  <a:lnTo>
                    <a:pt x="220" y="113"/>
                  </a:lnTo>
                  <a:lnTo>
                    <a:pt x="213" y="113"/>
                  </a:lnTo>
                  <a:lnTo>
                    <a:pt x="207" y="113"/>
                  </a:lnTo>
                  <a:lnTo>
                    <a:pt x="203" y="113"/>
                  </a:lnTo>
                  <a:lnTo>
                    <a:pt x="197" y="113"/>
                  </a:lnTo>
                  <a:lnTo>
                    <a:pt x="190" y="113"/>
                  </a:lnTo>
                  <a:lnTo>
                    <a:pt x="186" y="112"/>
                  </a:lnTo>
                  <a:lnTo>
                    <a:pt x="180" y="112"/>
                  </a:lnTo>
                  <a:lnTo>
                    <a:pt x="174" y="112"/>
                  </a:lnTo>
                  <a:lnTo>
                    <a:pt x="169" y="112"/>
                  </a:lnTo>
                  <a:lnTo>
                    <a:pt x="163" y="112"/>
                  </a:lnTo>
                  <a:lnTo>
                    <a:pt x="158" y="112"/>
                  </a:lnTo>
                  <a:lnTo>
                    <a:pt x="154" y="112"/>
                  </a:lnTo>
                  <a:lnTo>
                    <a:pt x="149" y="112"/>
                  </a:lnTo>
                  <a:lnTo>
                    <a:pt x="143" y="112"/>
                  </a:lnTo>
                  <a:lnTo>
                    <a:pt x="137" y="112"/>
                  </a:lnTo>
                  <a:lnTo>
                    <a:pt x="132" y="112"/>
                  </a:lnTo>
                  <a:lnTo>
                    <a:pt x="127" y="112"/>
                  </a:lnTo>
                  <a:lnTo>
                    <a:pt x="121" y="112"/>
                  </a:lnTo>
                  <a:lnTo>
                    <a:pt x="118" y="112"/>
                  </a:lnTo>
                  <a:lnTo>
                    <a:pt x="112" y="112"/>
                  </a:lnTo>
                  <a:lnTo>
                    <a:pt x="109" y="112"/>
                  </a:lnTo>
                  <a:lnTo>
                    <a:pt x="104" y="112"/>
                  </a:lnTo>
                  <a:lnTo>
                    <a:pt x="98" y="112"/>
                  </a:lnTo>
                  <a:lnTo>
                    <a:pt x="94" y="112"/>
                  </a:lnTo>
                  <a:lnTo>
                    <a:pt x="89" y="112"/>
                  </a:lnTo>
                  <a:lnTo>
                    <a:pt x="86" y="112"/>
                  </a:lnTo>
                  <a:lnTo>
                    <a:pt x="81" y="112"/>
                  </a:lnTo>
                  <a:lnTo>
                    <a:pt x="77" y="112"/>
                  </a:lnTo>
                  <a:lnTo>
                    <a:pt x="74" y="112"/>
                  </a:lnTo>
                  <a:lnTo>
                    <a:pt x="69" y="112"/>
                  </a:lnTo>
                  <a:lnTo>
                    <a:pt x="64" y="112"/>
                  </a:lnTo>
                  <a:lnTo>
                    <a:pt x="61" y="112"/>
                  </a:lnTo>
                  <a:lnTo>
                    <a:pt x="57" y="112"/>
                  </a:lnTo>
                  <a:lnTo>
                    <a:pt x="54" y="112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3" y="112"/>
                  </a:lnTo>
                  <a:lnTo>
                    <a:pt x="40" y="112"/>
                  </a:lnTo>
                  <a:lnTo>
                    <a:pt x="37" y="112"/>
                  </a:lnTo>
                  <a:lnTo>
                    <a:pt x="34" y="112"/>
                  </a:lnTo>
                  <a:lnTo>
                    <a:pt x="31" y="112"/>
                  </a:lnTo>
                  <a:lnTo>
                    <a:pt x="28" y="112"/>
                  </a:lnTo>
                  <a:lnTo>
                    <a:pt x="25" y="112"/>
                  </a:lnTo>
                  <a:lnTo>
                    <a:pt x="23" y="112"/>
                  </a:lnTo>
                  <a:lnTo>
                    <a:pt x="21" y="112"/>
                  </a:lnTo>
                  <a:lnTo>
                    <a:pt x="17" y="112"/>
                  </a:lnTo>
                  <a:lnTo>
                    <a:pt x="12" y="112"/>
                  </a:lnTo>
                  <a:lnTo>
                    <a:pt x="9" y="112"/>
                  </a:lnTo>
                  <a:lnTo>
                    <a:pt x="8" y="112"/>
                  </a:lnTo>
                  <a:lnTo>
                    <a:pt x="3" y="112"/>
                  </a:lnTo>
                  <a:lnTo>
                    <a:pt x="2" y="112"/>
                  </a:lnTo>
                  <a:lnTo>
                    <a:pt x="0" y="109"/>
                  </a:lnTo>
                  <a:lnTo>
                    <a:pt x="2" y="107"/>
                  </a:lnTo>
                  <a:lnTo>
                    <a:pt x="2" y="103"/>
                  </a:lnTo>
                  <a:lnTo>
                    <a:pt x="5" y="98"/>
                  </a:lnTo>
                  <a:lnTo>
                    <a:pt x="5" y="95"/>
                  </a:lnTo>
                  <a:lnTo>
                    <a:pt x="8" y="92"/>
                  </a:lnTo>
                  <a:lnTo>
                    <a:pt x="8" y="90"/>
                  </a:lnTo>
                  <a:lnTo>
                    <a:pt x="9" y="87"/>
                  </a:lnTo>
                  <a:lnTo>
                    <a:pt x="11" y="83"/>
                  </a:lnTo>
                  <a:lnTo>
                    <a:pt x="12" y="79"/>
                  </a:lnTo>
                  <a:lnTo>
                    <a:pt x="15" y="76"/>
                  </a:lnTo>
                  <a:lnTo>
                    <a:pt x="17" y="75"/>
                  </a:lnTo>
                  <a:lnTo>
                    <a:pt x="18" y="70"/>
                  </a:lnTo>
                  <a:lnTo>
                    <a:pt x="20" y="67"/>
                  </a:lnTo>
                  <a:lnTo>
                    <a:pt x="21" y="64"/>
                  </a:lnTo>
                  <a:lnTo>
                    <a:pt x="23" y="63"/>
                  </a:lnTo>
                  <a:lnTo>
                    <a:pt x="25" y="60"/>
                  </a:lnTo>
                  <a:lnTo>
                    <a:pt x="28" y="56"/>
                  </a:lnTo>
                  <a:lnTo>
                    <a:pt x="29" y="53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5" y="44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41" y="41"/>
                  </a:lnTo>
                  <a:lnTo>
                    <a:pt x="45" y="41"/>
                  </a:lnTo>
                  <a:lnTo>
                    <a:pt x="49" y="41"/>
                  </a:lnTo>
                  <a:lnTo>
                    <a:pt x="54" y="41"/>
                  </a:lnTo>
                  <a:lnTo>
                    <a:pt x="57" y="41"/>
                  </a:lnTo>
                  <a:lnTo>
                    <a:pt x="61" y="41"/>
                  </a:lnTo>
                  <a:lnTo>
                    <a:pt x="66" y="41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3" y="41"/>
                  </a:lnTo>
                  <a:lnTo>
                    <a:pt x="88" y="41"/>
                  </a:lnTo>
                  <a:lnTo>
                    <a:pt x="92" y="41"/>
                  </a:lnTo>
                  <a:lnTo>
                    <a:pt x="97" y="41"/>
                  </a:lnTo>
                  <a:lnTo>
                    <a:pt x="100" y="41"/>
                  </a:lnTo>
                  <a:lnTo>
                    <a:pt x="104" y="41"/>
                  </a:lnTo>
                  <a:lnTo>
                    <a:pt x="109" y="41"/>
                  </a:lnTo>
                  <a:lnTo>
                    <a:pt x="112" y="41"/>
                  </a:lnTo>
                  <a:lnTo>
                    <a:pt x="117" y="41"/>
                  </a:lnTo>
                  <a:lnTo>
                    <a:pt x="121" y="41"/>
                  </a:lnTo>
                  <a:lnTo>
                    <a:pt x="124" y="41"/>
                  </a:lnTo>
                  <a:lnTo>
                    <a:pt x="129" y="41"/>
                  </a:lnTo>
                  <a:lnTo>
                    <a:pt x="134" y="41"/>
                  </a:lnTo>
                  <a:lnTo>
                    <a:pt x="137" y="41"/>
                  </a:lnTo>
                  <a:lnTo>
                    <a:pt x="141" y="41"/>
                  </a:lnTo>
                  <a:lnTo>
                    <a:pt x="146" y="41"/>
                  </a:lnTo>
                  <a:lnTo>
                    <a:pt x="151" y="41"/>
                  </a:lnTo>
                  <a:lnTo>
                    <a:pt x="154" y="41"/>
                  </a:lnTo>
                  <a:lnTo>
                    <a:pt x="158" y="41"/>
                  </a:lnTo>
                  <a:lnTo>
                    <a:pt x="163" y="41"/>
                  </a:lnTo>
                  <a:lnTo>
                    <a:pt x="167" y="41"/>
                  </a:lnTo>
                  <a:lnTo>
                    <a:pt x="170" y="43"/>
                  </a:lnTo>
                  <a:lnTo>
                    <a:pt x="166" y="43"/>
                  </a:lnTo>
                  <a:lnTo>
                    <a:pt x="161" y="44"/>
                  </a:lnTo>
                  <a:lnTo>
                    <a:pt x="157" y="44"/>
                  </a:lnTo>
                  <a:lnTo>
                    <a:pt x="152" y="44"/>
                  </a:lnTo>
                  <a:lnTo>
                    <a:pt x="146" y="46"/>
                  </a:lnTo>
                  <a:lnTo>
                    <a:pt x="141" y="47"/>
                  </a:lnTo>
                  <a:lnTo>
                    <a:pt x="138" y="49"/>
                  </a:lnTo>
                  <a:lnTo>
                    <a:pt x="134" y="50"/>
                  </a:lnTo>
                  <a:lnTo>
                    <a:pt x="129" y="52"/>
                  </a:lnTo>
                  <a:lnTo>
                    <a:pt x="126" y="55"/>
                  </a:lnTo>
                  <a:lnTo>
                    <a:pt x="121" y="58"/>
                  </a:lnTo>
                  <a:lnTo>
                    <a:pt x="120" y="61"/>
                  </a:lnTo>
                  <a:lnTo>
                    <a:pt x="117" y="64"/>
                  </a:lnTo>
                  <a:lnTo>
                    <a:pt x="115" y="70"/>
                  </a:lnTo>
                  <a:lnTo>
                    <a:pt x="114" y="72"/>
                  </a:lnTo>
                  <a:lnTo>
                    <a:pt x="114" y="75"/>
                  </a:lnTo>
                  <a:lnTo>
                    <a:pt x="114" y="76"/>
                  </a:lnTo>
                  <a:lnTo>
                    <a:pt x="114" y="81"/>
                  </a:lnTo>
                  <a:lnTo>
                    <a:pt x="118" y="83"/>
                  </a:lnTo>
                  <a:lnTo>
                    <a:pt x="123" y="84"/>
                  </a:lnTo>
                  <a:lnTo>
                    <a:pt x="127" y="86"/>
                  </a:lnTo>
                  <a:lnTo>
                    <a:pt x="132" y="87"/>
                  </a:lnTo>
                  <a:lnTo>
                    <a:pt x="137" y="89"/>
                  </a:lnTo>
                  <a:lnTo>
                    <a:pt x="143" y="90"/>
                  </a:lnTo>
                  <a:lnTo>
                    <a:pt x="147" y="90"/>
                  </a:lnTo>
                  <a:lnTo>
                    <a:pt x="152" y="92"/>
                  </a:lnTo>
                  <a:lnTo>
                    <a:pt x="157" y="93"/>
                  </a:lnTo>
                  <a:lnTo>
                    <a:pt x="163" y="95"/>
                  </a:lnTo>
                  <a:lnTo>
                    <a:pt x="167" y="95"/>
                  </a:lnTo>
                  <a:lnTo>
                    <a:pt x="172" y="96"/>
                  </a:lnTo>
                  <a:lnTo>
                    <a:pt x="177" y="98"/>
                  </a:lnTo>
                  <a:lnTo>
                    <a:pt x="183" y="99"/>
                  </a:lnTo>
                  <a:lnTo>
                    <a:pt x="184" y="99"/>
                  </a:lnTo>
                  <a:lnTo>
                    <a:pt x="187" y="101"/>
                  </a:lnTo>
                  <a:lnTo>
                    <a:pt x="190" y="103"/>
                  </a:lnTo>
                  <a:lnTo>
                    <a:pt x="194" y="104"/>
                  </a:lnTo>
                  <a:lnTo>
                    <a:pt x="195" y="101"/>
                  </a:lnTo>
                  <a:lnTo>
                    <a:pt x="198" y="98"/>
                  </a:lnTo>
                  <a:lnTo>
                    <a:pt x="201" y="95"/>
                  </a:lnTo>
                  <a:lnTo>
                    <a:pt x="206" y="93"/>
                  </a:lnTo>
                  <a:lnTo>
                    <a:pt x="203" y="89"/>
                  </a:lnTo>
                  <a:lnTo>
                    <a:pt x="201" y="86"/>
                  </a:lnTo>
                  <a:lnTo>
                    <a:pt x="198" y="83"/>
                  </a:lnTo>
                  <a:lnTo>
                    <a:pt x="195" y="81"/>
                  </a:lnTo>
                  <a:lnTo>
                    <a:pt x="194" y="78"/>
                  </a:lnTo>
                  <a:lnTo>
                    <a:pt x="190" y="76"/>
                  </a:lnTo>
                  <a:lnTo>
                    <a:pt x="186" y="75"/>
                  </a:lnTo>
                  <a:lnTo>
                    <a:pt x="183" y="75"/>
                  </a:lnTo>
                  <a:lnTo>
                    <a:pt x="180" y="73"/>
                  </a:lnTo>
                  <a:lnTo>
                    <a:pt x="177" y="72"/>
                  </a:lnTo>
                  <a:lnTo>
                    <a:pt x="174" y="72"/>
                  </a:lnTo>
                  <a:lnTo>
                    <a:pt x="170" y="72"/>
                  </a:lnTo>
                  <a:lnTo>
                    <a:pt x="166" y="70"/>
                  </a:lnTo>
                  <a:lnTo>
                    <a:pt x="163" y="70"/>
                  </a:lnTo>
                  <a:lnTo>
                    <a:pt x="161" y="69"/>
                  </a:lnTo>
                  <a:lnTo>
                    <a:pt x="158" y="69"/>
                  </a:lnTo>
                  <a:lnTo>
                    <a:pt x="158" y="66"/>
                  </a:lnTo>
                  <a:lnTo>
                    <a:pt x="161" y="63"/>
                  </a:lnTo>
                  <a:lnTo>
                    <a:pt x="163" y="64"/>
                  </a:lnTo>
                  <a:lnTo>
                    <a:pt x="167" y="64"/>
                  </a:lnTo>
                  <a:lnTo>
                    <a:pt x="170" y="64"/>
                  </a:lnTo>
                  <a:lnTo>
                    <a:pt x="175" y="64"/>
                  </a:lnTo>
                  <a:lnTo>
                    <a:pt x="178" y="64"/>
                  </a:lnTo>
                  <a:lnTo>
                    <a:pt x="183" y="63"/>
                  </a:lnTo>
                  <a:lnTo>
                    <a:pt x="186" y="63"/>
                  </a:lnTo>
                  <a:lnTo>
                    <a:pt x="189" y="60"/>
                  </a:lnTo>
                  <a:lnTo>
                    <a:pt x="190" y="58"/>
                  </a:lnTo>
                  <a:lnTo>
                    <a:pt x="194" y="56"/>
                  </a:lnTo>
                  <a:lnTo>
                    <a:pt x="195" y="53"/>
                  </a:lnTo>
                  <a:lnTo>
                    <a:pt x="195" y="52"/>
                  </a:lnTo>
                  <a:lnTo>
                    <a:pt x="195" y="49"/>
                  </a:lnTo>
                  <a:lnTo>
                    <a:pt x="195" y="47"/>
                  </a:lnTo>
                  <a:lnTo>
                    <a:pt x="194" y="44"/>
                  </a:lnTo>
                  <a:lnTo>
                    <a:pt x="190" y="43"/>
                  </a:lnTo>
                  <a:lnTo>
                    <a:pt x="194" y="43"/>
                  </a:lnTo>
                  <a:lnTo>
                    <a:pt x="195" y="43"/>
                  </a:lnTo>
                  <a:lnTo>
                    <a:pt x="198" y="43"/>
                  </a:lnTo>
                  <a:lnTo>
                    <a:pt x="201" y="43"/>
                  </a:lnTo>
                  <a:lnTo>
                    <a:pt x="204" y="43"/>
                  </a:lnTo>
                  <a:lnTo>
                    <a:pt x="207" y="43"/>
                  </a:lnTo>
                  <a:lnTo>
                    <a:pt x="210" y="43"/>
                  </a:lnTo>
                  <a:lnTo>
                    <a:pt x="213" y="43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3" y="43"/>
                  </a:lnTo>
                  <a:lnTo>
                    <a:pt x="226" y="43"/>
                  </a:lnTo>
                  <a:lnTo>
                    <a:pt x="229" y="43"/>
                  </a:lnTo>
                  <a:lnTo>
                    <a:pt x="232" y="43"/>
                  </a:lnTo>
                  <a:lnTo>
                    <a:pt x="235" y="43"/>
                  </a:lnTo>
                  <a:lnTo>
                    <a:pt x="238" y="43"/>
                  </a:lnTo>
                  <a:lnTo>
                    <a:pt x="241" y="43"/>
                  </a:lnTo>
                  <a:lnTo>
                    <a:pt x="244" y="43"/>
                  </a:lnTo>
                  <a:lnTo>
                    <a:pt x="247" y="43"/>
                  </a:lnTo>
                  <a:lnTo>
                    <a:pt x="250" y="43"/>
                  </a:lnTo>
                  <a:lnTo>
                    <a:pt x="253" y="43"/>
                  </a:lnTo>
                  <a:lnTo>
                    <a:pt x="256" y="43"/>
                  </a:lnTo>
                  <a:lnTo>
                    <a:pt x="260" y="43"/>
                  </a:lnTo>
                  <a:lnTo>
                    <a:pt x="263" y="43"/>
                  </a:lnTo>
                  <a:lnTo>
                    <a:pt x="266" y="43"/>
                  </a:lnTo>
                  <a:lnTo>
                    <a:pt x="269" y="43"/>
                  </a:lnTo>
                  <a:lnTo>
                    <a:pt x="272" y="43"/>
                  </a:lnTo>
                  <a:lnTo>
                    <a:pt x="275" y="43"/>
                  </a:lnTo>
                  <a:lnTo>
                    <a:pt x="278" y="43"/>
                  </a:lnTo>
                  <a:lnTo>
                    <a:pt x="283" y="43"/>
                  </a:lnTo>
                  <a:lnTo>
                    <a:pt x="284" y="43"/>
                  </a:lnTo>
                  <a:lnTo>
                    <a:pt x="289" y="43"/>
                  </a:lnTo>
                  <a:lnTo>
                    <a:pt x="287" y="44"/>
                  </a:lnTo>
                  <a:lnTo>
                    <a:pt x="287" y="47"/>
                  </a:lnTo>
                  <a:lnTo>
                    <a:pt x="287" y="50"/>
                  </a:lnTo>
                  <a:lnTo>
                    <a:pt x="289" y="53"/>
                  </a:lnTo>
                  <a:lnTo>
                    <a:pt x="289" y="56"/>
                  </a:lnTo>
                  <a:lnTo>
                    <a:pt x="290" y="60"/>
                  </a:lnTo>
                  <a:lnTo>
                    <a:pt x="292" y="63"/>
                  </a:lnTo>
                  <a:lnTo>
                    <a:pt x="292" y="64"/>
                  </a:lnTo>
                  <a:lnTo>
                    <a:pt x="293" y="67"/>
                  </a:lnTo>
                  <a:lnTo>
                    <a:pt x="295" y="70"/>
                  </a:lnTo>
                  <a:lnTo>
                    <a:pt x="296" y="72"/>
                  </a:lnTo>
                  <a:lnTo>
                    <a:pt x="299" y="75"/>
                  </a:lnTo>
                  <a:lnTo>
                    <a:pt x="303" y="79"/>
                  </a:lnTo>
                  <a:lnTo>
                    <a:pt x="307" y="84"/>
                  </a:lnTo>
                  <a:lnTo>
                    <a:pt x="306" y="87"/>
                  </a:lnTo>
                  <a:lnTo>
                    <a:pt x="307" y="90"/>
                  </a:lnTo>
                  <a:lnTo>
                    <a:pt x="307" y="93"/>
                  </a:lnTo>
                  <a:lnTo>
                    <a:pt x="310" y="96"/>
                  </a:lnTo>
                  <a:lnTo>
                    <a:pt x="312" y="99"/>
                  </a:lnTo>
                  <a:lnTo>
                    <a:pt x="315" y="101"/>
                  </a:lnTo>
                  <a:lnTo>
                    <a:pt x="319" y="103"/>
                  </a:lnTo>
                  <a:lnTo>
                    <a:pt x="323" y="104"/>
                  </a:lnTo>
                  <a:lnTo>
                    <a:pt x="327" y="104"/>
                  </a:lnTo>
                  <a:lnTo>
                    <a:pt x="329" y="104"/>
                  </a:lnTo>
                  <a:lnTo>
                    <a:pt x="332" y="104"/>
                  </a:lnTo>
                  <a:lnTo>
                    <a:pt x="335" y="103"/>
                  </a:lnTo>
                  <a:lnTo>
                    <a:pt x="336" y="101"/>
                  </a:lnTo>
                  <a:lnTo>
                    <a:pt x="336" y="98"/>
                  </a:lnTo>
                  <a:lnTo>
                    <a:pt x="336" y="95"/>
                  </a:lnTo>
                  <a:lnTo>
                    <a:pt x="336" y="90"/>
                  </a:lnTo>
                  <a:lnTo>
                    <a:pt x="339" y="92"/>
                  </a:lnTo>
                  <a:lnTo>
                    <a:pt x="344" y="95"/>
                  </a:lnTo>
                  <a:lnTo>
                    <a:pt x="347" y="95"/>
                  </a:lnTo>
                  <a:lnTo>
                    <a:pt x="352" y="95"/>
                  </a:lnTo>
                  <a:lnTo>
                    <a:pt x="355" y="95"/>
                  </a:lnTo>
                  <a:lnTo>
                    <a:pt x="358" y="95"/>
                  </a:lnTo>
                  <a:lnTo>
                    <a:pt x="361" y="93"/>
                  </a:lnTo>
                  <a:lnTo>
                    <a:pt x="366" y="92"/>
                  </a:lnTo>
                  <a:lnTo>
                    <a:pt x="369" y="90"/>
                  </a:lnTo>
                  <a:lnTo>
                    <a:pt x="372" y="89"/>
                  </a:lnTo>
                  <a:lnTo>
                    <a:pt x="375" y="86"/>
                  </a:lnTo>
                  <a:lnTo>
                    <a:pt x="379" y="84"/>
                  </a:lnTo>
                  <a:lnTo>
                    <a:pt x="382" y="83"/>
                  </a:lnTo>
                  <a:lnTo>
                    <a:pt x="387" y="81"/>
                  </a:lnTo>
                  <a:lnTo>
                    <a:pt x="390" y="79"/>
                  </a:lnTo>
                  <a:lnTo>
                    <a:pt x="395" y="79"/>
                  </a:lnTo>
                  <a:lnTo>
                    <a:pt x="393" y="75"/>
                  </a:lnTo>
                  <a:lnTo>
                    <a:pt x="393" y="70"/>
                  </a:lnTo>
                  <a:lnTo>
                    <a:pt x="393" y="66"/>
                  </a:lnTo>
                  <a:lnTo>
                    <a:pt x="393" y="63"/>
                  </a:lnTo>
                  <a:lnTo>
                    <a:pt x="390" y="60"/>
                  </a:lnTo>
                  <a:lnTo>
                    <a:pt x="387" y="60"/>
                  </a:lnTo>
                  <a:lnTo>
                    <a:pt x="384" y="60"/>
                  </a:lnTo>
                  <a:lnTo>
                    <a:pt x="381" y="60"/>
                  </a:lnTo>
                  <a:lnTo>
                    <a:pt x="379" y="58"/>
                  </a:lnTo>
                  <a:lnTo>
                    <a:pt x="376" y="58"/>
                  </a:lnTo>
                  <a:lnTo>
                    <a:pt x="373" y="56"/>
                  </a:lnTo>
                  <a:lnTo>
                    <a:pt x="372" y="56"/>
                  </a:lnTo>
                  <a:lnTo>
                    <a:pt x="369" y="60"/>
                  </a:lnTo>
                  <a:lnTo>
                    <a:pt x="367" y="63"/>
                  </a:lnTo>
                  <a:lnTo>
                    <a:pt x="364" y="64"/>
                  </a:lnTo>
                  <a:lnTo>
                    <a:pt x="361" y="66"/>
                  </a:lnTo>
                  <a:lnTo>
                    <a:pt x="358" y="66"/>
                  </a:lnTo>
                  <a:lnTo>
                    <a:pt x="355" y="67"/>
                  </a:lnTo>
                  <a:lnTo>
                    <a:pt x="352" y="66"/>
                  </a:lnTo>
                  <a:lnTo>
                    <a:pt x="349" y="66"/>
                  </a:lnTo>
                  <a:lnTo>
                    <a:pt x="344" y="64"/>
                  </a:lnTo>
                  <a:lnTo>
                    <a:pt x="341" y="64"/>
                  </a:lnTo>
                  <a:lnTo>
                    <a:pt x="338" y="64"/>
                  </a:lnTo>
                  <a:lnTo>
                    <a:pt x="335" y="66"/>
                  </a:lnTo>
                  <a:lnTo>
                    <a:pt x="332" y="67"/>
                  </a:lnTo>
                  <a:lnTo>
                    <a:pt x="330" y="70"/>
                  </a:lnTo>
                  <a:lnTo>
                    <a:pt x="329" y="72"/>
                  </a:lnTo>
                  <a:lnTo>
                    <a:pt x="329" y="76"/>
                  </a:lnTo>
                  <a:lnTo>
                    <a:pt x="326" y="73"/>
                  </a:lnTo>
                  <a:lnTo>
                    <a:pt x="324" y="70"/>
                  </a:lnTo>
                  <a:lnTo>
                    <a:pt x="323" y="64"/>
                  </a:lnTo>
                  <a:lnTo>
                    <a:pt x="323" y="60"/>
                  </a:lnTo>
                  <a:lnTo>
                    <a:pt x="323" y="55"/>
                  </a:lnTo>
                  <a:lnTo>
                    <a:pt x="323" y="50"/>
                  </a:lnTo>
                  <a:lnTo>
                    <a:pt x="321" y="46"/>
                  </a:lnTo>
                  <a:lnTo>
                    <a:pt x="321" y="43"/>
                  </a:lnTo>
                  <a:lnTo>
                    <a:pt x="326" y="43"/>
                  </a:lnTo>
                  <a:lnTo>
                    <a:pt x="330" y="43"/>
                  </a:lnTo>
                  <a:lnTo>
                    <a:pt x="335" y="43"/>
                  </a:lnTo>
                  <a:lnTo>
                    <a:pt x="341" y="43"/>
                  </a:lnTo>
                  <a:lnTo>
                    <a:pt x="344" y="43"/>
                  </a:lnTo>
                  <a:lnTo>
                    <a:pt x="350" y="43"/>
                  </a:lnTo>
                  <a:lnTo>
                    <a:pt x="355" y="43"/>
                  </a:lnTo>
                  <a:lnTo>
                    <a:pt x="359" y="43"/>
                  </a:lnTo>
                  <a:lnTo>
                    <a:pt x="364" y="43"/>
                  </a:lnTo>
                  <a:lnTo>
                    <a:pt x="369" y="43"/>
                  </a:lnTo>
                  <a:lnTo>
                    <a:pt x="373" y="43"/>
                  </a:lnTo>
                  <a:lnTo>
                    <a:pt x="379" y="43"/>
                  </a:lnTo>
                  <a:lnTo>
                    <a:pt x="384" y="43"/>
                  </a:lnTo>
                  <a:lnTo>
                    <a:pt x="389" y="43"/>
                  </a:lnTo>
                  <a:lnTo>
                    <a:pt x="393" y="43"/>
                  </a:lnTo>
                  <a:lnTo>
                    <a:pt x="399" y="44"/>
                  </a:lnTo>
                  <a:lnTo>
                    <a:pt x="401" y="44"/>
                  </a:lnTo>
                  <a:lnTo>
                    <a:pt x="404" y="46"/>
                  </a:lnTo>
                  <a:lnTo>
                    <a:pt x="405" y="44"/>
                  </a:lnTo>
                  <a:lnTo>
                    <a:pt x="407" y="44"/>
                  </a:lnTo>
                  <a:lnTo>
                    <a:pt x="412" y="44"/>
                  </a:lnTo>
                  <a:lnTo>
                    <a:pt x="415" y="44"/>
                  </a:lnTo>
                  <a:lnTo>
                    <a:pt x="419" y="44"/>
                  </a:lnTo>
                  <a:lnTo>
                    <a:pt x="422" y="44"/>
                  </a:lnTo>
                  <a:lnTo>
                    <a:pt x="421" y="43"/>
                  </a:lnTo>
                  <a:lnTo>
                    <a:pt x="421" y="40"/>
                  </a:lnTo>
                  <a:lnTo>
                    <a:pt x="419" y="38"/>
                  </a:lnTo>
                  <a:lnTo>
                    <a:pt x="418" y="37"/>
                  </a:lnTo>
                  <a:lnTo>
                    <a:pt x="416" y="33"/>
                  </a:lnTo>
                  <a:lnTo>
                    <a:pt x="415" y="32"/>
                  </a:lnTo>
                  <a:lnTo>
                    <a:pt x="416" y="27"/>
                  </a:lnTo>
                  <a:lnTo>
                    <a:pt x="416" y="23"/>
                  </a:lnTo>
                  <a:lnTo>
                    <a:pt x="418" y="18"/>
                  </a:lnTo>
                  <a:lnTo>
                    <a:pt x="419" y="15"/>
                  </a:lnTo>
                  <a:lnTo>
                    <a:pt x="421" y="10"/>
                  </a:lnTo>
                  <a:lnTo>
                    <a:pt x="422" y="7"/>
                  </a:lnTo>
                  <a:lnTo>
                    <a:pt x="425" y="3"/>
                  </a:lnTo>
                  <a:lnTo>
                    <a:pt x="429" y="0"/>
                  </a:lnTo>
                  <a:lnTo>
                    <a:pt x="432" y="3"/>
                  </a:lnTo>
                  <a:lnTo>
                    <a:pt x="433" y="6"/>
                  </a:lnTo>
                  <a:lnTo>
                    <a:pt x="435" y="9"/>
                  </a:lnTo>
                  <a:lnTo>
                    <a:pt x="438" y="10"/>
                  </a:lnTo>
                  <a:lnTo>
                    <a:pt x="441" y="13"/>
                  </a:lnTo>
                  <a:lnTo>
                    <a:pt x="444" y="13"/>
                  </a:lnTo>
                  <a:lnTo>
                    <a:pt x="445" y="15"/>
                  </a:lnTo>
                  <a:lnTo>
                    <a:pt x="448" y="17"/>
                  </a:lnTo>
                  <a:lnTo>
                    <a:pt x="453" y="18"/>
                  </a:lnTo>
                  <a:lnTo>
                    <a:pt x="456" y="18"/>
                  </a:lnTo>
                  <a:lnTo>
                    <a:pt x="458" y="20"/>
                  </a:lnTo>
                  <a:lnTo>
                    <a:pt x="461" y="21"/>
                  </a:lnTo>
                  <a:lnTo>
                    <a:pt x="464" y="23"/>
                  </a:lnTo>
                  <a:lnTo>
                    <a:pt x="465" y="26"/>
                  </a:lnTo>
                  <a:lnTo>
                    <a:pt x="468" y="30"/>
                  </a:lnTo>
                  <a:lnTo>
                    <a:pt x="470" y="35"/>
                  </a:lnTo>
                  <a:lnTo>
                    <a:pt x="468" y="38"/>
                  </a:lnTo>
                  <a:lnTo>
                    <a:pt x="468" y="43"/>
                  </a:lnTo>
                  <a:lnTo>
                    <a:pt x="465" y="47"/>
                  </a:lnTo>
                  <a:lnTo>
                    <a:pt x="464" y="52"/>
                  </a:lnTo>
                  <a:lnTo>
                    <a:pt x="462" y="56"/>
                  </a:lnTo>
                  <a:lnTo>
                    <a:pt x="461" y="60"/>
                  </a:lnTo>
                  <a:lnTo>
                    <a:pt x="458" y="64"/>
                  </a:lnTo>
                  <a:lnTo>
                    <a:pt x="456" y="69"/>
                  </a:lnTo>
                  <a:lnTo>
                    <a:pt x="453" y="73"/>
                  </a:lnTo>
                  <a:lnTo>
                    <a:pt x="453" y="76"/>
                  </a:lnTo>
                  <a:lnTo>
                    <a:pt x="452" y="83"/>
                  </a:lnTo>
                  <a:lnTo>
                    <a:pt x="452" y="87"/>
                  </a:lnTo>
                  <a:lnTo>
                    <a:pt x="452" y="90"/>
                  </a:lnTo>
                  <a:lnTo>
                    <a:pt x="453" y="95"/>
                  </a:lnTo>
                  <a:lnTo>
                    <a:pt x="456" y="99"/>
                  </a:lnTo>
                  <a:lnTo>
                    <a:pt x="459" y="106"/>
                  </a:lnTo>
                  <a:lnTo>
                    <a:pt x="464" y="107"/>
                  </a:lnTo>
                  <a:lnTo>
                    <a:pt x="467" y="107"/>
                  </a:lnTo>
                  <a:lnTo>
                    <a:pt x="472" y="109"/>
                  </a:lnTo>
                  <a:lnTo>
                    <a:pt x="476" y="112"/>
                  </a:lnTo>
                  <a:lnTo>
                    <a:pt x="476" y="107"/>
                  </a:lnTo>
                  <a:lnTo>
                    <a:pt x="478" y="103"/>
                  </a:lnTo>
                  <a:lnTo>
                    <a:pt x="479" y="96"/>
                  </a:lnTo>
                  <a:lnTo>
                    <a:pt x="481" y="93"/>
                  </a:lnTo>
                  <a:lnTo>
                    <a:pt x="478" y="90"/>
                  </a:lnTo>
                  <a:lnTo>
                    <a:pt x="478" y="87"/>
                  </a:lnTo>
                  <a:lnTo>
                    <a:pt x="476" y="84"/>
                  </a:lnTo>
                  <a:lnTo>
                    <a:pt x="476" y="83"/>
                  </a:lnTo>
                  <a:lnTo>
                    <a:pt x="476" y="76"/>
                  </a:lnTo>
                  <a:lnTo>
                    <a:pt x="476" y="75"/>
                  </a:lnTo>
                  <a:lnTo>
                    <a:pt x="478" y="72"/>
                  </a:lnTo>
                  <a:lnTo>
                    <a:pt x="481" y="70"/>
                  </a:lnTo>
                  <a:lnTo>
                    <a:pt x="484" y="67"/>
                  </a:lnTo>
                  <a:lnTo>
                    <a:pt x="488" y="66"/>
                  </a:lnTo>
                  <a:lnTo>
                    <a:pt x="490" y="64"/>
                  </a:lnTo>
                  <a:lnTo>
                    <a:pt x="495" y="63"/>
                  </a:lnTo>
                  <a:lnTo>
                    <a:pt x="498" y="60"/>
                  </a:lnTo>
                  <a:lnTo>
                    <a:pt x="501" y="58"/>
                  </a:lnTo>
                  <a:lnTo>
                    <a:pt x="502" y="55"/>
                  </a:lnTo>
                  <a:lnTo>
                    <a:pt x="504" y="52"/>
                  </a:lnTo>
                  <a:lnTo>
                    <a:pt x="504" y="49"/>
                  </a:lnTo>
                  <a:lnTo>
                    <a:pt x="504" y="44"/>
                  </a:lnTo>
                  <a:lnTo>
                    <a:pt x="501" y="43"/>
                  </a:lnTo>
                  <a:lnTo>
                    <a:pt x="498" y="40"/>
                  </a:lnTo>
                  <a:lnTo>
                    <a:pt x="496" y="38"/>
                  </a:lnTo>
                  <a:lnTo>
                    <a:pt x="496" y="35"/>
                  </a:lnTo>
                  <a:lnTo>
                    <a:pt x="495" y="32"/>
                  </a:lnTo>
                  <a:lnTo>
                    <a:pt x="495" y="30"/>
                  </a:lnTo>
                  <a:lnTo>
                    <a:pt x="495" y="27"/>
                  </a:lnTo>
                  <a:lnTo>
                    <a:pt x="496" y="24"/>
                  </a:lnTo>
                  <a:lnTo>
                    <a:pt x="498" y="29"/>
                  </a:lnTo>
                  <a:lnTo>
                    <a:pt x="501" y="33"/>
                  </a:lnTo>
                  <a:lnTo>
                    <a:pt x="505" y="38"/>
                  </a:lnTo>
                  <a:lnTo>
                    <a:pt x="508" y="43"/>
                  </a:lnTo>
                  <a:lnTo>
                    <a:pt x="510" y="47"/>
                  </a:lnTo>
                  <a:lnTo>
                    <a:pt x="513" y="52"/>
                  </a:lnTo>
                  <a:lnTo>
                    <a:pt x="516" y="56"/>
                  </a:lnTo>
                  <a:lnTo>
                    <a:pt x="521" y="60"/>
                  </a:lnTo>
                  <a:lnTo>
                    <a:pt x="522" y="64"/>
                  </a:lnTo>
                  <a:lnTo>
                    <a:pt x="525" y="67"/>
                  </a:lnTo>
                  <a:lnTo>
                    <a:pt x="527" y="72"/>
                  </a:lnTo>
                  <a:lnTo>
                    <a:pt x="530" y="75"/>
                  </a:lnTo>
                  <a:lnTo>
                    <a:pt x="533" y="79"/>
                  </a:lnTo>
                  <a:lnTo>
                    <a:pt x="534" y="83"/>
                  </a:lnTo>
                  <a:lnTo>
                    <a:pt x="538" y="86"/>
                  </a:lnTo>
                  <a:lnTo>
                    <a:pt x="539" y="90"/>
                  </a:lnTo>
                  <a:lnTo>
                    <a:pt x="541" y="92"/>
                  </a:lnTo>
                  <a:lnTo>
                    <a:pt x="542" y="95"/>
                  </a:lnTo>
                  <a:lnTo>
                    <a:pt x="545" y="96"/>
                  </a:lnTo>
                  <a:lnTo>
                    <a:pt x="547" y="99"/>
                  </a:lnTo>
                  <a:lnTo>
                    <a:pt x="550" y="104"/>
                  </a:lnTo>
                  <a:lnTo>
                    <a:pt x="553" y="107"/>
                  </a:lnTo>
                  <a:lnTo>
                    <a:pt x="553" y="110"/>
                  </a:lnTo>
                  <a:lnTo>
                    <a:pt x="554" y="113"/>
                  </a:lnTo>
                  <a:lnTo>
                    <a:pt x="556" y="115"/>
                  </a:lnTo>
                  <a:lnTo>
                    <a:pt x="556" y="115"/>
                  </a:lnTo>
                  <a:lnTo>
                    <a:pt x="556" y="115"/>
                  </a:lnTo>
                  <a:lnTo>
                    <a:pt x="554" y="115"/>
                  </a:lnTo>
                  <a:lnTo>
                    <a:pt x="553" y="115"/>
                  </a:lnTo>
                  <a:lnTo>
                    <a:pt x="550" y="115"/>
                  </a:lnTo>
                  <a:lnTo>
                    <a:pt x="545" y="115"/>
                  </a:lnTo>
                  <a:lnTo>
                    <a:pt x="541" y="115"/>
                  </a:lnTo>
                  <a:lnTo>
                    <a:pt x="538" y="115"/>
                  </a:lnTo>
                  <a:lnTo>
                    <a:pt x="534" y="115"/>
                  </a:lnTo>
                  <a:lnTo>
                    <a:pt x="531" y="115"/>
                  </a:lnTo>
                  <a:lnTo>
                    <a:pt x="528" y="115"/>
                  </a:lnTo>
                  <a:lnTo>
                    <a:pt x="525" y="115"/>
                  </a:lnTo>
                  <a:lnTo>
                    <a:pt x="521" y="115"/>
                  </a:lnTo>
                  <a:lnTo>
                    <a:pt x="518" y="115"/>
                  </a:lnTo>
                  <a:lnTo>
                    <a:pt x="515" y="115"/>
                  </a:lnTo>
                  <a:lnTo>
                    <a:pt x="510" y="115"/>
                  </a:lnTo>
                  <a:lnTo>
                    <a:pt x="505" y="115"/>
                  </a:lnTo>
                  <a:lnTo>
                    <a:pt x="501" y="115"/>
                  </a:lnTo>
                  <a:lnTo>
                    <a:pt x="498" y="115"/>
                  </a:lnTo>
                  <a:lnTo>
                    <a:pt x="491" y="115"/>
                  </a:lnTo>
                  <a:lnTo>
                    <a:pt x="487" y="115"/>
                  </a:lnTo>
                  <a:lnTo>
                    <a:pt x="482" y="115"/>
                  </a:lnTo>
                  <a:lnTo>
                    <a:pt x="478" y="115"/>
                  </a:lnTo>
                  <a:lnTo>
                    <a:pt x="473" y="115"/>
                  </a:lnTo>
                  <a:lnTo>
                    <a:pt x="467" y="115"/>
                  </a:lnTo>
                  <a:lnTo>
                    <a:pt x="462" y="115"/>
                  </a:lnTo>
                  <a:lnTo>
                    <a:pt x="456" y="115"/>
                  </a:lnTo>
                  <a:lnTo>
                    <a:pt x="450" y="115"/>
                  </a:lnTo>
                  <a:lnTo>
                    <a:pt x="445" y="115"/>
                  </a:lnTo>
                  <a:lnTo>
                    <a:pt x="439" y="115"/>
                  </a:lnTo>
                  <a:lnTo>
                    <a:pt x="433" y="115"/>
                  </a:lnTo>
                  <a:lnTo>
                    <a:pt x="427" y="115"/>
                  </a:lnTo>
                  <a:lnTo>
                    <a:pt x="421" y="115"/>
                  </a:lnTo>
                  <a:lnTo>
                    <a:pt x="415" y="115"/>
                  </a:lnTo>
                  <a:lnTo>
                    <a:pt x="409" y="115"/>
                  </a:lnTo>
                  <a:lnTo>
                    <a:pt x="402" y="115"/>
                  </a:lnTo>
                  <a:lnTo>
                    <a:pt x="396" y="115"/>
                  </a:lnTo>
                  <a:lnTo>
                    <a:pt x="390" y="115"/>
                  </a:lnTo>
                  <a:lnTo>
                    <a:pt x="384" y="115"/>
                  </a:lnTo>
                  <a:lnTo>
                    <a:pt x="376" y="115"/>
                  </a:lnTo>
                  <a:lnTo>
                    <a:pt x="370" y="115"/>
                  </a:lnTo>
                  <a:lnTo>
                    <a:pt x="364" y="115"/>
                  </a:lnTo>
                  <a:lnTo>
                    <a:pt x="356" y="115"/>
                  </a:lnTo>
                  <a:lnTo>
                    <a:pt x="350" y="113"/>
                  </a:lnTo>
                  <a:lnTo>
                    <a:pt x="344" y="113"/>
                  </a:lnTo>
                  <a:lnTo>
                    <a:pt x="336" y="113"/>
                  </a:lnTo>
                  <a:lnTo>
                    <a:pt x="329" y="113"/>
                  </a:lnTo>
                  <a:lnTo>
                    <a:pt x="323" y="113"/>
                  </a:lnTo>
                  <a:lnTo>
                    <a:pt x="315" y="113"/>
                  </a:lnTo>
                  <a:lnTo>
                    <a:pt x="309" y="113"/>
                  </a:lnTo>
                  <a:lnTo>
                    <a:pt x="303" y="113"/>
                  </a:lnTo>
                  <a:lnTo>
                    <a:pt x="295" y="113"/>
                  </a:lnTo>
                  <a:lnTo>
                    <a:pt x="287" y="113"/>
                  </a:lnTo>
                  <a:lnTo>
                    <a:pt x="280" y="113"/>
                  </a:lnTo>
                  <a:lnTo>
                    <a:pt x="273" y="113"/>
                  </a:lnTo>
                  <a:lnTo>
                    <a:pt x="267" y="113"/>
                  </a:lnTo>
                  <a:lnTo>
                    <a:pt x="260" y="113"/>
                  </a:lnTo>
                  <a:lnTo>
                    <a:pt x="252" y="113"/>
                  </a:lnTo>
                  <a:lnTo>
                    <a:pt x="246" y="113"/>
                  </a:lnTo>
                  <a:lnTo>
                    <a:pt x="247" y="110"/>
                  </a:lnTo>
                  <a:lnTo>
                    <a:pt x="247" y="107"/>
                  </a:lnTo>
                  <a:lnTo>
                    <a:pt x="249" y="103"/>
                  </a:lnTo>
                  <a:lnTo>
                    <a:pt x="250" y="99"/>
                  </a:lnTo>
                  <a:lnTo>
                    <a:pt x="250" y="99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4" name="Freeform 42"/>
            <p:cNvSpPr>
              <a:spLocks/>
            </p:cNvSpPr>
            <p:nvPr/>
          </p:nvSpPr>
          <p:spPr bwMode="auto">
            <a:xfrm>
              <a:off x="6349" y="895"/>
              <a:ext cx="78" cy="88"/>
            </a:xfrm>
            <a:custGeom>
              <a:avLst/>
              <a:gdLst/>
              <a:ahLst/>
              <a:cxnLst>
                <a:cxn ang="0">
                  <a:pos x="49" y="101"/>
                </a:cxn>
                <a:cxn ang="0">
                  <a:pos x="54" y="97"/>
                </a:cxn>
                <a:cxn ang="0">
                  <a:pos x="54" y="88"/>
                </a:cxn>
                <a:cxn ang="0">
                  <a:pos x="45" y="81"/>
                </a:cxn>
                <a:cxn ang="0">
                  <a:pos x="34" y="74"/>
                </a:cxn>
                <a:cxn ang="0">
                  <a:pos x="23" y="74"/>
                </a:cxn>
                <a:cxn ang="0">
                  <a:pos x="12" y="81"/>
                </a:cxn>
                <a:cxn ang="0">
                  <a:pos x="8" y="85"/>
                </a:cxn>
                <a:cxn ang="0">
                  <a:pos x="0" y="74"/>
                </a:cxn>
                <a:cxn ang="0">
                  <a:pos x="12" y="62"/>
                </a:cxn>
                <a:cxn ang="0">
                  <a:pos x="28" y="51"/>
                </a:cxn>
                <a:cxn ang="0">
                  <a:pos x="35" y="49"/>
                </a:cxn>
                <a:cxn ang="0">
                  <a:pos x="35" y="42"/>
                </a:cxn>
                <a:cxn ang="0">
                  <a:pos x="31" y="32"/>
                </a:cxn>
                <a:cxn ang="0">
                  <a:pos x="25" y="31"/>
                </a:cxn>
                <a:cxn ang="0">
                  <a:pos x="20" y="23"/>
                </a:cxn>
                <a:cxn ang="0">
                  <a:pos x="26" y="9"/>
                </a:cxn>
                <a:cxn ang="0">
                  <a:pos x="37" y="5"/>
                </a:cxn>
                <a:cxn ang="0">
                  <a:pos x="45" y="17"/>
                </a:cxn>
                <a:cxn ang="0">
                  <a:pos x="55" y="29"/>
                </a:cxn>
                <a:cxn ang="0">
                  <a:pos x="52" y="43"/>
                </a:cxn>
                <a:cxn ang="0">
                  <a:pos x="51" y="57"/>
                </a:cxn>
                <a:cxn ang="0">
                  <a:pos x="52" y="68"/>
                </a:cxn>
                <a:cxn ang="0">
                  <a:pos x="55" y="77"/>
                </a:cxn>
                <a:cxn ang="0">
                  <a:pos x="65" y="91"/>
                </a:cxn>
                <a:cxn ang="0">
                  <a:pos x="77" y="100"/>
                </a:cxn>
                <a:cxn ang="0">
                  <a:pos x="85" y="95"/>
                </a:cxn>
                <a:cxn ang="0">
                  <a:pos x="86" y="86"/>
                </a:cxn>
                <a:cxn ang="0">
                  <a:pos x="80" y="77"/>
                </a:cxn>
                <a:cxn ang="0">
                  <a:pos x="77" y="66"/>
                </a:cxn>
                <a:cxn ang="0">
                  <a:pos x="81" y="69"/>
                </a:cxn>
                <a:cxn ang="0">
                  <a:pos x="89" y="80"/>
                </a:cxn>
                <a:cxn ang="0">
                  <a:pos x="97" y="91"/>
                </a:cxn>
                <a:cxn ang="0">
                  <a:pos x="105" y="103"/>
                </a:cxn>
                <a:cxn ang="0">
                  <a:pos x="112" y="114"/>
                </a:cxn>
                <a:cxn ang="0">
                  <a:pos x="120" y="124"/>
                </a:cxn>
                <a:cxn ang="0">
                  <a:pos x="126" y="135"/>
                </a:cxn>
                <a:cxn ang="0">
                  <a:pos x="132" y="146"/>
                </a:cxn>
                <a:cxn ang="0">
                  <a:pos x="140" y="157"/>
                </a:cxn>
                <a:cxn ang="0">
                  <a:pos x="148" y="167"/>
                </a:cxn>
                <a:cxn ang="0">
                  <a:pos x="155" y="177"/>
                </a:cxn>
                <a:cxn ang="0">
                  <a:pos x="146" y="177"/>
                </a:cxn>
                <a:cxn ang="0">
                  <a:pos x="135" y="175"/>
                </a:cxn>
                <a:cxn ang="0">
                  <a:pos x="121" y="167"/>
                </a:cxn>
                <a:cxn ang="0">
                  <a:pos x="109" y="160"/>
                </a:cxn>
                <a:cxn ang="0">
                  <a:pos x="98" y="152"/>
                </a:cxn>
                <a:cxn ang="0">
                  <a:pos x="86" y="147"/>
                </a:cxn>
                <a:cxn ang="0">
                  <a:pos x="72" y="144"/>
                </a:cxn>
                <a:cxn ang="0">
                  <a:pos x="60" y="138"/>
                </a:cxn>
                <a:cxn ang="0">
                  <a:pos x="51" y="128"/>
                </a:cxn>
                <a:cxn ang="0">
                  <a:pos x="43" y="115"/>
                </a:cxn>
                <a:cxn ang="0">
                  <a:pos x="34" y="104"/>
                </a:cxn>
                <a:cxn ang="0">
                  <a:pos x="37" y="103"/>
                </a:cxn>
                <a:cxn ang="0">
                  <a:pos x="45" y="103"/>
                </a:cxn>
              </a:cxnLst>
              <a:rect l="0" t="0" r="r" b="b"/>
              <a:pathLst>
                <a:path w="155" h="177">
                  <a:moveTo>
                    <a:pt x="45" y="103"/>
                  </a:moveTo>
                  <a:lnTo>
                    <a:pt x="46" y="103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52" y="100"/>
                  </a:lnTo>
                  <a:lnTo>
                    <a:pt x="54" y="97"/>
                  </a:lnTo>
                  <a:lnTo>
                    <a:pt x="55" y="95"/>
                  </a:lnTo>
                  <a:lnTo>
                    <a:pt x="55" y="91"/>
                  </a:lnTo>
                  <a:lnTo>
                    <a:pt x="54" y="88"/>
                  </a:lnTo>
                  <a:lnTo>
                    <a:pt x="52" y="86"/>
                  </a:lnTo>
                  <a:lnTo>
                    <a:pt x="49" y="83"/>
                  </a:lnTo>
                  <a:lnTo>
                    <a:pt x="45" y="81"/>
                  </a:lnTo>
                  <a:lnTo>
                    <a:pt x="42" y="78"/>
                  </a:lnTo>
                  <a:lnTo>
                    <a:pt x="37" y="75"/>
                  </a:lnTo>
                  <a:lnTo>
                    <a:pt x="34" y="74"/>
                  </a:lnTo>
                  <a:lnTo>
                    <a:pt x="31" y="74"/>
                  </a:lnTo>
                  <a:lnTo>
                    <a:pt x="26" y="74"/>
                  </a:lnTo>
                  <a:lnTo>
                    <a:pt x="23" y="74"/>
                  </a:lnTo>
                  <a:lnTo>
                    <a:pt x="20" y="75"/>
                  </a:lnTo>
                  <a:lnTo>
                    <a:pt x="15" y="78"/>
                  </a:lnTo>
                  <a:lnTo>
                    <a:pt x="12" y="81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8" y="85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4"/>
                  </a:lnTo>
                  <a:lnTo>
                    <a:pt x="3" y="71"/>
                  </a:lnTo>
                  <a:lnTo>
                    <a:pt x="8" y="66"/>
                  </a:lnTo>
                  <a:lnTo>
                    <a:pt x="12" y="62"/>
                  </a:lnTo>
                  <a:lnTo>
                    <a:pt x="17" y="57"/>
                  </a:lnTo>
                  <a:lnTo>
                    <a:pt x="22" y="54"/>
                  </a:lnTo>
                  <a:lnTo>
                    <a:pt x="28" y="51"/>
                  </a:lnTo>
                  <a:lnTo>
                    <a:pt x="29" y="49"/>
                  </a:lnTo>
                  <a:lnTo>
                    <a:pt x="32" y="49"/>
                  </a:lnTo>
                  <a:lnTo>
                    <a:pt x="35" y="49"/>
                  </a:lnTo>
                  <a:lnTo>
                    <a:pt x="38" y="49"/>
                  </a:lnTo>
                  <a:lnTo>
                    <a:pt x="37" y="45"/>
                  </a:lnTo>
                  <a:lnTo>
                    <a:pt x="35" y="42"/>
                  </a:lnTo>
                  <a:lnTo>
                    <a:pt x="35" y="37"/>
                  </a:lnTo>
                  <a:lnTo>
                    <a:pt x="34" y="34"/>
                  </a:lnTo>
                  <a:lnTo>
                    <a:pt x="31" y="32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0" y="26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3" y="14"/>
                  </a:lnTo>
                  <a:lnTo>
                    <a:pt x="26" y="9"/>
                  </a:lnTo>
                  <a:lnTo>
                    <a:pt x="31" y="5"/>
                  </a:lnTo>
                  <a:lnTo>
                    <a:pt x="34" y="0"/>
                  </a:lnTo>
                  <a:lnTo>
                    <a:pt x="37" y="5"/>
                  </a:lnTo>
                  <a:lnTo>
                    <a:pt x="40" y="8"/>
                  </a:lnTo>
                  <a:lnTo>
                    <a:pt x="43" y="12"/>
                  </a:lnTo>
                  <a:lnTo>
                    <a:pt x="45" y="17"/>
                  </a:lnTo>
                  <a:lnTo>
                    <a:pt x="48" y="22"/>
                  </a:lnTo>
                  <a:lnTo>
                    <a:pt x="51" y="25"/>
                  </a:lnTo>
                  <a:lnTo>
                    <a:pt x="55" y="29"/>
                  </a:lnTo>
                  <a:lnTo>
                    <a:pt x="57" y="34"/>
                  </a:lnTo>
                  <a:lnTo>
                    <a:pt x="55" y="38"/>
                  </a:lnTo>
                  <a:lnTo>
                    <a:pt x="52" y="43"/>
                  </a:lnTo>
                  <a:lnTo>
                    <a:pt x="52" y="48"/>
                  </a:lnTo>
                  <a:lnTo>
                    <a:pt x="51" y="52"/>
                  </a:lnTo>
                  <a:lnTo>
                    <a:pt x="51" y="57"/>
                  </a:lnTo>
                  <a:lnTo>
                    <a:pt x="52" y="62"/>
                  </a:lnTo>
                  <a:lnTo>
                    <a:pt x="52" y="65"/>
                  </a:lnTo>
                  <a:lnTo>
                    <a:pt x="52" y="68"/>
                  </a:lnTo>
                  <a:lnTo>
                    <a:pt x="52" y="69"/>
                  </a:lnTo>
                  <a:lnTo>
                    <a:pt x="55" y="72"/>
                  </a:lnTo>
                  <a:lnTo>
                    <a:pt x="55" y="77"/>
                  </a:lnTo>
                  <a:lnTo>
                    <a:pt x="58" y="81"/>
                  </a:lnTo>
                  <a:lnTo>
                    <a:pt x="62" y="86"/>
                  </a:lnTo>
                  <a:lnTo>
                    <a:pt x="65" y="91"/>
                  </a:lnTo>
                  <a:lnTo>
                    <a:pt x="68" y="94"/>
                  </a:lnTo>
                  <a:lnTo>
                    <a:pt x="72" y="98"/>
                  </a:lnTo>
                  <a:lnTo>
                    <a:pt x="77" y="100"/>
                  </a:lnTo>
                  <a:lnTo>
                    <a:pt x="81" y="103"/>
                  </a:lnTo>
                  <a:lnTo>
                    <a:pt x="81" y="100"/>
                  </a:lnTo>
                  <a:lnTo>
                    <a:pt x="85" y="95"/>
                  </a:lnTo>
                  <a:lnTo>
                    <a:pt x="88" y="94"/>
                  </a:lnTo>
                  <a:lnTo>
                    <a:pt x="89" y="89"/>
                  </a:lnTo>
                  <a:lnTo>
                    <a:pt x="86" y="86"/>
                  </a:lnTo>
                  <a:lnTo>
                    <a:pt x="85" y="83"/>
                  </a:lnTo>
                  <a:lnTo>
                    <a:pt x="81" y="81"/>
                  </a:lnTo>
                  <a:lnTo>
                    <a:pt x="80" y="77"/>
                  </a:lnTo>
                  <a:lnTo>
                    <a:pt x="80" y="74"/>
                  </a:lnTo>
                  <a:lnTo>
                    <a:pt x="78" y="69"/>
                  </a:lnTo>
                  <a:lnTo>
                    <a:pt x="77" y="66"/>
                  </a:lnTo>
                  <a:lnTo>
                    <a:pt x="77" y="62"/>
                  </a:lnTo>
                  <a:lnTo>
                    <a:pt x="80" y="66"/>
                  </a:lnTo>
                  <a:lnTo>
                    <a:pt x="81" y="69"/>
                  </a:lnTo>
                  <a:lnTo>
                    <a:pt x="85" y="74"/>
                  </a:lnTo>
                  <a:lnTo>
                    <a:pt x="88" y="77"/>
                  </a:lnTo>
                  <a:lnTo>
                    <a:pt x="89" y="80"/>
                  </a:lnTo>
                  <a:lnTo>
                    <a:pt x="92" y="83"/>
                  </a:lnTo>
                  <a:lnTo>
                    <a:pt x="94" y="88"/>
                  </a:lnTo>
                  <a:lnTo>
                    <a:pt x="97" y="91"/>
                  </a:lnTo>
                  <a:lnTo>
                    <a:pt x="100" y="95"/>
                  </a:lnTo>
                  <a:lnTo>
                    <a:pt x="101" y="98"/>
                  </a:lnTo>
                  <a:lnTo>
                    <a:pt x="105" y="103"/>
                  </a:lnTo>
                  <a:lnTo>
                    <a:pt x="108" y="106"/>
                  </a:lnTo>
                  <a:lnTo>
                    <a:pt x="109" y="109"/>
                  </a:lnTo>
                  <a:lnTo>
                    <a:pt x="112" y="114"/>
                  </a:lnTo>
                  <a:lnTo>
                    <a:pt x="114" y="117"/>
                  </a:lnTo>
                  <a:lnTo>
                    <a:pt x="117" y="121"/>
                  </a:lnTo>
                  <a:lnTo>
                    <a:pt x="120" y="124"/>
                  </a:lnTo>
                  <a:lnTo>
                    <a:pt x="121" y="128"/>
                  </a:lnTo>
                  <a:lnTo>
                    <a:pt x="124" y="132"/>
                  </a:lnTo>
                  <a:lnTo>
                    <a:pt x="126" y="135"/>
                  </a:lnTo>
                  <a:lnTo>
                    <a:pt x="129" y="138"/>
                  </a:lnTo>
                  <a:lnTo>
                    <a:pt x="131" y="143"/>
                  </a:lnTo>
                  <a:lnTo>
                    <a:pt x="132" y="146"/>
                  </a:lnTo>
                  <a:lnTo>
                    <a:pt x="137" y="151"/>
                  </a:lnTo>
                  <a:lnTo>
                    <a:pt x="138" y="152"/>
                  </a:lnTo>
                  <a:lnTo>
                    <a:pt x="140" y="157"/>
                  </a:lnTo>
                  <a:lnTo>
                    <a:pt x="143" y="160"/>
                  </a:lnTo>
                  <a:lnTo>
                    <a:pt x="144" y="163"/>
                  </a:lnTo>
                  <a:lnTo>
                    <a:pt x="148" y="167"/>
                  </a:lnTo>
                  <a:lnTo>
                    <a:pt x="149" y="171"/>
                  </a:lnTo>
                  <a:lnTo>
                    <a:pt x="152" y="174"/>
                  </a:lnTo>
                  <a:lnTo>
                    <a:pt x="155" y="177"/>
                  </a:lnTo>
                  <a:lnTo>
                    <a:pt x="152" y="177"/>
                  </a:lnTo>
                  <a:lnTo>
                    <a:pt x="149" y="177"/>
                  </a:lnTo>
                  <a:lnTo>
                    <a:pt x="146" y="177"/>
                  </a:lnTo>
                  <a:lnTo>
                    <a:pt x="144" y="177"/>
                  </a:lnTo>
                  <a:lnTo>
                    <a:pt x="140" y="175"/>
                  </a:lnTo>
                  <a:lnTo>
                    <a:pt x="135" y="175"/>
                  </a:lnTo>
                  <a:lnTo>
                    <a:pt x="131" y="172"/>
                  </a:lnTo>
                  <a:lnTo>
                    <a:pt x="126" y="171"/>
                  </a:lnTo>
                  <a:lnTo>
                    <a:pt x="121" y="167"/>
                  </a:lnTo>
                  <a:lnTo>
                    <a:pt x="118" y="166"/>
                  </a:lnTo>
                  <a:lnTo>
                    <a:pt x="114" y="163"/>
                  </a:lnTo>
                  <a:lnTo>
                    <a:pt x="109" y="160"/>
                  </a:lnTo>
                  <a:lnTo>
                    <a:pt x="106" y="158"/>
                  </a:lnTo>
                  <a:lnTo>
                    <a:pt x="101" y="155"/>
                  </a:lnTo>
                  <a:lnTo>
                    <a:pt x="98" y="152"/>
                  </a:lnTo>
                  <a:lnTo>
                    <a:pt x="95" y="151"/>
                  </a:lnTo>
                  <a:lnTo>
                    <a:pt x="89" y="149"/>
                  </a:lnTo>
                  <a:lnTo>
                    <a:pt x="86" y="147"/>
                  </a:lnTo>
                  <a:lnTo>
                    <a:pt x="81" y="147"/>
                  </a:lnTo>
                  <a:lnTo>
                    <a:pt x="77" y="147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5" y="141"/>
                  </a:lnTo>
                  <a:lnTo>
                    <a:pt x="60" y="138"/>
                  </a:lnTo>
                  <a:lnTo>
                    <a:pt x="57" y="135"/>
                  </a:lnTo>
                  <a:lnTo>
                    <a:pt x="55" y="132"/>
                  </a:lnTo>
                  <a:lnTo>
                    <a:pt x="51" y="128"/>
                  </a:lnTo>
                  <a:lnTo>
                    <a:pt x="48" y="123"/>
                  </a:lnTo>
                  <a:lnTo>
                    <a:pt x="45" y="120"/>
                  </a:lnTo>
                  <a:lnTo>
                    <a:pt x="43" y="115"/>
                  </a:lnTo>
                  <a:lnTo>
                    <a:pt x="40" y="111"/>
                  </a:lnTo>
                  <a:lnTo>
                    <a:pt x="37" y="108"/>
                  </a:lnTo>
                  <a:lnTo>
                    <a:pt x="34" y="104"/>
                  </a:lnTo>
                  <a:lnTo>
                    <a:pt x="32" y="101"/>
                  </a:lnTo>
                  <a:lnTo>
                    <a:pt x="34" y="101"/>
                  </a:lnTo>
                  <a:lnTo>
                    <a:pt x="37" y="103"/>
                  </a:lnTo>
                  <a:lnTo>
                    <a:pt x="40" y="103"/>
                  </a:lnTo>
                  <a:lnTo>
                    <a:pt x="45" y="103"/>
                  </a:lnTo>
                  <a:lnTo>
                    <a:pt x="45" y="10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5" name="Freeform 43"/>
            <p:cNvSpPr>
              <a:spLocks/>
            </p:cNvSpPr>
            <p:nvPr/>
          </p:nvSpPr>
          <p:spPr bwMode="auto">
            <a:xfrm>
              <a:off x="5921" y="822"/>
              <a:ext cx="331" cy="38"/>
            </a:xfrm>
            <a:custGeom>
              <a:avLst/>
              <a:gdLst/>
              <a:ahLst/>
              <a:cxnLst>
                <a:cxn ang="0">
                  <a:pos x="552" y="40"/>
                </a:cxn>
                <a:cxn ang="0">
                  <a:pos x="539" y="37"/>
                </a:cxn>
                <a:cxn ang="0">
                  <a:pos x="525" y="35"/>
                </a:cxn>
                <a:cxn ang="0">
                  <a:pos x="514" y="37"/>
                </a:cxn>
                <a:cxn ang="0">
                  <a:pos x="511" y="54"/>
                </a:cxn>
                <a:cxn ang="0">
                  <a:pos x="511" y="67"/>
                </a:cxn>
                <a:cxn ang="0">
                  <a:pos x="470" y="70"/>
                </a:cxn>
                <a:cxn ang="0">
                  <a:pos x="414" y="70"/>
                </a:cxn>
                <a:cxn ang="0">
                  <a:pos x="360" y="70"/>
                </a:cxn>
                <a:cxn ang="0">
                  <a:pos x="305" y="70"/>
                </a:cxn>
                <a:cxn ang="0">
                  <a:pos x="253" y="72"/>
                </a:cxn>
                <a:cxn ang="0">
                  <a:pos x="201" y="72"/>
                </a:cxn>
                <a:cxn ang="0">
                  <a:pos x="155" y="73"/>
                </a:cxn>
                <a:cxn ang="0">
                  <a:pos x="110" y="73"/>
                </a:cxn>
                <a:cxn ang="0">
                  <a:pos x="73" y="73"/>
                </a:cxn>
                <a:cxn ang="0">
                  <a:pos x="43" y="73"/>
                </a:cxn>
                <a:cxn ang="0">
                  <a:pos x="18" y="73"/>
                </a:cxn>
                <a:cxn ang="0">
                  <a:pos x="3" y="73"/>
                </a:cxn>
                <a:cxn ang="0">
                  <a:pos x="6" y="4"/>
                </a:cxn>
                <a:cxn ang="0">
                  <a:pos x="47" y="4"/>
                </a:cxn>
                <a:cxn ang="0">
                  <a:pos x="87" y="4"/>
                </a:cxn>
                <a:cxn ang="0">
                  <a:pos x="129" y="4"/>
                </a:cxn>
                <a:cxn ang="0">
                  <a:pos x="169" y="3"/>
                </a:cxn>
                <a:cxn ang="0">
                  <a:pos x="208" y="1"/>
                </a:cxn>
                <a:cxn ang="0">
                  <a:pos x="248" y="1"/>
                </a:cxn>
                <a:cxn ang="0">
                  <a:pos x="290" y="1"/>
                </a:cxn>
                <a:cxn ang="0">
                  <a:pos x="330" y="1"/>
                </a:cxn>
                <a:cxn ang="0">
                  <a:pos x="370" y="1"/>
                </a:cxn>
                <a:cxn ang="0">
                  <a:pos x="411" y="0"/>
                </a:cxn>
                <a:cxn ang="0">
                  <a:pos x="451" y="0"/>
                </a:cxn>
                <a:cxn ang="0">
                  <a:pos x="493" y="0"/>
                </a:cxn>
                <a:cxn ang="0">
                  <a:pos x="516" y="7"/>
                </a:cxn>
                <a:cxn ang="0">
                  <a:pos x="519" y="24"/>
                </a:cxn>
                <a:cxn ang="0">
                  <a:pos x="531" y="26"/>
                </a:cxn>
                <a:cxn ang="0">
                  <a:pos x="542" y="12"/>
                </a:cxn>
                <a:cxn ang="0">
                  <a:pos x="543" y="0"/>
                </a:cxn>
                <a:cxn ang="0">
                  <a:pos x="563" y="0"/>
                </a:cxn>
                <a:cxn ang="0">
                  <a:pos x="571" y="7"/>
                </a:cxn>
                <a:cxn ang="0">
                  <a:pos x="568" y="29"/>
                </a:cxn>
                <a:cxn ang="0">
                  <a:pos x="579" y="40"/>
                </a:cxn>
                <a:cxn ang="0">
                  <a:pos x="589" y="30"/>
                </a:cxn>
                <a:cxn ang="0">
                  <a:pos x="594" y="14"/>
                </a:cxn>
                <a:cxn ang="0">
                  <a:pos x="605" y="4"/>
                </a:cxn>
                <a:cxn ang="0">
                  <a:pos x="623" y="26"/>
                </a:cxn>
                <a:cxn ang="0">
                  <a:pos x="634" y="41"/>
                </a:cxn>
                <a:cxn ang="0">
                  <a:pos x="642" y="54"/>
                </a:cxn>
                <a:cxn ang="0">
                  <a:pos x="655" y="69"/>
                </a:cxn>
                <a:cxn ang="0">
                  <a:pos x="637" y="69"/>
                </a:cxn>
                <a:cxn ang="0">
                  <a:pos x="619" y="69"/>
                </a:cxn>
                <a:cxn ang="0">
                  <a:pos x="600" y="69"/>
                </a:cxn>
                <a:cxn ang="0">
                  <a:pos x="577" y="69"/>
                </a:cxn>
                <a:cxn ang="0">
                  <a:pos x="556" y="69"/>
                </a:cxn>
                <a:cxn ang="0">
                  <a:pos x="534" y="69"/>
                </a:cxn>
                <a:cxn ang="0">
                  <a:pos x="539" y="63"/>
                </a:cxn>
                <a:cxn ang="0">
                  <a:pos x="554" y="60"/>
                </a:cxn>
                <a:cxn ang="0">
                  <a:pos x="565" y="52"/>
                </a:cxn>
              </a:cxnLst>
              <a:rect l="0" t="0" r="r" b="b"/>
              <a:pathLst>
                <a:path w="660" h="75">
                  <a:moveTo>
                    <a:pt x="565" y="43"/>
                  </a:moveTo>
                  <a:lnTo>
                    <a:pt x="560" y="41"/>
                  </a:lnTo>
                  <a:lnTo>
                    <a:pt x="559" y="40"/>
                  </a:lnTo>
                  <a:lnTo>
                    <a:pt x="556" y="40"/>
                  </a:lnTo>
                  <a:lnTo>
                    <a:pt x="552" y="40"/>
                  </a:lnTo>
                  <a:lnTo>
                    <a:pt x="549" y="38"/>
                  </a:lnTo>
                  <a:lnTo>
                    <a:pt x="546" y="38"/>
                  </a:lnTo>
                  <a:lnTo>
                    <a:pt x="545" y="38"/>
                  </a:lnTo>
                  <a:lnTo>
                    <a:pt x="542" y="38"/>
                  </a:lnTo>
                  <a:lnTo>
                    <a:pt x="539" y="37"/>
                  </a:lnTo>
                  <a:lnTo>
                    <a:pt x="536" y="37"/>
                  </a:lnTo>
                  <a:lnTo>
                    <a:pt x="533" y="37"/>
                  </a:lnTo>
                  <a:lnTo>
                    <a:pt x="531" y="37"/>
                  </a:lnTo>
                  <a:lnTo>
                    <a:pt x="528" y="35"/>
                  </a:lnTo>
                  <a:lnTo>
                    <a:pt x="525" y="35"/>
                  </a:lnTo>
                  <a:lnTo>
                    <a:pt x="522" y="34"/>
                  </a:lnTo>
                  <a:lnTo>
                    <a:pt x="520" y="34"/>
                  </a:lnTo>
                  <a:lnTo>
                    <a:pt x="517" y="34"/>
                  </a:lnTo>
                  <a:lnTo>
                    <a:pt x="516" y="37"/>
                  </a:lnTo>
                  <a:lnTo>
                    <a:pt x="514" y="37"/>
                  </a:lnTo>
                  <a:lnTo>
                    <a:pt x="513" y="40"/>
                  </a:lnTo>
                  <a:lnTo>
                    <a:pt x="511" y="44"/>
                  </a:lnTo>
                  <a:lnTo>
                    <a:pt x="511" y="49"/>
                  </a:lnTo>
                  <a:lnTo>
                    <a:pt x="511" y="52"/>
                  </a:lnTo>
                  <a:lnTo>
                    <a:pt x="511" y="54"/>
                  </a:lnTo>
                  <a:lnTo>
                    <a:pt x="511" y="57"/>
                  </a:lnTo>
                  <a:lnTo>
                    <a:pt x="511" y="60"/>
                  </a:lnTo>
                  <a:lnTo>
                    <a:pt x="511" y="61"/>
                  </a:lnTo>
                  <a:lnTo>
                    <a:pt x="511" y="64"/>
                  </a:lnTo>
                  <a:lnTo>
                    <a:pt x="511" y="67"/>
                  </a:lnTo>
                  <a:lnTo>
                    <a:pt x="513" y="70"/>
                  </a:lnTo>
                  <a:lnTo>
                    <a:pt x="500" y="70"/>
                  </a:lnTo>
                  <a:lnTo>
                    <a:pt x="491" y="70"/>
                  </a:lnTo>
                  <a:lnTo>
                    <a:pt x="480" y="70"/>
                  </a:lnTo>
                  <a:lnTo>
                    <a:pt x="470" y="70"/>
                  </a:lnTo>
                  <a:lnTo>
                    <a:pt x="459" y="70"/>
                  </a:lnTo>
                  <a:lnTo>
                    <a:pt x="448" y="70"/>
                  </a:lnTo>
                  <a:lnTo>
                    <a:pt x="437" y="70"/>
                  </a:lnTo>
                  <a:lnTo>
                    <a:pt x="427" y="70"/>
                  </a:lnTo>
                  <a:lnTo>
                    <a:pt x="414" y="70"/>
                  </a:lnTo>
                  <a:lnTo>
                    <a:pt x="405" y="70"/>
                  </a:lnTo>
                  <a:lnTo>
                    <a:pt x="393" y="70"/>
                  </a:lnTo>
                  <a:lnTo>
                    <a:pt x="382" y="70"/>
                  </a:lnTo>
                  <a:lnTo>
                    <a:pt x="371" y="70"/>
                  </a:lnTo>
                  <a:lnTo>
                    <a:pt x="360" y="70"/>
                  </a:lnTo>
                  <a:lnTo>
                    <a:pt x="350" y="70"/>
                  </a:lnTo>
                  <a:lnTo>
                    <a:pt x="339" y="70"/>
                  </a:lnTo>
                  <a:lnTo>
                    <a:pt x="328" y="70"/>
                  </a:lnTo>
                  <a:lnTo>
                    <a:pt x="317" y="70"/>
                  </a:lnTo>
                  <a:lnTo>
                    <a:pt x="305" y="70"/>
                  </a:lnTo>
                  <a:lnTo>
                    <a:pt x="296" y="70"/>
                  </a:lnTo>
                  <a:lnTo>
                    <a:pt x="284" y="70"/>
                  </a:lnTo>
                  <a:lnTo>
                    <a:pt x="273" y="70"/>
                  </a:lnTo>
                  <a:lnTo>
                    <a:pt x="262" y="70"/>
                  </a:lnTo>
                  <a:lnTo>
                    <a:pt x="253" y="72"/>
                  </a:lnTo>
                  <a:lnTo>
                    <a:pt x="241" y="72"/>
                  </a:lnTo>
                  <a:lnTo>
                    <a:pt x="231" y="72"/>
                  </a:lnTo>
                  <a:lnTo>
                    <a:pt x="221" y="72"/>
                  </a:lnTo>
                  <a:lnTo>
                    <a:pt x="212" y="72"/>
                  </a:lnTo>
                  <a:lnTo>
                    <a:pt x="201" y="72"/>
                  </a:lnTo>
                  <a:lnTo>
                    <a:pt x="192" y="72"/>
                  </a:lnTo>
                  <a:lnTo>
                    <a:pt x="181" y="72"/>
                  </a:lnTo>
                  <a:lnTo>
                    <a:pt x="173" y="73"/>
                  </a:lnTo>
                  <a:lnTo>
                    <a:pt x="162" y="73"/>
                  </a:lnTo>
                  <a:lnTo>
                    <a:pt x="155" y="73"/>
                  </a:lnTo>
                  <a:lnTo>
                    <a:pt x="144" y="73"/>
                  </a:lnTo>
                  <a:lnTo>
                    <a:pt x="136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10" y="73"/>
                  </a:lnTo>
                  <a:lnTo>
                    <a:pt x="102" y="73"/>
                  </a:lnTo>
                  <a:lnTo>
                    <a:pt x="95" y="73"/>
                  </a:lnTo>
                  <a:lnTo>
                    <a:pt x="87" y="73"/>
                  </a:lnTo>
                  <a:lnTo>
                    <a:pt x="79" y="73"/>
                  </a:lnTo>
                  <a:lnTo>
                    <a:pt x="73" y="73"/>
                  </a:lnTo>
                  <a:lnTo>
                    <a:pt x="66" y="73"/>
                  </a:lnTo>
                  <a:lnTo>
                    <a:pt x="59" y="73"/>
                  </a:lnTo>
                  <a:lnTo>
                    <a:pt x="53" y="73"/>
                  </a:lnTo>
                  <a:lnTo>
                    <a:pt x="47" y="73"/>
                  </a:lnTo>
                  <a:lnTo>
                    <a:pt x="43" y="73"/>
                  </a:lnTo>
                  <a:lnTo>
                    <a:pt x="36" y="73"/>
                  </a:lnTo>
                  <a:lnTo>
                    <a:pt x="32" y="73"/>
                  </a:lnTo>
                  <a:lnTo>
                    <a:pt x="27" y="73"/>
                  </a:lnTo>
                  <a:lnTo>
                    <a:pt x="23" y="73"/>
                  </a:lnTo>
                  <a:lnTo>
                    <a:pt x="18" y="73"/>
                  </a:lnTo>
                  <a:lnTo>
                    <a:pt x="15" y="73"/>
                  </a:lnTo>
                  <a:lnTo>
                    <a:pt x="12" y="73"/>
                  </a:lnTo>
                  <a:lnTo>
                    <a:pt x="9" y="73"/>
                  </a:lnTo>
                  <a:lnTo>
                    <a:pt x="6" y="73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4"/>
                  </a:lnTo>
                  <a:lnTo>
                    <a:pt x="6" y="4"/>
                  </a:lnTo>
                  <a:lnTo>
                    <a:pt x="15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9" y="4"/>
                  </a:lnTo>
                  <a:lnTo>
                    <a:pt x="47" y="4"/>
                  </a:lnTo>
                  <a:lnTo>
                    <a:pt x="55" y="4"/>
                  </a:lnTo>
                  <a:lnTo>
                    <a:pt x="64" y="4"/>
                  </a:lnTo>
                  <a:lnTo>
                    <a:pt x="72" y="4"/>
                  </a:lnTo>
                  <a:lnTo>
                    <a:pt x="79" y="4"/>
                  </a:lnTo>
                  <a:lnTo>
                    <a:pt x="87" y="4"/>
                  </a:lnTo>
                  <a:lnTo>
                    <a:pt x="96" y="4"/>
                  </a:lnTo>
                  <a:lnTo>
                    <a:pt x="104" y="4"/>
                  </a:lnTo>
                  <a:lnTo>
                    <a:pt x="112" y="4"/>
                  </a:lnTo>
                  <a:lnTo>
                    <a:pt x="119" y="4"/>
                  </a:lnTo>
                  <a:lnTo>
                    <a:pt x="129" y="4"/>
                  </a:lnTo>
                  <a:lnTo>
                    <a:pt x="136" y="3"/>
                  </a:lnTo>
                  <a:lnTo>
                    <a:pt x="144" y="3"/>
                  </a:lnTo>
                  <a:lnTo>
                    <a:pt x="152" y="3"/>
                  </a:lnTo>
                  <a:lnTo>
                    <a:pt x="161" y="3"/>
                  </a:lnTo>
                  <a:lnTo>
                    <a:pt x="169" y="3"/>
                  </a:lnTo>
                  <a:lnTo>
                    <a:pt x="176" y="3"/>
                  </a:lnTo>
                  <a:lnTo>
                    <a:pt x="184" y="3"/>
                  </a:lnTo>
                  <a:lnTo>
                    <a:pt x="193" y="3"/>
                  </a:lnTo>
                  <a:lnTo>
                    <a:pt x="201" y="1"/>
                  </a:lnTo>
                  <a:lnTo>
                    <a:pt x="208" y="1"/>
                  </a:lnTo>
                  <a:lnTo>
                    <a:pt x="216" y="1"/>
                  </a:lnTo>
                  <a:lnTo>
                    <a:pt x="225" y="1"/>
                  </a:lnTo>
                  <a:lnTo>
                    <a:pt x="233" y="1"/>
                  </a:lnTo>
                  <a:lnTo>
                    <a:pt x="241" y="1"/>
                  </a:lnTo>
                  <a:lnTo>
                    <a:pt x="248" y="1"/>
                  </a:lnTo>
                  <a:lnTo>
                    <a:pt x="258" y="1"/>
                  </a:lnTo>
                  <a:lnTo>
                    <a:pt x="265" y="1"/>
                  </a:lnTo>
                  <a:lnTo>
                    <a:pt x="273" y="1"/>
                  </a:lnTo>
                  <a:lnTo>
                    <a:pt x="281" y="1"/>
                  </a:lnTo>
                  <a:lnTo>
                    <a:pt x="290" y="1"/>
                  </a:lnTo>
                  <a:lnTo>
                    <a:pt x="298" y="1"/>
                  </a:lnTo>
                  <a:lnTo>
                    <a:pt x="305" y="1"/>
                  </a:lnTo>
                  <a:lnTo>
                    <a:pt x="314" y="1"/>
                  </a:lnTo>
                  <a:lnTo>
                    <a:pt x="322" y="1"/>
                  </a:lnTo>
                  <a:lnTo>
                    <a:pt x="330" y="1"/>
                  </a:lnTo>
                  <a:lnTo>
                    <a:pt x="337" y="1"/>
                  </a:lnTo>
                  <a:lnTo>
                    <a:pt x="345" y="1"/>
                  </a:lnTo>
                  <a:lnTo>
                    <a:pt x="354" y="1"/>
                  </a:lnTo>
                  <a:lnTo>
                    <a:pt x="362" y="1"/>
                  </a:lnTo>
                  <a:lnTo>
                    <a:pt x="370" y="1"/>
                  </a:lnTo>
                  <a:lnTo>
                    <a:pt x="379" y="1"/>
                  </a:lnTo>
                  <a:lnTo>
                    <a:pt x="387" y="1"/>
                  </a:lnTo>
                  <a:lnTo>
                    <a:pt x="394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9" y="0"/>
                  </a:lnTo>
                  <a:lnTo>
                    <a:pt x="427" y="0"/>
                  </a:lnTo>
                  <a:lnTo>
                    <a:pt x="434" y="0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9" y="0"/>
                  </a:lnTo>
                  <a:lnTo>
                    <a:pt x="468" y="0"/>
                  </a:lnTo>
                  <a:lnTo>
                    <a:pt x="476" y="0"/>
                  </a:lnTo>
                  <a:lnTo>
                    <a:pt x="483" y="0"/>
                  </a:lnTo>
                  <a:lnTo>
                    <a:pt x="493" y="0"/>
                  </a:lnTo>
                  <a:lnTo>
                    <a:pt x="500" y="0"/>
                  </a:lnTo>
                  <a:lnTo>
                    <a:pt x="508" y="0"/>
                  </a:lnTo>
                  <a:lnTo>
                    <a:pt x="517" y="0"/>
                  </a:lnTo>
                  <a:lnTo>
                    <a:pt x="516" y="3"/>
                  </a:lnTo>
                  <a:lnTo>
                    <a:pt x="516" y="7"/>
                  </a:lnTo>
                  <a:lnTo>
                    <a:pt x="516" y="9"/>
                  </a:lnTo>
                  <a:lnTo>
                    <a:pt x="517" y="14"/>
                  </a:lnTo>
                  <a:lnTo>
                    <a:pt x="517" y="17"/>
                  </a:lnTo>
                  <a:lnTo>
                    <a:pt x="519" y="21"/>
                  </a:lnTo>
                  <a:lnTo>
                    <a:pt x="519" y="24"/>
                  </a:lnTo>
                  <a:lnTo>
                    <a:pt x="520" y="29"/>
                  </a:lnTo>
                  <a:lnTo>
                    <a:pt x="523" y="27"/>
                  </a:lnTo>
                  <a:lnTo>
                    <a:pt x="526" y="27"/>
                  </a:lnTo>
                  <a:lnTo>
                    <a:pt x="528" y="26"/>
                  </a:lnTo>
                  <a:lnTo>
                    <a:pt x="531" y="26"/>
                  </a:lnTo>
                  <a:lnTo>
                    <a:pt x="534" y="24"/>
                  </a:lnTo>
                  <a:lnTo>
                    <a:pt x="539" y="20"/>
                  </a:lnTo>
                  <a:lnTo>
                    <a:pt x="539" y="17"/>
                  </a:lnTo>
                  <a:lnTo>
                    <a:pt x="540" y="15"/>
                  </a:lnTo>
                  <a:lnTo>
                    <a:pt x="542" y="12"/>
                  </a:lnTo>
                  <a:lnTo>
                    <a:pt x="542" y="9"/>
                  </a:lnTo>
                  <a:lnTo>
                    <a:pt x="543" y="7"/>
                  </a:lnTo>
                  <a:lnTo>
                    <a:pt x="543" y="4"/>
                  </a:lnTo>
                  <a:lnTo>
                    <a:pt x="543" y="1"/>
                  </a:lnTo>
                  <a:lnTo>
                    <a:pt x="543" y="0"/>
                  </a:lnTo>
                  <a:lnTo>
                    <a:pt x="548" y="0"/>
                  </a:lnTo>
                  <a:lnTo>
                    <a:pt x="551" y="0"/>
                  </a:lnTo>
                  <a:lnTo>
                    <a:pt x="556" y="0"/>
                  </a:lnTo>
                  <a:lnTo>
                    <a:pt x="560" y="0"/>
                  </a:lnTo>
                  <a:lnTo>
                    <a:pt x="563" y="0"/>
                  </a:lnTo>
                  <a:lnTo>
                    <a:pt x="568" y="0"/>
                  </a:lnTo>
                  <a:lnTo>
                    <a:pt x="571" y="0"/>
                  </a:lnTo>
                  <a:lnTo>
                    <a:pt x="576" y="0"/>
                  </a:lnTo>
                  <a:lnTo>
                    <a:pt x="572" y="3"/>
                  </a:lnTo>
                  <a:lnTo>
                    <a:pt x="571" y="7"/>
                  </a:lnTo>
                  <a:lnTo>
                    <a:pt x="571" y="12"/>
                  </a:lnTo>
                  <a:lnTo>
                    <a:pt x="569" y="17"/>
                  </a:lnTo>
                  <a:lnTo>
                    <a:pt x="568" y="21"/>
                  </a:lnTo>
                  <a:lnTo>
                    <a:pt x="568" y="26"/>
                  </a:lnTo>
                  <a:lnTo>
                    <a:pt x="568" y="29"/>
                  </a:lnTo>
                  <a:lnTo>
                    <a:pt x="568" y="32"/>
                  </a:lnTo>
                  <a:lnTo>
                    <a:pt x="569" y="34"/>
                  </a:lnTo>
                  <a:lnTo>
                    <a:pt x="569" y="37"/>
                  </a:lnTo>
                  <a:lnTo>
                    <a:pt x="574" y="38"/>
                  </a:lnTo>
                  <a:lnTo>
                    <a:pt x="579" y="40"/>
                  </a:lnTo>
                  <a:lnTo>
                    <a:pt x="582" y="38"/>
                  </a:lnTo>
                  <a:lnTo>
                    <a:pt x="585" y="37"/>
                  </a:lnTo>
                  <a:lnTo>
                    <a:pt x="586" y="35"/>
                  </a:lnTo>
                  <a:lnTo>
                    <a:pt x="588" y="34"/>
                  </a:lnTo>
                  <a:lnTo>
                    <a:pt x="589" y="30"/>
                  </a:lnTo>
                  <a:lnTo>
                    <a:pt x="591" y="27"/>
                  </a:lnTo>
                  <a:lnTo>
                    <a:pt x="591" y="24"/>
                  </a:lnTo>
                  <a:lnTo>
                    <a:pt x="592" y="21"/>
                  </a:lnTo>
                  <a:lnTo>
                    <a:pt x="592" y="17"/>
                  </a:lnTo>
                  <a:lnTo>
                    <a:pt x="594" y="14"/>
                  </a:lnTo>
                  <a:lnTo>
                    <a:pt x="595" y="12"/>
                  </a:lnTo>
                  <a:lnTo>
                    <a:pt x="595" y="9"/>
                  </a:lnTo>
                  <a:lnTo>
                    <a:pt x="597" y="6"/>
                  </a:lnTo>
                  <a:lnTo>
                    <a:pt x="600" y="4"/>
                  </a:lnTo>
                  <a:lnTo>
                    <a:pt x="605" y="4"/>
                  </a:lnTo>
                  <a:lnTo>
                    <a:pt x="609" y="7"/>
                  </a:lnTo>
                  <a:lnTo>
                    <a:pt x="612" y="12"/>
                  </a:lnTo>
                  <a:lnTo>
                    <a:pt x="617" y="17"/>
                  </a:lnTo>
                  <a:lnTo>
                    <a:pt x="620" y="21"/>
                  </a:lnTo>
                  <a:lnTo>
                    <a:pt x="623" y="26"/>
                  </a:lnTo>
                  <a:lnTo>
                    <a:pt x="628" y="29"/>
                  </a:lnTo>
                  <a:lnTo>
                    <a:pt x="631" y="34"/>
                  </a:lnTo>
                  <a:lnTo>
                    <a:pt x="632" y="37"/>
                  </a:lnTo>
                  <a:lnTo>
                    <a:pt x="632" y="40"/>
                  </a:lnTo>
                  <a:lnTo>
                    <a:pt x="634" y="41"/>
                  </a:lnTo>
                  <a:lnTo>
                    <a:pt x="635" y="44"/>
                  </a:lnTo>
                  <a:lnTo>
                    <a:pt x="637" y="46"/>
                  </a:lnTo>
                  <a:lnTo>
                    <a:pt x="639" y="49"/>
                  </a:lnTo>
                  <a:lnTo>
                    <a:pt x="640" y="52"/>
                  </a:lnTo>
                  <a:lnTo>
                    <a:pt x="642" y="54"/>
                  </a:lnTo>
                  <a:lnTo>
                    <a:pt x="646" y="58"/>
                  </a:lnTo>
                  <a:lnTo>
                    <a:pt x="649" y="63"/>
                  </a:lnTo>
                  <a:lnTo>
                    <a:pt x="654" y="66"/>
                  </a:lnTo>
                  <a:lnTo>
                    <a:pt x="660" y="69"/>
                  </a:lnTo>
                  <a:lnTo>
                    <a:pt x="655" y="69"/>
                  </a:lnTo>
                  <a:lnTo>
                    <a:pt x="652" y="69"/>
                  </a:lnTo>
                  <a:lnTo>
                    <a:pt x="649" y="69"/>
                  </a:lnTo>
                  <a:lnTo>
                    <a:pt x="645" y="69"/>
                  </a:lnTo>
                  <a:lnTo>
                    <a:pt x="642" y="69"/>
                  </a:lnTo>
                  <a:lnTo>
                    <a:pt x="637" y="69"/>
                  </a:lnTo>
                  <a:lnTo>
                    <a:pt x="634" y="69"/>
                  </a:lnTo>
                  <a:lnTo>
                    <a:pt x="631" y="69"/>
                  </a:lnTo>
                  <a:lnTo>
                    <a:pt x="626" y="69"/>
                  </a:lnTo>
                  <a:lnTo>
                    <a:pt x="623" y="69"/>
                  </a:lnTo>
                  <a:lnTo>
                    <a:pt x="619" y="69"/>
                  </a:lnTo>
                  <a:lnTo>
                    <a:pt x="615" y="69"/>
                  </a:lnTo>
                  <a:lnTo>
                    <a:pt x="611" y="69"/>
                  </a:lnTo>
                  <a:lnTo>
                    <a:pt x="608" y="69"/>
                  </a:lnTo>
                  <a:lnTo>
                    <a:pt x="603" y="69"/>
                  </a:lnTo>
                  <a:lnTo>
                    <a:pt x="600" y="69"/>
                  </a:lnTo>
                  <a:lnTo>
                    <a:pt x="595" y="69"/>
                  </a:lnTo>
                  <a:lnTo>
                    <a:pt x="591" y="69"/>
                  </a:lnTo>
                  <a:lnTo>
                    <a:pt x="586" y="69"/>
                  </a:lnTo>
                  <a:lnTo>
                    <a:pt x="583" y="69"/>
                  </a:lnTo>
                  <a:lnTo>
                    <a:pt x="577" y="69"/>
                  </a:lnTo>
                  <a:lnTo>
                    <a:pt x="574" y="69"/>
                  </a:lnTo>
                  <a:lnTo>
                    <a:pt x="569" y="69"/>
                  </a:lnTo>
                  <a:lnTo>
                    <a:pt x="565" y="69"/>
                  </a:lnTo>
                  <a:lnTo>
                    <a:pt x="560" y="69"/>
                  </a:lnTo>
                  <a:lnTo>
                    <a:pt x="556" y="69"/>
                  </a:lnTo>
                  <a:lnTo>
                    <a:pt x="552" y="69"/>
                  </a:lnTo>
                  <a:lnTo>
                    <a:pt x="548" y="69"/>
                  </a:lnTo>
                  <a:lnTo>
                    <a:pt x="543" y="69"/>
                  </a:lnTo>
                  <a:lnTo>
                    <a:pt x="539" y="69"/>
                  </a:lnTo>
                  <a:lnTo>
                    <a:pt x="534" y="69"/>
                  </a:lnTo>
                  <a:lnTo>
                    <a:pt x="531" y="69"/>
                  </a:lnTo>
                  <a:lnTo>
                    <a:pt x="531" y="66"/>
                  </a:lnTo>
                  <a:lnTo>
                    <a:pt x="533" y="64"/>
                  </a:lnTo>
                  <a:lnTo>
                    <a:pt x="536" y="63"/>
                  </a:lnTo>
                  <a:lnTo>
                    <a:pt x="539" y="63"/>
                  </a:lnTo>
                  <a:lnTo>
                    <a:pt x="542" y="61"/>
                  </a:lnTo>
                  <a:lnTo>
                    <a:pt x="546" y="61"/>
                  </a:lnTo>
                  <a:lnTo>
                    <a:pt x="548" y="60"/>
                  </a:lnTo>
                  <a:lnTo>
                    <a:pt x="551" y="60"/>
                  </a:lnTo>
                  <a:lnTo>
                    <a:pt x="554" y="60"/>
                  </a:lnTo>
                  <a:lnTo>
                    <a:pt x="557" y="58"/>
                  </a:lnTo>
                  <a:lnTo>
                    <a:pt x="560" y="57"/>
                  </a:lnTo>
                  <a:lnTo>
                    <a:pt x="562" y="57"/>
                  </a:lnTo>
                  <a:lnTo>
                    <a:pt x="563" y="54"/>
                  </a:lnTo>
                  <a:lnTo>
                    <a:pt x="565" y="52"/>
                  </a:lnTo>
                  <a:lnTo>
                    <a:pt x="565" y="46"/>
                  </a:lnTo>
                  <a:lnTo>
                    <a:pt x="565" y="43"/>
                  </a:lnTo>
                  <a:lnTo>
                    <a:pt x="565" y="4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6" name="Freeform 44"/>
            <p:cNvSpPr>
              <a:spLocks/>
            </p:cNvSpPr>
            <p:nvPr/>
          </p:nvSpPr>
          <p:spPr bwMode="auto">
            <a:xfrm>
              <a:off x="6083" y="1274"/>
              <a:ext cx="54" cy="19"/>
            </a:xfrm>
            <a:custGeom>
              <a:avLst/>
              <a:gdLst/>
              <a:ahLst/>
              <a:cxnLst>
                <a:cxn ang="0">
                  <a:pos x="2" y="33"/>
                </a:cxn>
                <a:cxn ang="0">
                  <a:pos x="3" y="27"/>
                </a:cxn>
                <a:cxn ang="0">
                  <a:pos x="3" y="21"/>
                </a:cxn>
                <a:cxn ang="0">
                  <a:pos x="5" y="15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12" y="1"/>
                </a:cxn>
                <a:cxn ang="0">
                  <a:pos x="20" y="0"/>
                </a:cxn>
                <a:cxn ang="0">
                  <a:pos x="25" y="1"/>
                </a:cxn>
                <a:cxn ang="0">
                  <a:pos x="28" y="7"/>
                </a:cxn>
                <a:cxn ang="0">
                  <a:pos x="32" y="18"/>
                </a:cxn>
                <a:cxn ang="0">
                  <a:pos x="35" y="26"/>
                </a:cxn>
                <a:cxn ang="0">
                  <a:pos x="38" y="30"/>
                </a:cxn>
                <a:cxn ang="0">
                  <a:pos x="43" y="32"/>
                </a:cxn>
                <a:cxn ang="0">
                  <a:pos x="49" y="32"/>
                </a:cxn>
                <a:cxn ang="0">
                  <a:pos x="54" y="29"/>
                </a:cxn>
                <a:cxn ang="0">
                  <a:pos x="57" y="23"/>
                </a:cxn>
                <a:cxn ang="0">
                  <a:pos x="60" y="16"/>
                </a:cxn>
                <a:cxn ang="0">
                  <a:pos x="63" y="10"/>
                </a:cxn>
                <a:cxn ang="0">
                  <a:pos x="66" y="6"/>
                </a:cxn>
                <a:cxn ang="0">
                  <a:pos x="72" y="3"/>
                </a:cxn>
                <a:cxn ang="0">
                  <a:pos x="82" y="6"/>
                </a:cxn>
                <a:cxn ang="0">
                  <a:pos x="89" y="13"/>
                </a:cxn>
                <a:cxn ang="0">
                  <a:pos x="97" y="23"/>
                </a:cxn>
                <a:cxn ang="0">
                  <a:pos x="105" y="30"/>
                </a:cxn>
                <a:cxn ang="0">
                  <a:pos x="106" y="35"/>
                </a:cxn>
                <a:cxn ang="0">
                  <a:pos x="100" y="35"/>
                </a:cxn>
                <a:cxn ang="0">
                  <a:pos x="92" y="35"/>
                </a:cxn>
                <a:cxn ang="0">
                  <a:pos x="86" y="35"/>
                </a:cxn>
                <a:cxn ang="0">
                  <a:pos x="80" y="35"/>
                </a:cxn>
                <a:cxn ang="0">
                  <a:pos x="72" y="35"/>
                </a:cxn>
                <a:cxn ang="0">
                  <a:pos x="66" y="35"/>
                </a:cxn>
                <a:cxn ang="0">
                  <a:pos x="60" y="35"/>
                </a:cxn>
                <a:cxn ang="0">
                  <a:pos x="52" y="35"/>
                </a:cxn>
                <a:cxn ang="0">
                  <a:pos x="45" y="35"/>
                </a:cxn>
                <a:cxn ang="0">
                  <a:pos x="38" y="35"/>
                </a:cxn>
                <a:cxn ang="0">
                  <a:pos x="32" y="35"/>
                </a:cxn>
                <a:cxn ang="0">
                  <a:pos x="25" y="35"/>
                </a:cxn>
                <a:cxn ang="0">
                  <a:pos x="19" y="35"/>
                </a:cxn>
                <a:cxn ang="0">
                  <a:pos x="11" y="36"/>
                </a:cxn>
                <a:cxn ang="0">
                  <a:pos x="5" y="36"/>
                </a:cxn>
                <a:cxn ang="0">
                  <a:pos x="0" y="38"/>
                </a:cxn>
              </a:cxnLst>
              <a:rect l="0" t="0" r="r" b="b"/>
              <a:pathLst>
                <a:path w="109" h="38">
                  <a:moveTo>
                    <a:pt x="0" y="38"/>
                  </a:moveTo>
                  <a:lnTo>
                    <a:pt x="2" y="33"/>
                  </a:lnTo>
                  <a:lnTo>
                    <a:pt x="3" y="30"/>
                  </a:lnTo>
                  <a:lnTo>
                    <a:pt x="3" y="27"/>
                  </a:lnTo>
                  <a:lnTo>
                    <a:pt x="3" y="24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8" y="7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31" y="13"/>
                  </a:lnTo>
                  <a:lnTo>
                    <a:pt x="32" y="18"/>
                  </a:lnTo>
                  <a:lnTo>
                    <a:pt x="34" y="23"/>
                  </a:lnTo>
                  <a:lnTo>
                    <a:pt x="35" y="26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3" y="32"/>
                  </a:lnTo>
                  <a:lnTo>
                    <a:pt x="45" y="32"/>
                  </a:lnTo>
                  <a:lnTo>
                    <a:pt x="49" y="32"/>
                  </a:lnTo>
                  <a:lnTo>
                    <a:pt x="52" y="30"/>
                  </a:lnTo>
                  <a:lnTo>
                    <a:pt x="54" y="29"/>
                  </a:lnTo>
                  <a:lnTo>
                    <a:pt x="55" y="26"/>
                  </a:lnTo>
                  <a:lnTo>
                    <a:pt x="57" y="23"/>
                  </a:lnTo>
                  <a:lnTo>
                    <a:pt x="58" y="21"/>
                  </a:lnTo>
                  <a:lnTo>
                    <a:pt x="60" y="16"/>
                  </a:lnTo>
                  <a:lnTo>
                    <a:pt x="60" y="13"/>
                  </a:lnTo>
                  <a:lnTo>
                    <a:pt x="63" y="10"/>
                  </a:lnTo>
                  <a:lnTo>
                    <a:pt x="65" y="7"/>
                  </a:lnTo>
                  <a:lnTo>
                    <a:pt x="66" y="6"/>
                  </a:lnTo>
                  <a:lnTo>
                    <a:pt x="69" y="3"/>
                  </a:lnTo>
                  <a:lnTo>
                    <a:pt x="72" y="3"/>
                  </a:lnTo>
                  <a:lnTo>
                    <a:pt x="77" y="3"/>
                  </a:lnTo>
                  <a:lnTo>
                    <a:pt x="82" y="6"/>
                  </a:lnTo>
                  <a:lnTo>
                    <a:pt x="85" y="10"/>
                  </a:lnTo>
                  <a:lnTo>
                    <a:pt x="89" y="13"/>
                  </a:lnTo>
                  <a:lnTo>
                    <a:pt x="94" y="18"/>
                  </a:lnTo>
                  <a:lnTo>
                    <a:pt x="97" y="23"/>
                  </a:lnTo>
                  <a:lnTo>
                    <a:pt x="101" y="26"/>
                  </a:lnTo>
                  <a:lnTo>
                    <a:pt x="105" y="30"/>
                  </a:lnTo>
                  <a:lnTo>
                    <a:pt x="109" y="35"/>
                  </a:lnTo>
                  <a:lnTo>
                    <a:pt x="106" y="35"/>
                  </a:lnTo>
                  <a:lnTo>
                    <a:pt x="101" y="35"/>
                  </a:lnTo>
                  <a:lnTo>
                    <a:pt x="100" y="35"/>
                  </a:lnTo>
                  <a:lnTo>
                    <a:pt x="97" y="35"/>
                  </a:lnTo>
                  <a:lnTo>
                    <a:pt x="92" y="35"/>
                  </a:lnTo>
                  <a:lnTo>
                    <a:pt x="89" y="35"/>
                  </a:lnTo>
                  <a:lnTo>
                    <a:pt x="86" y="35"/>
                  </a:lnTo>
                  <a:lnTo>
                    <a:pt x="83" y="35"/>
                  </a:lnTo>
                  <a:lnTo>
                    <a:pt x="80" y="35"/>
                  </a:lnTo>
                  <a:lnTo>
                    <a:pt x="77" y="35"/>
                  </a:lnTo>
                  <a:lnTo>
                    <a:pt x="72" y="35"/>
                  </a:lnTo>
                  <a:lnTo>
                    <a:pt x="69" y="35"/>
                  </a:lnTo>
                  <a:lnTo>
                    <a:pt x="66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57" y="35"/>
                  </a:lnTo>
                  <a:lnTo>
                    <a:pt x="52" y="35"/>
                  </a:lnTo>
                  <a:lnTo>
                    <a:pt x="49" y="35"/>
                  </a:lnTo>
                  <a:lnTo>
                    <a:pt x="45" y="35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35" y="35"/>
                  </a:lnTo>
                  <a:lnTo>
                    <a:pt x="32" y="35"/>
                  </a:lnTo>
                  <a:lnTo>
                    <a:pt x="28" y="35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5" y="36"/>
                  </a:lnTo>
                  <a:lnTo>
                    <a:pt x="11" y="36"/>
                  </a:lnTo>
                  <a:lnTo>
                    <a:pt x="8" y="36"/>
                  </a:lnTo>
                  <a:lnTo>
                    <a:pt x="5" y="3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7" name="Freeform 45"/>
            <p:cNvSpPr>
              <a:spLocks/>
            </p:cNvSpPr>
            <p:nvPr/>
          </p:nvSpPr>
          <p:spPr bwMode="auto">
            <a:xfrm>
              <a:off x="6120" y="1255"/>
              <a:ext cx="65" cy="36"/>
            </a:xfrm>
            <a:custGeom>
              <a:avLst/>
              <a:gdLst/>
              <a:ahLst/>
              <a:cxnLst>
                <a:cxn ang="0">
                  <a:pos x="74" y="10"/>
                </a:cxn>
                <a:cxn ang="0">
                  <a:pos x="74" y="24"/>
                </a:cxn>
                <a:cxn ang="0">
                  <a:pos x="79" y="40"/>
                </a:cxn>
                <a:cxn ang="0">
                  <a:pos x="85" y="52"/>
                </a:cxn>
                <a:cxn ang="0">
                  <a:pos x="97" y="63"/>
                </a:cxn>
                <a:cxn ang="0">
                  <a:pos x="106" y="63"/>
                </a:cxn>
                <a:cxn ang="0">
                  <a:pos x="116" y="52"/>
                </a:cxn>
                <a:cxn ang="0">
                  <a:pos x="108" y="43"/>
                </a:cxn>
                <a:cxn ang="0">
                  <a:pos x="102" y="30"/>
                </a:cxn>
                <a:cxn ang="0">
                  <a:pos x="102" y="26"/>
                </a:cxn>
                <a:cxn ang="0">
                  <a:pos x="112" y="27"/>
                </a:cxn>
                <a:cxn ang="0">
                  <a:pos x="123" y="27"/>
                </a:cxn>
                <a:cxn ang="0">
                  <a:pos x="126" y="26"/>
                </a:cxn>
                <a:cxn ang="0">
                  <a:pos x="126" y="35"/>
                </a:cxn>
                <a:cxn ang="0">
                  <a:pos x="128" y="47"/>
                </a:cxn>
                <a:cxn ang="0">
                  <a:pos x="128" y="58"/>
                </a:cxn>
                <a:cxn ang="0">
                  <a:pos x="128" y="64"/>
                </a:cxn>
                <a:cxn ang="0">
                  <a:pos x="126" y="70"/>
                </a:cxn>
                <a:cxn ang="0">
                  <a:pos x="119" y="70"/>
                </a:cxn>
                <a:cxn ang="0">
                  <a:pos x="106" y="70"/>
                </a:cxn>
                <a:cxn ang="0">
                  <a:pos x="93" y="70"/>
                </a:cxn>
                <a:cxn ang="0">
                  <a:pos x="85" y="70"/>
                </a:cxn>
                <a:cxn ang="0">
                  <a:pos x="74" y="70"/>
                </a:cxn>
                <a:cxn ang="0">
                  <a:pos x="69" y="67"/>
                </a:cxn>
                <a:cxn ang="0">
                  <a:pos x="76" y="58"/>
                </a:cxn>
                <a:cxn ang="0">
                  <a:pos x="66" y="47"/>
                </a:cxn>
                <a:cxn ang="0">
                  <a:pos x="57" y="50"/>
                </a:cxn>
                <a:cxn ang="0">
                  <a:pos x="48" y="52"/>
                </a:cxn>
                <a:cxn ang="0">
                  <a:pos x="34" y="40"/>
                </a:cxn>
                <a:cxn ang="0">
                  <a:pos x="26" y="30"/>
                </a:cxn>
                <a:cxn ang="0">
                  <a:pos x="36" y="27"/>
                </a:cxn>
                <a:cxn ang="0">
                  <a:pos x="45" y="26"/>
                </a:cxn>
                <a:cxn ang="0">
                  <a:pos x="54" y="17"/>
                </a:cxn>
                <a:cxn ang="0">
                  <a:pos x="53" y="7"/>
                </a:cxn>
                <a:cxn ang="0">
                  <a:pos x="42" y="4"/>
                </a:cxn>
                <a:cxn ang="0">
                  <a:pos x="28" y="4"/>
                </a:cxn>
                <a:cxn ang="0">
                  <a:pos x="16" y="9"/>
                </a:cxn>
                <a:cxn ang="0">
                  <a:pos x="10" y="12"/>
                </a:cxn>
                <a:cxn ang="0">
                  <a:pos x="0" y="1"/>
                </a:cxn>
                <a:cxn ang="0">
                  <a:pos x="13" y="0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50" y="0"/>
                </a:cxn>
                <a:cxn ang="0">
                  <a:pos x="63" y="0"/>
                </a:cxn>
                <a:cxn ang="0">
                  <a:pos x="76" y="0"/>
                </a:cxn>
              </a:cxnLst>
              <a:rect l="0" t="0" r="r" b="b"/>
              <a:pathLst>
                <a:path w="129" h="70">
                  <a:moveTo>
                    <a:pt x="76" y="0"/>
                  </a:moveTo>
                  <a:lnTo>
                    <a:pt x="74" y="4"/>
                  </a:lnTo>
                  <a:lnTo>
                    <a:pt x="74" y="10"/>
                  </a:lnTo>
                  <a:lnTo>
                    <a:pt x="73" y="15"/>
                  </a:lnTo>
                  <a:lnTo>
                    <a:pt x="74" y="20"/>
                  </a:lnTo>
                  <a:lnTo>
                    <a:pt x="74" y="24"/>
                  </a:lnTo>
                  <a:lnTo>
                    <a:pt x="74" y="29"/>
                  </a:lnTo>
                  <a:lnTo>
                    <a:pt x="76" y="33"/>
                  </a:lnTo>
                  <a:lnTo>
                    <a:pt x="79" y="40"/>
                  </a:lnTo>
                  <a:lnTo>
                    <a:pt x="79" y="43"/>
                  </a:lnTo>
                  <a:lnTo>
                    <a:pt x="82" y="47"/>
                  </a:lnTo>
                  <a:lnTo>
                    <a:pt x="85" y="52"/>
                  </a:lnTo>
                  <a:lnTo>
                    <a:pt x="89" y="55"/>
                  </a:lnTo>
                  <a:lnTo>
                    <a:pt x="93" y="58"/>
                  </a:lnTo>
                  <a:lnTo>
                    <a:pt x="97" y="63"/>
                  </a:lnTo>
                  <a:lnTo>
                    <a:pt x="102" y="64"/>
                  </a:lnTo>
                  <a:lnTo>
                    <a:pt x="106" y="67"/>
                  </a:lnTo>
                  <a:lnTo>
                    <a:pt x="106" y="63"/>
                  </a:lnTo>
                  <a:lnTo>
                    <a:pt x="109" y="60"/>
                  </a:lnTo>
                  <a:lnTo>
                    <a:pt x="111" y="55"/>
                  </a:lnTo>
                  <a:lnTo>
                    <a:pt x="116" y="52"/>
                  </a:lnTo>
                  <a:lnTo>
                    <a:pt x="112" y="50"/>
                  </a:lnTo>
                  <a:lnTo>
                    <a:pt x="111" y="46"/>
                  </a:lnTo>
                  <a:lnTo>
                    <a:pt x="108" y="43"/>
                  </a:lnTo>
                  <a:lnTo>
                    <a:pt x="106" y="38"/>
                  </a:lnTo>
                  <a:lnTo>
                    <a:pt x="103" y="33"/>
                  </a:lnTo>
                  <a:lnTo>
                    <a:pt x="102" y="30"/>
                  </a:lnTo>
                  <a:lnTo>
                    <a:pt x="100" y="27"/>
                  </a:lnTo>
                  <a:lnTo>
                    <a:pt x="100" y="26"/>
                  </a:lnTo>
                  <a:lnTo>
                    <a:pt x="102" y="26"/>
                  </a:lnTo>
                  <a:lnTo>
                    <a:pt x="105" y="26"/>
                  </a:lnTo>
                  <a:lnTo>
                    <a:pt x="109" y="27"/>
                  </a:lnTo>
                  <a:lnTo>
                    <a:pt x="112" y="27"/>
                  </a:lnTo>
                  <a:lnTo>
                    <a:pt x="117" y="27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6" y="27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6" y="32"/>
                  </a:lnTo>
                  <a:lnTo>
                    <a:pt x="126" y="35"/>
                  </a:lnTo>
                  <a:lnTo>
                    <a:pt x="128" y="40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28" y="50"/>
                  </a:lnTo>
                  <a:lnTo>
                    <a:pt x="128" y="55"/>
                  </a:lnTo>
                  <a:lnTo>
                    <a:pt x="128" y="58"/>
                  </a:lnTo>
                  <a:lnTo>
                    <a:pt x="128" y="60"/>
                  </a:lnTo>
                  <a:lnTo>
                    <a:pt x="128" y="63"/>
                  </a:lnTo>
                  <a:lnTo>
                    <a:pt x="128" y="64"/>
                  </a:lnTo>
                  <a:lnTo>
                    <a:pt x="128" y="67"/>
                  </a:lnTo>
                  <a:lnTo>
                    <a:pt x="129" y="70"/>
                  </a:lnTo>
                  <a:lnTo>
                    <a:pt x="126" y="70"/>
                  </a:lnTo>
                  <a:lnTo>
                    <a:pt x="123" y="70"/>
                  </a:lnTo>
                  <a:lnTo>
                    <a:pt x="122" y="70"/>
                  </a:lnTo>
                  <a:lnTo>
                    <a:pt x="119" y="70"/>
                  </a:lnTo>
                  <a:lnTo>
                    <a:pt x="114" y="70"/>
                  </a:lnTo>
                  <a:lnTo>
                    <a:pt x="111" y="70"/>
                  </a:lnTo>
                  <a:lnTo>
                    <a:pt x="106" y="70"/>
                  </a:lnTo>
                  <a:lnTo>
                    <a:pt x="102" y="70"/>
                  </a:lnTo>
                  <a:lnTo>
                    <a:pt x="97" y="70"/>
                  </a:lnTo>
                  <a:lnTo>
                    <a:pt x="93" y="70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5" y="70"/>
                  </a:lnTo>
                  <a:lnTo>
                    <a:pt x="82" y="70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9" y="70"/>
                  </a:lnTo>
                  <a:lnTo>
                    <a:pt x="69" y="67"/>
                  </a:lnTo>
                  <a:lnTo>
                    <a:pt x="71" y="64"/>
                  </a:lnTo>
                  <a:lnTo>
                    <a:pt x="74" y="60"/>
                  </a:lnTo>
                  <a:lnTo>
                    <a:pt x="76" y="58"/>
                  </a:lnTo>
                  <a:lnTo>
                    <a:pt x="71" y="53"/>
                  </a:lnTo>
                  <a:lnTo>
                    <a:pt x="69" y="50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0" y="47"/>
                  </a:lnTo>
                  <a:lnTo>
                    <a:pt x="57" y="50"/>
                  </a:lnTo>
                  <a:lnTo>
                    <a:pt x="56" y="52"/>
                  </a:lnTo>
                  <a:lnTo>
                    <a:pt x="53" y="52"/>
                  </a:lnTo>
                  <a:lnTo>
                    <a:pt x="48" y="52"/>
                  </a:lnTo>
                  <a:lnTo>
                    <a:pt x="43" y="49"/>
                  </a:lnTo>
                  <a:lnTo>
                    <a:pt x="39" y="44"/>
                  </a:lnTo>
                  <a:lnTo>
                    <a:pt x="34" y="40"/>
                  </a:lnTo>
                  <a:lnTo>
                    <a:pt x="30" y="35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30" y="29"/>
                  </a:lnTo>
                  <a:lnTo>
                    <a:pt x="33" y="27"/>
                  </a:lnTo>
                  <a:lnTo>
                    <a:pt x="36" y="27"/>
                  </a:lnTo>
                  <a:lnTo>
                    <a:pt x="39" y="2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8" y="26"/>
                  </a:lnTo>
                  <a:lnTo>
                    <a:pt x="51" y="20"/>
                  </a:lnTo>
                  <a:lnTo>
                    <a:pt x="54" y="17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3" y="7"/>
                  </a:lnTo>
                  <a:lnTo>
                    <a:pt x="50" y="6"/>
                  </a:lnTo>
                  <a:lnTo>
                    <a:pt x="46" y="4"/>
                  </a:lnTo>
                  <a:lnTo>
                    <a:pt x="42" y="4"/>
                  </a:lnTo>
                  <a:lnTo>
                    <a:pt x="37" y="3"/>
                  </a:lnTo>
                  <a:lnTo>
                    <a:pt x="33" y="3"/>
                  </a:lnTo>
                  <a:lnTo>
                    <a:pt x="28" y="4"/>
                  </a:lnTo>
                  <a:lnTo>
                    <a:pt x="23" y="6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10" y="12"/>
                  </a:lnTo>
                  <a:lnTo>
                    <a:pt x="7" y="7"/>
                  </a:lnTo>
                  <a:lnTo>
                    <a:pt x="3" y="4"/>
                  </a:lnTo>
                  <a:lnTo>
                    <a:pt x="0" y="1"/>
                  </a:lnTo>
                  <a:lnTo>
                    <a:pt x="5" y="1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8" name="Freeform 46"/>
            <p:cNvSpPr>
              <a:spLocks/>
            </p:cNvSpPr>
            <p:nvPr/>
          </p:nvSpPr>
          <p:spPr bwMode="auto">
            <a:xfrm>
              <a:off x="6007" y="1257"/>
              <a:ext cx="103" cy="37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18" y="17"/>
                </a:cxn>
                <a:cxn ang="0">
                  <a:pos x="26" y="21"/>
                </a:cxn>
                <a:cxn ang="0">
                  <a:pos x="32" y="29"/>
                </a:cxn>
                <a:cxn ang="0">
                  <a:pos x="40" y="37"/>
                </a:cxn>
                <a:cxn ang="0">
                  <a:pos x="47" y="40"/>
                </a:cxn>
                <a:cxn ang="0">
                  <a:pos x="56" y="37"/>
                </a:cxn>
                <a:cxn ang="0">
                  <a:pos x="55" y="47"/>
                </a:cxn>
                <a:cxn ang="0">
                  <a:pos x="58" y="58"/>
                </a:cxn>
                <a:cxn ang="0">
                  <a:pos x="64" y="67"/>
                </a:cxn>
                <a:cxn ang="0">
                  <a:pos x="72" y="72"/>
                </a:cxn>
                <a:cxn ang="0">
                  <a:pos x="81" y="69"/>
                </a:cxn>
                <a:cxn ang="0">
                  <a:pos x="93" y="64"/>
                </a:cxn>
                <a:cxn ang="0">
                  <a:pos x="101" y="60"/>
                </a:cxn>
                <a:cxn ang="0">
                  <a:pos x="102" y="52"/>
                </a:cxn>
                <a:cxn ang="0">
                  <a:pos x="98" y="41"/>
                </a:cxn>
                <a:cxn ang="0">
                  <a:pos x="90" y="37"/>
                </a:cxn>
                <a:cxn ang="0">
                  <a:pos x="84" y="35"/>
                </a:cxn>
                <a:cxn ang="0">
                  <a:pos x="93" y="27"/>
                </a:cxn>
                <a:cxn ang="0">
                  <a:pos x="102" y="20"/>
                </a:cxn>
                <a:cxn ang="0">
                  <a:pos x="99" y="9"/>
                </a:cxn>
                <a:cxn ang="0">
                  <a:pos x="93" y="1"/>
                </a:cxn>
                <a:cxn ang="0">
                  <a:pos x="104" y="1"/>
                </a:cxn>
                <a:cxn ang="0">
                  <a:pos x="113" y="0"/>
                </a:cxn>
                <a:cxn ang="0">
                  <a:pos x="122" y="0"/>
                </a:cxn>
                <a:cxn ang="0">
                  <a:pos x="133" y="0"/>
                </a:cxn>
                <a:cxn ang="0">
                  <a:pos x="144" y="0"/>
                </a:cxn>
                <a:cxn ang="0">
                  <a:pos x="155" y="0"/>
                </a:cxn>
                <a:cxn ang="0">
                  <a:pos x="165" y="0"/>
                </a:cxn>
                <a:cxn ang="0">
                  <a:pos x="175" y="0"/>
                </a:cxn>
                <a:cxn ang="0">
                  <a:pos x="185" y="0"/>
                </a:cxn>
                <a:cxn ang="0">
                  <a:pos x="198" y="0"/>
                </a:cxn>
                <a:cxn ang="0">
                  <a:pos x="202" y="1"/>
                </a:cxn>
                <a:cxn ang="0">
                  <a:pos x="195" y="9"/>
                </a:cxn>
                <a:cxn ang="0">
                  <a:pos x="185" y="9"/>
                </a:cxn>
                <a:cxn ang="0">
                  <a:pos x="175" y="9"/>
                </a:cxn>
                <a:cxn ang="0">
                  <a:pos x="164" y="12"/>
                </a:cxn>
                <a:cxn ang="0">
                  <a:pos x="155" y="15"/>
                </a:cxn>
                <a:cxn ang="0">
                  <a:pos x="147" y="20"/>
                </a:cxn>
                <a:cxn ang="0">
                  <a:pos x="136" y="30"/>
                </a:cxn>
                <a:cxn ang="0">
                  <a:pos x="130" y="38"/>
                </a:cxn>
                <a:cxn ang="0">
                  <a:pos x="127" y="47"/>
                </a:cxn>
                <a:cxn ang="0">
                  <a:pos x="126" y="58"/>
                </a:cxn>
                <a:cxn ang="0">
                  <a:pos x="129" y="70"/>
                </a:cxn>
                <a:cxn ang="0">
                  <a:pos x="124" y="72"/>
                </a:cxn>
                <a:cxn ang="0">
                  <a:pos x="115" y="72"/>
                </a:cxn>
                <a:cxn ang="0">
                  <a:pos x="106" y="72"/>
                </a:cxn>
                <a:cxn ang="0">
                  <a:pos x="96" y="72"/>
                </a:cxn>
                <a:cxn ang="0">
                  <a:pos x="87" y="72"/>
                </a:cxn>
                <a:cxn ang="0">
                  <a:pos x="79" y="72"/>
                </a:cxn>
                <a:cxn ang="0">
                  <a:pos x="70" y="72"/>
                </a:cxn>
                <a:cxn ang="0">
                  <a:pos x="61" y="72"/>
                </a:cxn>
                <a:cxn ang="0">
                  <a:pos x="52" y="72"/>
                </a:cxn>
                <a:cxn ang="0">
                  <a:pos x="40" y="73"/>
                </a:cxn>
                <a:cxn ang="0">
                  <a:pos x="26" y="73"/>
                </a:cxn>
                <a:cxn ang="0">
                  <a:pos x="16" y="73"/>
                </a:cxn>
                <a:cxn ang="0">
                  <a:pos x="7" y="73"/>
                </a:cxn>
                <a:cxn ang="0">
                  <a:pos x="1" y="73"/>
                </a:cxn>
                <a:cxn ang="0">
                  <a:pos x="4" y="3"/>
                </a:cxn>
              </a:cxnLst>
              <a:rect l="0" t="0" r="r" b="b"/>
              <a:pathLst>
                <a:path w="205" h="73">
                  <a:moveTo>
                    <a:pt x="4" y="3"/>
                  </a:moveTo>
                  <a:lnTo>
                    <a:pt x="6" y="7"/>
                  </a:lnTo>
                  <a:lnTo>
                    <a:pt x="9" y="11"/>
                  </a:lnTo>
                  <a:lnTo>
                    <a:pt x="12" y="15"/>
                  </a:lnTo>
                  <a:lnTo>
                    <a:pt x="15" y="17"/>
                  </a:lnTo>
                  <a:lnTo>
                    <a:pt x="18" y="17"/>
                  </a:lnTo>
                  <a:lnTo>
                    <a:pt x="21" y="18"/>
                  </a:lnTo>
                  <a:lnTo>
                    <a:pt x="23" y="20"/>
                  </a:lnTo>
                  <a:lnTo>
                    <a:pt x="26" y="21"/>
                  </a:lnTo>
                  <a:lnTo>
                    <a:pt x="27" y="23"/>
                  </a:lnTo>
                  <a:lnTo>
                    <a:pt x="30" y="26"/>
                  </a:lnTo>
                  <a:lnTo>
                    <a:pt x="32" y="29"/>
                  </a:lnTo>
                  <a:lnTo>
                    <a:pt x="35" y="32"/>
                  </a:lnTo>
                  <a:lnTo>
                    <a:pt x="36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40"/>
                  </a:lnTo>
                  <a:lnTo>
                    <a:pt x="47" y="40"/>
                  </a:lnTo>
                  <a:lnTo>
                    <a:pt x="50" y="40"/>
                  </a:lnTo>
                  <a:lnTo>
                    <a:pt x="53" y="38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5" y="43"/>
                  </a:lnTo>
                  <a:lnTo>
                    <a:pt x="55" y="47"/>
                  </a:lnTo>
                  <a:lnTo>
                    <a:pt x="56" y="50"/>
                  </a:lnTo>
                  <a:lnTo>
                    <a:pt x="56" y="55"/>
                  </a:lnTo>
                  <a:lnTo>
                    <a:pt x="58" y="58"/>
                  </a:lnTo>
                  <a:lnTo>
                    <a:pt x="59" y="61"/>
                  </a:lnTo>
                  <a:lnTo>
                    <a:pt x="61" y="64"/>
                  </a:lnTo>
                  <a:lnTo>
                    <a:pt x="64" y="67"/>
                  </a:lnTo>
                  <a:lnTo>
                    <a:pt x="66" y="69"/>
                  </a:lnTo>
                  <a:lnTo>
                    <a:pt x="69" y="70"/>
                  </a:lnTo>
                  <a:lnTo>
                    <a:pt x="72" y="72"/>
                  </a:lnTo>
                  <a:lnTo>
                    <a:pt x="75" y="72"/>
                  </a:lnTo>
                  <a:lnTo>
                    <a:pt x="78" y="70"/>
                  </a:lnTo>
                  <a:lnTo>
                    <a:pt x="81" y="69"/>
                  </a:lnTo>
                  <a:lnTo>
                    <a:pt x="86" y="64"/>
                  </a:lnTo>
                  <a:lnTo>
                    <a:pt x="89" y="64"/>
                  </a:lnTo>
                  <a:lnTo>
                    <a:pt x="93" y="64"/>
                  </a:lnTo>
                  <a:lnTo>
                    <a:pt x="96" y="64"/>
                  </a:lnTo>
                  <a:lnTo>
                    <a:pt x="99" y="61"/>
                  </a:lnTo>
                  <a:lnTo>
                    <a:pt x="101" y="60"/>
                  </a:lnTo>
                  <a:lnTo>
                    <a:pt x="101" y="57"/>
                  </a:lnTo>
                  <a:lnTo>
                    <a:pt x="101" y="55"/>
                  </a:lnTo>
                  <a:lnTo>
                    <a:pt x="102" y="52"/>
                  </a:lnTo>
                  <a:lnTo>
                    <a:pt x="101" y="47"/>
                  </a:lnTo>
                  <a:lnTo>
                    <a:pt x="99" y="44"/>
                  </a:lnTo>
                  <a:lnTo>
                    <a:pt x="98" y="41"/>
                  </a:lnTo>
                  <a:lnTo>
                    <a:pt x="96" y="40"/>
                  </a:lnTo>
                  <a:lnTo>
                    <a:pt x="93" y="37"/>
                  </a:lnTo>
                  <a:lnTo>
                    <a:pt x="90" y="37"/>
                  </a:lnTo>
                  <a:lnTo>
                    <a:pt x="86" y="37"/>
                  </a:lnTo>
                  <a:lnTo>
                    <a:pt x="84" y="37"/>
                  </a:lnTo>
                  <a:lnTo>
                    <a:pt x="84" y="35"/>
                  </a:lnTo>
                  <a:lnTo>
                    <a:pt x="87" y="34"/>
                  </a:lnTo>
                  <a:lnTo>
                    <a:pt x="90" y="30"/>
                  </a:lnTo>
                  <a:lnTo>
                    <a:pt x="93" y="27"/>
                  </a:lnTo>
                  <a:lnTo>
                    <a:pt x="96" y="24"/>
                  </a:lnTo>
                  <a:lnTo>
                    <a:pt x="99" y="23"/>
                  </a:lnTo>
                  <a:lnTo>
                    <a:pt x="102" y="20"/>
                  </a:lnTo>
                  <a:lnTo>
                    <a:pt x="104" y="17"/>
                  </a:lnTo>
                  <a:lnTo>
                    <a:pt x="101" y="14"/>
                  </a:lnTo>
                  <a:lnTo>
                    <a:pt x="99" y="9"/>
                  </a:lnTo>
                  <a:lnTo>
                    <a:pt x="96" y="4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6" y="1"/>
                  </a:lnTo>
                  <a:lnTo>
                    <a:pt x="99" y="1"/>
                  </a:lnTo>
                  <a:lnTo>
                    <a:pt x="104" y="1"/>
                  </a:lnTo>
                  <a:lnTo>
                    <a:pt x="106" y="1"/>
                  </a:lnTo>
                  <a:lnTo>
                    <a:pt x="109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1" y="0"/>
                  </a:lnTo>
                  <a:lnTo>
                    <a:pt x="144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5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8" y="0"/>
                  </a:lnTo>
                  <a:lnTo>
                    <a:pt x="201" y="0"/>
                  </a:lnTo>
                  <a:lnTo>
                    <a:pt x="205" y="0"/>
                  </a:lnTo>
                  <a:lnTo>
                    <a:pt x="202" y="1"/>
                  </a:lnTo>
                  <a:lnTo>
                    <a:pt x="199" y="4"/>
                  </a:lnTo>
                  <a:lnTo>
                    <a:pt x="198" y="7"/>
                  </a:lnTo>
                  <a:lnTo>
                    <a:pt x="195" y="9"/>
                  </a:lnTo>
                  <a:lnTo>
                    <a:pt x="192" y="9"/>
                  </a:lnTo>
                  <a:lnTo>
                    <a:pt x="188" y="9"/>
                  </a:lnTo>
                  <a:lnTo>
                    <a:pt x="185" y="9"/>
                  </a:lnTo>
                  <a:lnTo>
                    <a:pt x="181" y="9"/>
                  </a:lnTo>
                  <a:lnTo>
                    <a:pt x="178" y="9"/>
                  </a:lnTo>
                  <a:lnTo>
                    <a:pt x="175" y="9"/>
                  </a:lnTo>
                  <a:lnTo>
                    <a:pt x="170" y="9"/>
                  </a:lnTo>
                  <a:lnTo>
                    <a:pt x="169" y="11"/>
                  </a:lnTo>
                  <a:lnTo>
                    <a:pt x="164" y="12"/>
                  </a:lnTo>
                  <a:lnTo>
                    <a:pt x="161" y="12"/>
                  </a:lnTo>
                  <a:lnTo>
                    <a:pt x="158" y="14"/>
                  </a:lnTo>
                  <a:lnTo>
                    <a:pt x="155" y="15"/>
                  </a:lnTo>
                  <a:lnTo>
                    <a:pt x="153" y="17"/>
                  </a:lnTo>
                  <a:lnTo>
                    <a:pt x="150" y="18"/>
                  </a:lnTo>
                  <a:lnTo>
                    <a:pt x="147" y="20"/>
                  </a:lnTo>
                  <a:lnTo>
                    <a:pt x="144" y="23"/>
                  </a:lnTo>
                  <a:lnTo>
                    <a:pt x="139" y="26"/>
                  </a:lnTo>
                  <a:lnTo>
                    <a:pt x="136" y="30"/>
                  </a:lnTo>
                  <a:lnTo>
                    <a:pt x="133" y="32"/>
                  </a:lnTo>
                  <a:lnTo>
                    <a:pt x="132" y="35"/>
                  </a:lnTo>
                  <a:lnTo>
                    <a:pt x="130" y="38"/>
                  </a:lnTo>
                  <a:lnTo>
                    <a:pt x="129" y="41"/>
                  </a:lnTo>
                  <a:lnTo>
                    <a:pt x="129" y="44"/>
                  </a:lnTo>
                  <a:lnTo>
                    <a:pt x="127" y="47"/>
                  </a:lnTo>
                  <a:lnTo>
                    <a:pt x="126" y="50"/>
                  </a:lnTo>
                  <a:lnTo>
                    <a:pt x="126" y="55"/>
                  </a:lnTo>
                  <a:lnTo>
                    <a:pt x="126" y="58"/>
                  </a:lnTo>
                  <a:lnTo>
                    <a:pt x="126" y="61"/>
                  </a:lnTo>
                  <a:lnTo>
                    <a:pt x="126" y="66"/>
                  </a:lnTo>
                  <a:lnTo>
                    <a:pt x="129" y="70"/>
                  </a:lnTo>
                  <a:lnTo>
                    <a:pt x="129" y="70"/>
                  </a:lnTo>
                  <a:lnTo>
                    <a:pt x="129" y="72"/>
                  </a:lnTo>
                  <a:lnTo>
                    <a:pt x="124" y="72"/>
                  </a:lnTo>
                  <a:lnTo>
                    <a:pt x="121" y="72"/>
                  </a:lnTo>
                  <a:lnTo>
                    <a:pt x="118" y="72"/>
                  </a:lnTo>
                  <a:lnTo>
                    <a:pt x="115" y="72"/>
                  </a:lnTo>
                  <a:lnTo>
                    <a:pt x="112" y="72"/>
                  </a:lnTo>
                  <a:lnTo>
                    <a:pt x="109" y="72"/>
                  </a:lnTo>
                  <a:lnTo>
                    <a:pt x="106" y="72"/>
                  </a:lnTo>
                  <a:lnTo>
                    <a:pt x="102" y="72"/>
                  </a:lnTo>
                  <a:lnTo>
                    <a:pt x="98" y="72"/>
                  </a:lnTo>
                  <a:lnTo>
                    <a:pt x="96" y="72"/>
                  </a:lnTo>
                  <a:lnTo>
                    <a:pt x="93" y="72"/>
                  </a:lnTo>
                  <a:lnTo>
                    <a:pt x="90" y="72"/>
                  </a:lnTo>
                  <a:lnTo>
                    <a:pt x="87" y="72"/>
                  </a:lnTo>
                  <a:lnTo>
                    <a:pt x="84" y="72"/>
                  </a:lnTo>
                  <a:lnTo>
                    <a:pt x="81" y="72"/>
                  </a:lnTo>
                  <a:lnTo>
                    <a:pt x="79" y="72"/>
                  </a:lnTo>
                  <a:lnTo>
                    <a:pt x="76" y="72"/>
                  </a:lnTo>
                  <a:lnTo>
                    <a:pt x="73" y="72"/>
                  </a:lnTo>
                  <a:lnTo>
                    <a:pt x="70" y="72"/>
                  </a:lnTo>
                  <a:lnTo>
                    <a:pt x="67" y="72"/>
                  </a:lnTo>
                  <a:lnTo>
                    <a:pt x="64" y="72"/>
                  </a:lnTo>
                  <a:lnTo>
                    <a:pt x="61" y="72"/>
                  </a:lnTo>
                  <a:lnTo>
                    <a:pt x="59" y="72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3" y="72"/>
                  </a:lnTo>
                  <a:lnTo>
                    <a:pt x="40" y="73"/>
                  </a:lnTo>
                  <a:lnTo>
                    <a:pt x="33" y="73"/>
                  </a:lnTo>
                  <a:lnTo>
                    <a:pt x="29" y="73"/>
                  </a:lnTo>
                  <a:lnTo>
                    <a:pt x="26" y="73"/>
                  </a:lnTo>
                  <a:lnTo>
                    <a:pt x="23" y="73"/>
                  </a:lnTo>
                  <a:lnTo>
                    <a:pt x="20" y="73"/>
                  </a:lnTo>
                  <a:lnTo>
                    <a:pt x="16" y="73"/>
                  </a:lnTo>
                  <a:lnTo>
                    <a:pt x="13" y="73"/>
                  </a:lnTo>
                  <a:lnTo>
                    <a:pt x="12" y="73"/>
                  </a:lnTo>
                  <a:lnTo>
                    <a:pt x="7" y="73"/>
                  </a:lnTo>
                  <a:lnTo>
                    <a:pt x="4" y="73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19" name="Freeform 47"/>
            <p:cNvSpPr>
              <a:spLocks/>
            </p:cNvSpPr>
            <p:nvPr/>
          </p:nvSpPr>
          <p:spPr bwMode="auto">
            <a:xfrm>
              <a:off x="6029" y="1258"/>
              <a:ext cx="17" cy="1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0" y="1"/>
                </a:cxn>
                <a:cxn ang="0">
                  <a:pos x="29" y="6"/>
                </a:cxn>
                <a:cxn ang="0">
                  <a:pos x="26" y="11"/>
                </a:cxn>
                <a:cxn ang="0">
                  <a:pos x="23" y="14"/>
                </a:cxn>
                <a:cxn ang="0">
                  <a:pos x="18" y="17"/>
                </a:cxn>
                <a:cxn ang="0">
                  <a:pos x="15" y="20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9" y="17"/>
                </a:cxn>
                <a:cxn ang="0">
                  <a:pos x="6" y="17"/>
                </a:cxn>
                <a:cxn ang="0">
                  <a:pos x="4" y="12"/>
                </a:cxn>
                <a:cxn ang="0">
                  <a:pos x="3" y="8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1" y="0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35" h="20">
                  <a:moveTo>
                    <a:pt x="35" y="0"/>
                  </a:moveTo>
                  <a:lnTo>
                    <a:pt x="30" y="1"/>
                  </a:lnTo>
                  <a:lnTo>
                    <a:pt x="29" y="6"/>
                  </a:lnTo>
                  <a:lnTo>
                    <a:pt x="26" y="11"/>
                  </a:lnTo>
                  <a:lnTo>
                    <a:pt x="23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4" y="12"/>
                  </a:lnTo>
                  <a:lnTo>
                    <a:pt x="3" y="8"/>
                  </a:lnTo>
                  <a:lnTo>
                    <a:pt x="1" y="3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0" name="Freeform 48"/>
            <p:cNvSpPr>
              <a:spLocks/>
            </p:cNvSpPr>
            <p:nvPr/>
          </p:nvSpPr>
          <p:spPr bwMode="auto">
            <a:xfrm>
              <a:off x="6173" y="1255"/>
              <a:ext cx="10" cy="1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2"/>
                </a:cxn>
                <a:cxn ang="0">
                  <a:pos x="20" y="6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17" y="12"/>
                </a:cxn>
                <a:cxn ang="0">
                  <a:pos x="16" y="9"/>
                </a:cxn>
                <a:cxn ang="0">
                  <a:pos x="13" y="9"/>
                </a:cxn>
                <a:cxn ang="0">
                  <a:pos x="11" y="6"/>
                </a:cxn>
                <a:cxn ang="0">
                  <a:pos x="8" y="5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1" y="6"/>
                  </a:lnTo>
                  <a:lnTo>
                    <a:pt x="8" y="5"/>
                  </a:lnTo>
                  <a:lnTo>
                    <a:pt x="3" y="3"/>
                  </a:lnTo>
                  <a:lnTo>
                    <a:pt x="0" y="2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1" name="Freeform 49"/>
            <p:cNvSpPr>
              <a:spLocks/>
            </p:cNvSpPr>
            <p:nvPr/>
          </p:nvSpPr>
          <p:spPr bwMode="auto">
            <a:xfrm>
              <a:off x="5861" y="1128"/>
              <a:ext cx="13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11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9" y="8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6" y="20"/>
                </a:cxn>
                <a:cxn ang="0">
                  <a:pos x="26" y="23"/>
                </a:cxn>
                <a:cxn ang="0">
                  <a:pos x="26" y="26"/>
                </a:cxn>
                <a:cxn ang="0">
                  <a:pos x="25" y="29"/>
                </a:cxn>
                <a:cxn ang="0">
                  <a:pos x="23" y="32"/>
                </a:cxn>
                <a:cxn ang="0">
                  <a:pos x="22" y="37"/>
                </a:cxn>
                <a:cxn ang="0">
                  <a:pos x="20" y="40"/>
                </a:cxn>
                <a:cxn ang="0">
                  <a:pos x="19" y="43"/>
                </a:cxn>
                <a:cxn ang="0">
                  <a:pos x="19" y="47"/>
                </a:cxn>
                <a:cxn ang="0">
                  <a:pos x="16" y="51"/>
                </a:cxn>
                <a:cxn ang="0">
                  <a:pos x="16" y="55"/>
                </a:cxn>
                <a:cxn ang="0">
                  <a:pos x="14" y="54"/>
                </a:cxn>
                <a:cxn ang="0">
                  <a:pos x="11" y="52"/>
                </a:cxn>
                <a:cxn ang="0">
                  <a:pos x="6" y="51"/>
                </a:cxn>
                <a:cxn ang="0">
                  <a:pos x="3" y="49"/>
                </a:cxn>
                <a:cxn ang="0">
                  <a:pos x="3" y="49"/>
                </a:cxn>
                <a:cxn ang="0">
                  <a:pos x="3" y="49"/>
                </a:cxn>
                <a:cxn ang="0">
                  <a:pos x="2" y="46"/>
                </a:cxn>
                <a:cxn ang="0">
                  <a:pos x="2" y="43"/>
                </a:cxn>
                <a:cxn ang="0">
                  <a:pos x="2" y="40"/>
                </a:cxn>
                <a:cxn ang="0">
                  <a:pos x="2" y="37"/>
                </a:cxn>
                <a:cxn ang="0">
                  <a:pos x="0" y="32"/>
                </a:cxn>
                <a:cxn ang="0">
                  <a:pos x="0" y="31"/>
                </a:cxn>
                <a:cxn ang="0">
                  <a:pos x="0" y="26"/>
                </a:cxn>
                <a:cxn ang="0">
                  <a:pos x="0" y="23"/>
                </a:cxn>
                <a:cxn ang="0">
                  <a:pos x="0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55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6" y="4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9" y="8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6" y="26"/>
                  </a:lnTo>
                  <a:lnTo>
                    <a:pt x="25" y="29"/>
                  </a:lnTo>
                  <a:lnTo>
                    <a:pt x="23" y="32"/>
                  </a:lnTo>
                  <a:lnTo>
                    <a:pt x="22" y="37"/>
                  </a:lnTo>
                  <a:lnTo>
                    <a:pt x="20" y="40"/>
                  </a:lnTo>
                  <a:lnTo>
                    <a:pt x="19" y="43"/>
                  </a:lnTo>
                  <a:lnTo>
                    <a:pt x="19" y="47"/>
                  </a:lnTo>
                  <a:lnTo>
                    <a:pt x="16" y="51"/>
                  </a:lnTo>
                  <a:lnTo>
                    <a:pt x="16" y="55"/>
                  </a:lnTo>
                  <a:lnTo>
                    <a:pt x="14" y="54"/>
                  </a:lnTo>
                  <a:lnTo>
                    <a:pt x="11" y="52"/>
                  </a:lnTo>
                  <a:lnTo>
                    <a:pt x="6" y="51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2" y="46"/>
                  </a:lnTo>
                  <a:lnTo>
                    <a:pt x="2" y="43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2" name="Freeform 50"/>
            <p:cNvSpPr>
              <a:spLocks/>
            </p:cNvSpPr>
            <p:nvPr/>
          </p:nvSpPr>
          <p:spPr bwMode="auto">
            <a:xfrm>
              <a:off x="5862" y="1166"/>
              <a:ext cx="16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13" y="6"/>
                </a:cxn>
                <a:cxn ang="0">
                  <a:pos x="16" y="8"/>
                </a:cxn>
                <a:cxn ang="0">
                  <a:pos x="17" y="9"/>
                </a:cxn>
                <a:cxn ang="0">
                  <a:pos x="20" y="9"/>
                </a:cxn>
                <a:cxn ang="0">
                  <a:pos x="22" y="11"/>
                </a:cxn>
                <a:cxn ang="0">
                  <a:pos x="20" y="14"/>
                </a:cxn>
                <a:cxn ang="0">
                  <a:pos x="19" y="17"/>
                </a:cxn>
                <a:cxn ang="0">
                  <a:pos x="17" y="20"/>
                </a:cxn>
                <a:cxn ang="0">
                  <a:pos x="16" y="25"/>
                </a:cxn>
                <a:cxn ang="0">
                  <a:pos x="16" y="28"/>
                </a:cxn>
                <a:cxn ang="0">
                  <a:pos x="14" y="32"/>
                </a:cxn>
                <a:cxn ang="0">
                  <a:pos x="13" y="37"/>
                </a:cxn>
                <a:cxn ang="0">
                  <a:pos x="13" y="40"/>
                </a:cxn>
                <a:cxn ang="0">
                  <a:pos x="13" y="45"/>
                </a:cxn>
                <a:cxn ang="0">
                  <a:pos x="16" y="48"/>
                </a:cxn>
                <a:cxn ang="0">
                  <a:pos x="16" y="51"/>
                </a:cxn>
                <a:cxn ang="0">
                  <a:pos x="17" y="54"/>
                </a:cxn>
                <a:cxn ang="0">
                  <a:pos x="20" y="57"/>
                </a:cxn>
                <a:cxn ang="0">
                  <a:pos x="23" y="58"/>
                </a:cxn>
                <a:cxn ang="0">
                  <a:pos x="25" y="58"/>
                </a:cxn>
                <a:cxn ang="0">
                  <a:pos x="28" y="60"/>
                </a:cxn>
                <a:cxn ang="0">
                  <a:pos x="29" y="61"/>
                </a:cxn>
                <a:cxn ang="0">
                  <a:pos x="33" y="61"/>
                </a:cxn>
                <a:cxn ang="0">
                  <a:pos x="31" y="65"/>
                </a:cxn>
                <a:cxn ang="0">
                  <a:pos x="28" y="66"/>
                </a:cxn>
                <a:cxn ang="0">
                  <a:pos x="25" y="69"/>
                </a:cxn>
                <a:cxn ang="0">
                  <a:pos x="20" y="72"/>
                </a:cxn>
                <a:cxn ang="0">
                  <a:pos x="16" y="75"/>
                </a:cxn>
                <a:cxn ang="0">
                  <a:pos x="13" y="78"/>
                </a:cxn>
                <a:cxn ang="0">
                  <a:pos x="8" y="80"/>
                </a:cxn>
                <a:cxn ang="0">
                  <a:pos x="6" y="81"/>
                </a:cxn>
                <a:cxn ang="0">
                  <a:pos x="5" y="81"/>
                </a:cxn>
                <a:cxn ang="0">
                  <a:pos x="5" y="83"/>
                </a:cxn>
                <a:cxn ang="0">
                  <a:pos x="5" y="78"/>
                </a:cxn>
                <a:cxn ang="0">
                  <a:pos x="5" y="74"/>
                </a:cxn>
                <a:cxn ang="0">
                  <a:pos x="3" y="69"/>
                </a:cxn>
                <a:cxn ang="0">
                  <a:pos x="3" y="65"/>
                </a:cxn>
                <a:cxn ang="0">
                  <a:pos x="3" y="58"/>
                </a:cxn>
                <a:cxn ang="0">
                  <a:pos x="3" y="54"/>
                </a:cxn>
                <a:cxn ang="0">
                  <a:pos x="3" y="49"/>
                </a:cxn>
                <a:cxn ang="0">
                  <a:pos x="3" y="45"/>
                </a:cxn>
                <a:cxn ang="0">
                  <a:pos x="3" y="42"/>
                </a:cxn>
                <a:cxn ang="0">
                  <a:pos x="3" y="38"/>
                </a:cxn>
                <a:cxn ang="0">
                  <a:pos x="3" y="35"/>
                </a:cxn>
                <a:cxn ang="0">
                  <a:pos x="3" y="32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5"/>
                </a:cxn>
                <a:cxn ang="0">
                  <a:pos x="2" y="22"/>
                </a:cxn>
                <a:cxn ang="0">
                  <a:pos x="2" y="20"/>
                </a:cxn>
                <a:cxn ang="0">
                  <a:pos x="2" y="17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83">
                  <a:moveTo>
                    <a:pt x="0" y="0"/>
                  </a:moveTo>
                  <a:lnTo>
                    <a:pt x="3" y="2"/>
                  </a:lnTo>
                  <a:lnTo>
                    <a:pt x="6" y="5"/>
                  </a:lnTo>
                  <a:lnTo>
                    <a:pt x="9" y="5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2" y="11"/>
                  </a:lnTo>
                  <a:lnTo>
                    <a:pt x="20" y="14"/>
                  </a:lnTo>
                  <a:lnTo>
                    <a:pt x="19" y="17"/>
                  </a:lnTo>
                  <a:lnTo>
                    <a:pt x="17" y="20"/>
                  </a:lnTo>
                  <a:lnTo>
                    <a:pt x="16" y="25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3" y="37"/>
                  </a:lnTo>
                  <a:lnTo>
                    <a:pt x="13" y="40"/>
                  </a:lnTo>
                  <a:lnTo>
                    <a:pt x="13" y="45"/>
                  </a:lnTo>
                  <a:lnTo>
                    <a:pt x="16" y="48"/>
                  </a:lnTo>
                  <a:lnTo>
                    <a:pt x="16" y="51"/>
                  </a:lnTo>
                  <a:lnTo>
                    <a:pt x="17" y="54"/>
                  </a:lnTo>
                  <a:lnTo>
                    <a:pt x="20" y="57"/>
                  </a:lnTo>
                  <a:lnTo>
                    <a:pt x="23" y="58"/>
                  </a:lnTo>
                  <a:lnTo>
                    <a:pt x="25" y="58"/>
                  </a:lnTo>
                  <a:lnTo>
                    <a:pt x="28" y="60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1" y="65"/>
                  </a:lnTo>
                  <a:lnTo>
                    <a:pt x="28" y="66"/>
                  </a:lnTo>
                  <a:lnTo>
                    <a:pt x="25" y="69"/>
                  </a:lnTo>
                  <a:lnTo>
                    <a:pt x="20" y="72"/>
                  </a:lnTo>
                  <a:lnTo>
                    <a:pt x="16" y="75"/>
                  </a:lnTo>
                  <a:lnTo>
                    <a:pt x="13" y="78"/>
                  </a:lnTo>
                  <a:lnTo>
                    <a:pt x="8" y="80"/>
                  </a:lnTo>
                  <a:lnTo>
                    <a:pt x="6" y="81"/>
                  </a:lnTo>
                  <a:lnTo>
                    <a:pt x="5" y="81"/>
                  </a:lnTo>
                  <a:lnTo>
                    <a:pt x="5" y="83"/>
                  </a:lnTo>
                  <a:lnTo>
                    <a:pt x="5" y="78"/>
                  </a:lnTo>
                  <a:lnTo>
                    <a:pt x="5" y="74"/>
                  </a:lnTo>
                  <a:lnTo>
                    <a:pt x="3" y="69"/>
                  </a:lnTo>
                  <a:lnTo>
                    <a:pt x="3" y="65"/>
                  </a:lnTo>
                  <a:lnTo>
                    <a:pt x="3" y="58"/>
                  </a:lnTo>
                  <a:lnTo>
                    <a:pt x="3" y="54"/>
                  </a:lnTo>
                  <a:lnTo>
                    <a:pt x="3" y="49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3" y="32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3" name="Freeform 51"/>
            <p:cNvSpPr>
              <a:spLocks/>
            </p:cNvSpPr>
            <p:nvPr/>
          </p:nvSpPr>
          <p:spPr bwMode="auto">
            <a:xfrm>
              <a:off x="5866" y="1219"/>
              <a:ext cx="18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2"/>
                </a:cxn>
                <a:cxn ang="0">
                  <a:pos x="8" y="3"/>
                </a:cxn>
                <a:cxn ang="0">
                  <a:pos x="9" y="5"/>
                </a:cxn>
                <a:cxn ang="0">
                  <a:pos x="12" y="5"/>
                </a:cxn>
                <a:cxn ang="0">
                  <a:pos x="15" y="6"/>
                </a:cxn>
                <a:cxn ang="0">
                  <a:pos x="18" y="8"/>
                </a:cxn>
                <a:cxn ang="0">
                  <a:pos x="23" y="9"/>
                </a:cxn>
                <a:cxn ang="0">
                  <a:pos x="28" y="12"/>
                </a:cxn>
                <a:cxn ang="0">
                  <a:pos x="32" y="15"/>
                </a:cxn>
                <a:cxn ang="0">
                  <a:pos x="35" y="20"/>
                </a:cxn>
                <a:cxn ang="0">
                  <a:pos x="31" y="23"/>
                </a:cxn>
                <a:cxn ang="0">
                  <a:pos x="26" y="28"/>
                </a:cxn>
                <a:cxn ang="0">
                  <a:pos x="21" y="29"/>
                </a:cxn>
                <a:cxn ang="0">
                  <a:pos x="18" y="34"/>
                </a:cxn>
                <a:cxn ang="0">
                  <a:pos x="15" y="38"/>
                </a:cxn>
                <a:cxn ang="0">
                  <a:pos x="12" y="43"/>
                </a:cxn>
                <a:cxn ang="0">
                  <a:pos x="11" y="45"/>
                </a:cxn>
                <a:cxn ang="0">
                  <a:pos x="9" y="48"/>
                </a:cxn>
                <a:cxn ang="0">
                  <a:pos x="9" y="51"/>
                </a:cxn>
                <a:cxn ang="0">
                  <a:pos x="9" y="54"/>
                </a:cxn>
                <a:cxn ang="0">
                  <a:pos x="11" y="54"/>
                </a:cxn>
                <a:cxn ang="0">
                  <a:pos x="11" y="55"/>
                </a:cxn>
                <a:cxn ang="0">
                  <a:pos x="8" y="55"/>
                </a:cxn>
                <a:cxn ang="0">
                  <a:pos x="5" y="55"/>
                </a:cxn>
                <a:cxn ang="0">
                  <a:pos x="3" y="55"/>
                </a:cxn>
                <a:cxn ang="0">
                  <a:pos x="3" y="55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55">
                  <a:moveTo>
                    <a:pt x="0" y="0"/>
                  </a:moveTo>
                  <a:lnTo>
                    <a:pt x="3" y="2"/>
                  </a:lnTo>
                  <a:lnTo>
                    <a:pt x="8" y="3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5" y="6"/>
                  </a:lnTo>
                  <a:lnTo>
                    <a:pt x="18" y="8"/>
                  </a:lnTo>
                  <a:lnTo>
                    <a:pt x="23" y="9"/>
                  </a:lnTo>
                  <a:lnTo>
                    <a:pt x="28" y="12"/>
                  </a:lnTo>
                  <a:lnTo>
                    <a:pt x="32" y="15"/>
                  </a:lnTo>
                  <a:lnTo>
                    <a:pt x="35" y="20"/>
                  </a:lnTo>
                  <a:lnTo>
                    <a:pt x="31" y="23"/>
                  </a:lnTo>
                  <a:lnTo>
                    <a:pt x="26" y="28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5" y="38"/>
                  </a:lnTo>
                  <a:lnTo>
                    <a:pt x="12" y="43"/>
                  </a:lnTo>
                  <a:lnTo>
                    <a:pt x="11" y="45"/>
                  </a:lnTo>
                  <a:lnTo>
                    <a:pt x="9" y="48"/>
                  </a:lnTo>
                  <a:lnTo>
                    <a:pt x="9" y="51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4" name="Freeform 52"/>
            <p:cNvSpPr>
              <a:spLocks/>
            </p:cNvSpPr>
            <p:nvPr/>
          </p:nvSpPr>
          <p:spPr bwMode="auto">
            <a:xfrm>
              <a:off x="5858" y="1077"/>
              <a:ext cx="57" cy="92"/>
            </a:xfrm>
            <a:custGeom>
              <a:avLst/>
              <a:gdLst/>
              <a:ahLst/>
              <a:cxnLst>
                <a:cxn ang="0">
                  <a:pos x="66" y="118"/>
                </a:cxn>
                <a:cxn ang="0">
                  <a:pos x="55" y="105"/>
                </a:cxn>
                <a:cxn ang="0">
                  <a:pos x="45" y="93"/>
                </a:cxn>
                <a:cxn ang="0">
                  <a:pos x="32" y="82"/>
                </a:cxn>
                <a:cxn ang="0">
                  <a:pos x="20" y="76"/>
                </a:cxn>
                <a:cxn ang="0">
                  <a:pos x="6" y="76"/>
                </a:cxn>
                <a:cxn ang="0">
                  <a:pos x="3" y="69"/>
                </a:cxn>
                <a:cxn ang="0">
                  <a:pos x="2" y="56"/>
                </a:cxn>
                <a:cxn ang="0">
                  <a:pos x="2" y="49"/>
                </a:cxn>
                <a:cxn ang="0">
                  <a:pos x="2" y="41"/>
                </a:cxn>
                <a:cxn ang="0">
                  <a:pos x="2" y="36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57" y="1"/>
                </a:cxn>
                <a:cxn ang="0">
                  <a:pos x="65" y="1"/>
                </a:cxn>
                <a:cxn ang="0">
                  <a:pos x="74" y="1"/>
                </a:cxn>
                <a:cxn ang="0">
                  <a:pos x="85" y="1"/>
                </a:cxn>
                <a:cxn ang="0">
                  <a:pos x="94" y="3"/>
                </a:cxn>
                <a:cxn ang="0">
                  <a:pos x="105" y="3"/>
                </a:cxn>
                <a:cxn ang="0">
                  <a:pos x="115" y="4"/>
                </a:cxn>
                <a:cxn ang="0">
                  <a:pos x="115" y="16"/>
                </a:cxn>
                <a:cxn ang="0">
                  <a:pos x="115" y="29"/>
                </a:cxn>
                <a:cxn ang="0">
                  <a:pos x="115" y="42"/>
                </a:cxn>
                <a:cxn ang="0">
                  <a:pos x="115" y="56"/>
                </a:cxn>
                <a:cxn ang="0">
                  <a:pos x="115" y="69"/>
                </a:cxn>
                <a:cxn ang="0">
                  <a:pos x="108" y="73"/>
                </a:cxn>
                <a:cxn ang="0">
                  <a:pos x="97" y="73"/>
                </a:cxn>
                <a:cxn ang="0">
                  <a:pos x="86" y="73"/>
                </a:cxn>
                <a:cxn ang="0">
                  <a:pos x="78" y="72"/>
                </a:cxn>
                <a:cxn ang="0">
                  <a:pos x="74" y="72"/>
                </a:cxn>
                <a:cxn ang="0">
                  <a:pos x="74" y="78"/>
                </a:cxn>
                <a:cxn ang="0">
                  <a:pos x="74" y="87"/>
                </a:cxn>
                <a:cxn ang="0">
                  <a:pos x="75" y="96"/>
                </a:cxn>
                <a:cxn ang="0">
                  <a:pos x="77" y="109"/>
                </a:cxn>
                <a:cxn ang="0">
                  <a:pos x="77" y="121"/>
                </a:cxn>
                <a:cxn ang="0">
                  <a:pos x="77" y="133"/>
                </a:cxn>
                <a:cxn ang="0">
                  <a:pos x="78" y="148"/>
                </a:cxn>
                <a:cxn ang="0">
                  <a:pos x="78" y="164"/>
                </a:cxn>
                <a:cxn ang="0">
                  <a:pos x="80" y="176"/>
                </a:cxn>
                <a:cxn ang="0">
                  <a:pos x="81" y="184"/>
                </a:cxn>
                <a:cxn ang="0">
                  <a:pos x="68" y="178"/>
                </a:cxn>
                <a:cxn ang="0">
                  <a:pos x="54" y="170"/>
                </a:cxn>
                <a:cxn ang="0">
                  <a:pos x="46" y="165"/>
                </a:cxn>
                <a:cxn ang="0">
                  <a:pos x="45" y="158"/>
                </a:cxn>
                <a:cxn ang="0">
                  <a:pos x="45" y="148"/>
                </a:cxn>
                <a:cxn ang="0">
                  <a:pos x="54" y="144"/>
                </a:cxn>
                <a:cxn ang="0">
                  <a:pos x="63" y="139"/>
                </a:cxn>
                <a:cxn ang="0">
                  <a:pos x="71" y="133"/>
                </a:cxn>
                <a:cxn ang="0">
                  <a:pos x="74" y="125"/>
                </a:cxn>
              </a:cxnLst>
              <a:rect l="0" t="0" r="r" b="b"/>
              <a:pathLst>
                <a:path w="115" h="184">
                  <a:moveTo>
                    <a:pt x="74" y="125"/>
                  </a:moveTo>
                  <a:lnTo>
                    <a:pt x="69" y="121"/>
                  </a:lnTo>
                  <a:lnTo>
                    <a:pt x="66" y="118"/>
                  </a:lnTo>
                  <a:lnTo>
                    <a:pt x="63" y="113"/>
                  </a:lnTo>
                  <a:lnTo>
                    <a:pt x="58" y="110"/>
                  </a:lnTo>
                  <a:lnTo>
                    <a:pt x="55" y="105"/>
                  </a:lnTo>
                  <a:lnTo>
                    <a:pt x="52" y="101"/>
                  </a:lnTo>
                  <a:lnTo>
                    <a:pt x="48" y="96"/>
                  </a:lnTo>
                  <a:lnTo>
                    <a:pt x="45" y="93"/>
                  </a:lnTo>
                  <a:lnTo>
                    <a:pt x="40" y="89"/>
                  </a:lnTo>
                  <a:lnTo>
                    <a:pt x="37" y="87"/>
                  </a:lnTo>
                  <a:lnTo>
                    <a:pt x="32" y="82"/>
                  </a:lnTo>
                  <a:lnTo>
                    <a:pt x="29" y="81"/>
                  </a:lnTo>
                  <a:lnTo>
                    <a:pt x="25" y="78"/>
                  </a:lnTo>
                  <a:lnTo>
                    <a:pt x="20" y="76"/>
                  </a:lnTo>
                  <a:lnTo>
                    <a:pt x="14" y="73"/>
                  </a:lnTo>
                  <a:lnTo>
                    <a:pt x="9" y="73"/>
                  </a:lnTo>
                  <a:lnTo>
                    <a:pt x="6" y="76"/>
                  </a:lnTo>
                  <a:lnTo>
                    <a:pt x="5" y="79"/>
                  </a:lnTo>
                  <a:lnTo>
                    <a:pt x="5" y="73"/>
                  </a:lnTo>
                  <a:lnTo>
                    <a:pt x="3" y="69"/>
                  </a:lnTo>
                  <a:lnTo>
                    <a:pt x="3" y="66"/>
                  </a:lnTo>
                  <a:lnTo>
                    <a:pt x="3" y="61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2" y="52"/>
                  </a:lnTo>
                  <a:lnTo>
                    <a:pt x="2" y="49"/>
                  </a:lnTo>
                  <a:lnTo>
                    <a:pt x="2" y="46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7" y="1"/>
                  </a:lnTo>
                  <a:lnTo>
                    <a:pt x="60" y="1"/>
                  </a:lnTo>
                  <a:lnTo>
                    <a:pt x="63" y="1"/>
                  </a:lnTo>
                  <a:lnTo>
                    <a:pt x="65" y="1"/>
                  </a:lnTo>
                  <a:lnTo>
                    <a:pt x="68" y="1"/>
                  </a:lnTo>
                  <a:lnTo>
                    <a:pt x="71" y="1"/>
                  </a:lnTo>
                  <a:lnTo>
                    <a:pt x="74" y="1"/>
                  </a:lnTo>
                  <a:lnTo>
                    <a:pt x="77" y="1"/>
                  </a:lnTo>
                  <a:lnTo>
                    <a:pt x="80" y="1"/>
                  </a:lnTo>
                  <a:lnTo>
                    <a:pt x="85" y="1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7" y="3"/>
                  </a:lnTo>
                  <a:lnTo>
                    <a:pt x="101" y="3"/>
                  </a:lnTo>
                  <a:lnTo>
                    <a:pt x="105" y="3"/>
                  </a:lnTo>
                  <a:lnTo>
                    <a:pt x="109" y="3"/>
                  </a:lnTo>
                  <a:lnTo>
                    <a:pt x="112" y="4"/>
                  </a:lnTo>
                  <a:lnTo>
                    <a:pt x="115" y="4"/>
                  </a:lnTo>
                  <a:lnTo>
                    <a:pt x="115" y="7"/>
                  </a:lnTo>
                  <a:lnTo>
                    <a:pt x="115" y="12"/>
                  </a:lnTo>
                  <a:lnTo>
                    <a:pt x="115" y="16"/>
                  </a:lnTo>
                  <a:lnTo>
                    <a:pt x="115" y="19"/>
                  </a:lnTo>
                  <a:lnTo>
                    <a:pt x="115" y="24"/>
                  </a:lnTo>
                  <a:lnTo>
                    <a:pt x="115" y="29"/>
                  </a:lnTo>
                  <a:lnTo>
                    <a:pt x="115" y="33"/>
                  </a:lnTo>
                  <a:lnTo>
                    <a:pt x="115" y="38"/>
                  </a:lnTo>
                  <a:lnTo>
                    <a:pt x="115" y="42"/>
                  </a:lnTo>
                  <a:lnTo>
                    <a:pt x="115" y="47"/>
                  </a:lnTo>
                  <a:lnTo>
                    <a:pt x="115" y="52"/>
                  </a:lnTo>
                  <a:lnTo>
                    <a:pt x="115" y="56"/>
                  </a:lnTo>
                  <a:lnTo>
                    <a:pt x="115" y="59"/>
                  </a:lnTo>
                  <a:lnTo>
                    <a:pt x="115" y="64"/>
                  </a:lnTo>
                  <a:lnTo>
                    <a:pt x="115" y="69"/>
                  </a:lnTo>
                  <a:lnTo>
                    <a:pt x="115" y="73"/>
                  </a:lnTo>
                  <a:lnTo>
                    <a:pt x="112" y="73"/>
                  </a:lnTo>
                  <a:lnTo>
                    <a:pt x="108" y="73"/>
                  </a:lnTo>
                  <a:lnTo>
                    <a:pt x="103" y="73"/>
                  </a:lnTo>
                  <a:lnTo>
                    <a:pt x="100" y="73"/>
                  </a:lnTo>
                  <a:lnTo>
                    <a:pt x="97" y="73"/>
                  </a:lnTo>
                  <a:lnTo>
                    <a:pt x="94" y="73"/>
                  </a:lnTo>
                  <a:lnTo>
                    <a:pt x="89" y="73"/>
                  </a:lnTo>
                  <a:lnTo>
                    <a:pt x="86" y="73"/>
                  </a:lnTo>
                  <a:lnTo>
                    <a:pt x="85" y="72"/>
                  </a:lnTo>
                  <a:lnTo>
                    <a:pt x="81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5" y="72"/>
                  </a:lnTo>
                  <a:lnTo>
                    <a:pt x="74" y="72"/>
                  </a:lnTo>
                  <a:lnTo>
                    <a:pt x="74" y="73"/>
                  </a:lnTo>
                  <a:lnTo>
                    <a:pt x="74" y="75"/>
                  </a:lnTo>
                  <a:lnTo>
                    <a:pt x="74" y="78"/>
                  </a:lnTo>
                  <a:lnTo>
                    <a:pt x="74" y="82"/>
                  </a:lnTo>
                  <a:lnTo>
                    <a:pt x="74" y="84"/>
                  </a:lnTo>
                  <a:lnTo>
                    <a:pt x="74" y="87"/>
                  </a:lnTo>
                  <a:lnTo>
                    <a:pt x="74" y="90"/>
                  </a:lnTo>
                  <a:lnTo>
                    <a:pt x="75" y="93"/>
                  </a:lnTo>
                  <a:lnTo>
                    <a:pt x="75" y="96"/>
                  </a:lnTo>
                  <a:lnTo>
                    <a:pt x="75" y="101"/>
                  </a:lnTo>
                  <a:lnTo>
                    <a:pt x="77" y="104"/>
                  </a:lnTo>
                  <a:lnTo>
                    <a:pt x="77" y="109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77" y="121"/>
                  </a:lnTo>
                  <a:lnTo>
                    <a:pt x="77" y="125"/>
                  </a:lnTo>
                  <a:lnTo>
                    <a:pt x="77" y="128"/>
                  </a:lnTo>
                  <a:lnTo>
                    <a:pt x="77" y="133"/>
                  </a:lnTo>
                  <a:lnTo>
                    <a:pt x="78" y="138"/>
                  </a:lnTo>
                  <a:lnTo>
                    <a:pt x="78" y="144"/>
                  </a:lnTo>
                  <a:lnTo>
                    <a:pt x="78" y="148"/>
                  </a:lnTo>
                  <a:lnTo>
                    <a:pt x="78" y="153"/>
                  </a:lnTo>
                  <a:lnTo>
                    <a:pt x="78" y="158"/>
                  </a:lnTo>
                  <a:lnTo>
                    <a:pt x="78" y="164"/>
                  </a:lnTo>
                  <a:lnTo>
                    <a:pt x="78" y="168"/>
                  </a:lnTo>
                  <a:lnTo>
                    <a:pt x="80" y="173"/>
                  </a:lnTo>
                  <a:lnTo>
                    <a:pt x="80" y="176"/>
                  </a:lnTo>
                  <a:lnTo>
                    <a:pt x="80" y="178"/>
                  </a:lnTo>
                  <a:lnTo>
                    <a:pt x="80" y="181"/>
                  </a:lnTo>
                  <a:lnTo>
                    <a:pt x="81" y="184"/>
                  </a:lnTo>
                  <a:lnTo>
                    <a:pt x="77" y="182"/>
                  </a:lnTo>
                  <a:lnTo>
                    <a:pt x="72" y="181"/>
                  </a:lnTo>
                  <a:lnTo>
                    <a:pt x="68" y="178"/>
                  </a:lnTo>
                  <a:lnTo>
                    <a:pt x="63" y="176"/>
                  </a:lnTo>
                  <a:lnTo>
                    <a:pt x="58" y="173"/>
                  </a:lnTo>
                  <a:lnTo>
                    <a:pt x="54" y="170"/>
                  </a:lnTo>
                  <a:lnTo>
                    <a:pt x="51" y="168"/>
                  </a:lnTo>
                  <a:lnTo>
                    <a:pt x="49" y="168"/>
                  </a:lnTo>
                  <a:lnTo>
                    <a:pt x="46" y="165"/>
                  </a:lnTo>
                  <a:lnTo>
                    <a:pt x="45" y="162"/>
                  </a:lnTo>
                  <a:lnTo>
                    <a:pt x="45" y="159"/>
                  </a:lnTo>
                  <a:lnTo>
                    <a:pt x="45" y="158"/>
                  </a:lnTo>
                  <a:lnTo>
                    <a:pt x="43" y="153"/>
                  </a:lnTo>
                  <a:lnTo>
                    <a:pt x="45" y="150"/>
                  </a:lnTo>
                  <a:lnTo>
                    <a:pt x="45" y="148"/>
                  </a:lnTo>
                  <a:lnTo>
                    <a:pt x="48" y="145"/>
                  </a:lnTo>
                  <a:lnTo>
                    <a:pt x="51" y="145"/>
                  </a:lnTo>
                  <a:lnTo>
                    <a:pt x="54" y="144"/>
                  </a:lnTo>
                  <a:lnTo>
                    <a:pt x="57" y="142"/>
                  </a:lnTo>
                  <a:lnTo>
                    <a:pt x="60" y="141"/>
                  </a:lnTo>
                  <a:lnTo>
                    <a:pt x="63" y="139"/>
                  </a:lnTo>
                  <a:lnTo>
                    <a:pt x="66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2" y="130"/>
                  </a:lnTo>
                  <a:lnTo>
                    <a:pt x="74" y="125"/>
                  </a:lnTo>
                  <a:lnTo>
                    <a:pt x="74" y="125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5" name="Freeform 53"/>
            <p:cNvSpPr>
              <a:spLocks/>
            </p:cNvSpPr>
            <p:nvPr/>
          </p:nvSpPr>
          <p:spPr bwMode="auto">
            <a:xfrm>
              <a:off x="5882" y="1080"/>
              <a:ext cx="96" cy="165"/>
            </a:xfrm>
            <a:custGeom>
              <a:avLst/>
              <a:gdLst/>
              <a:ahLst/>
              <a:cxnLst>
                <a:cxn ang="0">
                  <a:pos x="192" y="289"/>
                </a:cxn>
                <a:cxn ang="0">
                  <a:pos x="157" y="324"/>
                </a:cxn>
                <a:cxn ang="0">
                  <a:pos x="146" y="324"/>
                </a:cxn>
                <a:cxn ang="0">
                  <a:pos x="132" y="326"/>
                </a:cxn>
                <a:cxn ang="0">
                  <a:pos x="122" y="326"/>
                </a:cxn>
                <a:cxn ang="0">
                  <a:pos x="109" y="326"/>
                </a:cxn>
                <a:cxn ang="0">
                  <a:pos x="97" y="327"/>
                </a:cxn>
                <a:cxn ang="0">
                  <a:pos x="85" y="319"/>
                </a:cxn>
                <a:cxn ang="0">
                  <a:pos x="72" y="307"/>
                </a:cxn>
                <a:cxn ang="0">
                  <a:pos x="60" y="310"/>
                </a:cxn>
                <a:cxn ang="0">
                  <a:pos x="59" y="321"/>
                </a:cxn>
                <a:cxn ang="0">
                  <a:pos x="56" y="329"/>
                </a:cxn>
                <a:cxn ang="0">
                  <a:pos x="42" y="329"/>
                </a:cxn>
                <a:cxn ang="0">
                  <a:pos x="23" y="330"/>
                </a:cxn>
                <a:cxn ang="0">
                  <a:pos x="11" y="330"/>
                </a:cxn>
                <a:cxn ang="0">
                  <a:pos x="14" y="323"/>
                </a:cxn>
                <a:cxn ang="0">
                  <a:pos x="29" y="315"/>
                </a:cxn>
                <a:cxn ang="0">
                  <a:pos x="39" y="306"/>
                </a:cxn>
                <a:cxn ang="0">
                  <a:pos x="37" y="292"/>
                </a:cxn>
                <a:cxn ang="0">
                  <a:pos x="28" y="280"/>
                </a:cxn>
                <a:cxn ang="0">
                  <a:pos x="16" y="272"/>
                </a:cxn>
                <a:cxn ang="0">
                  <a:pos x="11" y="260"/>
                </a:cxn>
                <a:cxn ang="0">
                  <a:pos x="16" y="241"/>
                </a:cxn>
                <a:cxn ang="0">
                  <a:pos x="16" y="221"/>
                </a:cxn>
                <a:cxn ang="0">
                  <a:pos x="6" y="209"/>
                </a:cxn>
                <a:cxn ang="0">
                  <a:pos x="5" y="206"/>
                </a:cxn>
                <a:cxn ang="0">
                  <a:pos x="23" y="201"/>
                </a:cxn>
                <a:cxn ang="0">
                  <a:pos x="32" y="204"/>
                </a:cxn>
                <a:cxn ang="0">
                  <a:pos x="32" y="217"/>
                </a:cxn>
                <a:cxn ang="0">
                  <a:pos x="34" y="232"/>
                </a:cxn>
                <a:cxn ang="0">
                  <a:pos x="36" y="249"/>
                </a:cxn>
                <a:cxn ang="0">
                  <a:pos x="37" y="260"/>
                </a:cxn>
                <a:cxn ang="0">
                  <a:pos x="45" y="258"/>
                </a:cxn>
                <a:cxn ang="0">
                  <a:pos x="54" y="269"/>
                </a:cxn>
                <a:cxn ang="0">
                  <a:pos x="69" y="286"/>
                </a:cxn>
                <a:cxn ang="0">
                  <a:pos x="85" y="290"/>
                </a:cxn>
                <a:cxn ang="0">
                  <a:pos x="91" y="280"/>
                </a:cxn>
                <a:cxn ang="0">
                  <a:pos x="83" y="264"/>
                </a:cxn>
                <a:cxn ang="0">
                  <a:pos x="86" y="257"/>
                </a:cxn>
                <a:cxn ang="0">
                  <a:pos x="102" y="255"/>
                </a:cxn>
                <a:cxn ang="0">
                  <a:pos x="114" y="255"/>
                </a:cxn>
                <a:cxn ang="0">
                  <a:pos x="122" y="255"/>
                </a:cxn>
                <a:cxn ang="0">
                  <a:pos x="114" y="72"/>
                </a:cxn>
                <a:cxn ang="0">
                  <a:pos x="102" y="71"/>
                </a:cxn>
                <a:cxn ang="0">
                  <a:pos x="86" y="69"/>
                </a:cxn>
                <a:cxn ang="0">
                  <a:pos x="85" y="57"/>
                </a:cxn>
                <a:cxn ang="0">
                  <a:pos x="85" y="38"/>
                </a:cxn>
                <a:cxn ang="0">
                  <a:pos x="85" y="20"/>
                </a:cxn>
                <a:cxn ang="0">
                  <a:pos x="85" y="5"/>
                </a:cxn>
                <a:cxn ang="0">
                  <a:pos x="94" y="0"/>
                </a:cxn>
                <a:cxn ang="0">
                  <a:pos x="108" y="0"/>
                </a:cxn>
                <a:cxn ang="0">
                  <a:pos x="122" y="0"/>
                </a:cxn>
                <a:cxn ang="0">
                  <a:pos x="132" y="2"/>
                </a:cxn>
                <a:cxn ang="0">
                  <a:pos x="149" y="3"/>
                </a:cxn>
                <a:cxn ang="0">
                  <a:pos x="158" y="3"/>
                </a:cxn>
              </a:cxnLst>
              <a:rect l="0" t="0" r="r" b="b"/>
              <a:pathLst>
                <a:path w="192" h="330">
                  <a:moveTo>
                    <a:pt x="158" y="3"/>
                  </a:moveTo>
                  <a:lnTo>
                    <a:pt x="192" y="5"/>
                  </a:lnTo>
                  <a:lnTo>
                    <a:pt x="192" y="38"/>
                  </a:lnTo>
                  <a:lnTo>
                    <a:pt x="192" y="289"/>
                  </a:lnTo>
                  <a:lnTo>
                    <a:pt x="192" y="323"/>
                  </a:lnTo>
                  <a:lnTo>
                    <a:pt x="158" y="324"/>
                  </a:lnTo>
                  <a:lnTo>
                    <a:pt x="158" y="324"/>
                  </a:lnTo>
                  <a:lnTo>
                    <a:pt x="157" y="324"/>
                  </a:lnTo>
                  <a:lnTo>
                    <a:pt x="155" y="324"/>
                  </a:lnTo>
                  <a:lnTo>
                    <a:pt x="152" y="324"/>
                  </a:lnTo>
                  <a:lnTo>
                    <a:pt x="149" y="324"/>
                  </a:lnTo>
                  <a:lnTo>
                    <a:pt x="146" y="324"/>
                  </a:lnTo>
                  <a:lnTo>
                    <a:pt x="142" y="324"/>
                  </a:lnTo>
                  <a:lnTo>
                    <a:pt x="138" y="326"/>
                  </a:lnTo>
                  <a:lnTo>
                    <a:pt x="135" y="326"/>
                  </a:lnTo>
                  <a:lnTo>
                    <a:pt x="132" y="326"/>
                  </a:lnTo>
                  <a:lnTo>
                    <a:pt x="129" y="326"/>
                  </a:lnTo>
                  <a:lnTo>
                    <a:pt x="126" y="326"/>
                  </a:lnTo>
                  <a:lnTo>
                    <a:pt x="125" y="326"/>
                  </a:lnTo>
                  <a:lnTo>
                    <a:pt x="122" y="326"/>
                  </a:lnTo>
                  <a:lnTo>
                    <a:pt x="118" y="326"/>
                  </a:lnTo>
                  <a:lnTo>
                    <a:pt x="115" y="326"/>
                  </a:lnTo>
                  <a:lnTo>
                    <a:pt x="112" y="326"/>
                  </a:lnTo>
                  <a:lnTo>
                    <a:pt x="109" y="326"/>
                  </a:lnTo>
                  <a:lnTo>
                    <a:pt x="106" y="326"/>
                  </a:lnTo>
                  <a:lnTo>
                    <a:pt x="103" y="326"/>
                  </a:lnTo>
                  <a:lnTo>
                    <a:pt x="99" y="326"/>
                  </a:lnTo>
                  <a:lnTo>
                    <a:pt x="97" y="327"/>
                  </a:lnTo>
                  <a:lnTo>
                    <a:pt x="94" y="327"/>
                  </a:lnTo>
                  <a:lnTo>
                    <a:pt x="91" y="327"/>
                  </a:lnTo>
                  <a:lnTo>
                    <a:pt x="88" y="323"/>
                  </a:lnTo>
                  <a:lnTo>
                    <a:pt x="85" y="319"/>
                  </a:lnTo>
                  <a:lnTo>
                    <a:pt x="82" y="315"/>
                  </a:lnTo>
                  <a:lnTo>
                    <a:pt x="80" y="313"/>
                  </a:lnTo>
                  <a:lnTo>
                    <a:pt x="75" y="310"/>
                  </a:lnTo>
                  <a:lnTo>
                    <a:pt x="72" y="307"/>
                  </a:lnTo>
                  <a:lnTo>
                    <a:pt x="69" y="306"/>
                  </a:lnTo>
                  <a:lnTo>
                    <a:pt x="66" y="306"/>
                  </a:lnTo>
                  <a:lnTo>
                    <a:pt x="62" y="307"/>
                  </a:lnTo>
                  <a:lnTo>
                    <a:pt x="60" y="310"/>
                  </a:lnTo>
                  <a:lnTo>
                    <a:pt x="59" y="313"/>
                  </a:lnTo>
                  <a:lnTo>
                    <a:pt x="57" y="315"/>
                  </a:lnTo>
                  <a:lnTo>
                    <a:pt x="57" y="318"/>
                  </a:lnTo>
                  <a:lnTo>
                    <a:pt x="59" y="321"/>
                  </a:lnTo>
                  <a:lnTo>
                    <a:pt x="60" y="326"/>
                  </a:lnTo>
                  <a:lnTo>
                    <a:pt x="62" y="329"/>
                  </a:lnTo>
                  <a:lnTo>
                    <a:pt x="59" y="329"/>
                  </a:lnTo>
                  <a:lnTo>
                    <a:pt x="56" y="329"/>
                  </a:lnTo>
                  <a:lnTo>
                    <a:pt x="52" y="329"/>
                  </a:lnTo>
                  <a:lnTo>
                    <a:pt x="51" y="329"/>
                  </a:lnTo>
                  <a:lnTo>
                    <a:pt x="45" y="329"/>
                  </a:lnTo>
                  <a:lnTo>
                    <a:pt x="42" y="329"/>
                  </a:lnTo>
                  <a:lnTo>
                    <a:pt x="36" y="329"/>
                  </a:lnTo>
                  <a:lnTo>
                    <a:pt x="32" y="330"/>
                  </a:lnTo>
                  <a:lnTo>
                    <a:pt x="28" y="330"/>
                  </a:lnTo>
                  <a:lnTo>
                    <a:pt x="23" y="330"/>
                  </a:lnTo>
                  <a:lnTo>
                    <a:pt x="20" y="330"/>
                  </a:lnTo>
                  <a:lnTo>
                    <a:pt x="17" y="330"/>
                  </a:lnTo>
                  <a:lnTo>
                    <a:pt x="13" y="330"/>
                  </a:lnTo>
                  <a:lnTo>
                    <a:pt x="11" y="330"/>
                  </a:lnTo>
                  <a:lnTo>
                    <a:pt x="6" y="330"/>
                  </a:lnTo>
                  <a:lnTo>
                    <a:pt x="5" y="330"/>
                  </a:lnTo>
                  <a:lnTo>
                    <a:pt x="9" y="326"/>
                  </a:lnTo>
                  <a:lnTo>
                    <a:pt x="14" y="323"/>
                  </a:lnTo>
                  <a:lnTo>
                    <a:pt x="17" y="318"/>
                  </a:lnTo>
                  <a:lnTo>
                    <a:pt x="20" y="316"/>
                  </a:lnTo>
                  <a:lnTo>
                    <a:pt x="25" y="315"/>
                  </a:lnTo>
                  <a:lnTo>
                    <a:pt x="29" y="315"/>
                  </a:lnTo>
                  <a:lnTo>
                    <a:pt x="32" y="313"/>
                  </a:lnTo>
                  <a:lnTo>
                    <a:pt x="36" y="312"/>
                  </a:lnTo>
                  <a:lnTo>
                    <a:pt x="37" y="307"/>
                  </a:lnTo>
                  <a:lnTo>
                    <a:pt x="39" y="306"/>
                  </a:lnTo>
                  <a:lnTo>
                    <a:pt x="39" y="303"/>
                  </a:lnTo>
                  <a:lnTo>
                    <a:pt x="39" y="300"/>
                  </a:lnTo>
                  <a:lnTo>
                    <a:pt x="37" y="295"/>
                  </a:lnTo>
                  <a:lnTo>
                    <a:pt x="37" y="292"/>
                  </a:lnTo>
                  <a:lnTo>
                    <a:pt x="36" y="287"/>
                  </a:lnTo>
                  <a:lnTo>
                    <a:pt x="32" y="286"/>
                  </a:lnTo>
                  <a:lnTo>
                    <a:pt x="29" y="281"/>
                  </a:lnTo>
                  <a:lnTo>
                    <a:pt x="28" y="280"/>
                  </a:lnTo>
                  <a:lnTo>
                    <a:pt x="23" y="278"/>
                  </a:lnTo>
                  <a:lnTo>
                    <a:pt x="20" y="276"/>
                  </a:lnTo>
                  <a:lnTo>
                    <a:pt x="17" y="273"/>
                  </a:lnTo>
                  <a:lnTo>
                    <a:pt x="16" y="272"/>
                  </a:lnTo>
                  <a:lnTo>
                    <a:pt x="14" y="270"/>
                  </a:lnTo>
                  <a:lnTo>
                    <a:pt x="13" y="269"/>
                  </a:lnTo>
                  <a:lnTo>
                    <a:pt x="11" y="264"/>
                  </a:lnTo>
                  <a:lnTo>
                    <a:pt x="11" y="260"/>
                  </a:lnTo>
                  <a:lnTo>
                    <a:pt x="11" y="255"/>
                  </a:lnTo>
                  <a:lnTo>
                    <a:pt x="13" y="250"/>
                  </a:lnTo>
                  <a:lnTo>
                    <a:pt x="13" y="246"/>
                  </a:lnTo>
                  <a:lnTo>
                    <a:pt x="16" y="241"/>
                  </a:lnTo>
                  <a:lnTo>
                    <a:pt x="16" y="235"/>
                  </a:lnTo>
                  <a:lnTo>
                    <a:pt x="16" y="230"/>
                  </a:lnTo>
                  <a:lnTo>
                    <a:pt x="16" y="226"/>
                  </a:lnTo>
                  <a:lnTo>
                    <a:pt x="16" y="221"/>
                  </a:lnTo>
                  <a:lnTo>
                    <a:pt x="14" y="217"/>
                  </a:lnTo>
                  <a:lnTo>
                    <a:pt x="11" y="214"/>
                  </a:lnTo>
                  <a:lnTo>
                    <a:pt x="9" y="210"/>
                  </a:lnTo>
                  <a:lnTo>
                    <a:pt x="6" y="209"/>
                  </a:lnTo>
                  <a:lnTo>
                    <a:pt x="3" y="209"/>
                  </a:lnTo>
                  <a:lnTo>
                    <a:pt x="0" y="207"/>
                  </a:lnTo>
                  <a:lnTo>
                    <a:pt x="3" y="206"/>
                  </a:lnTo>
                  <a:lnTo>
                    <a:pt x="5" y="206"/>
                  </a:lnTo>
                  <a:lnTo>
                    <a:pt x="9" y="204"/>
                  </a:lnTo>
                  <a:lnTo>
                    <a:pt x="14" y="204"/>
                  </a:lnTo>
                  <a:lnTo>
                    <a:pt x="19" y="201"/>
                  </a:lnTo>
                  <a:lnTo>
                    <a:pt x="23" y="201"/>
                  </a:lnTo>
                  <a:lnTo>
                    <a:pt x="28" y="198"/>
                  </a:lnTo>
                  <a:lnTo>
                    <a:pt x="32" y="198"/>
                  </a:lnTo>
                  <a:lnTo>
                    <a:pt x="32" y="201"/>
                  </a:lnTo>
                  <a:lnTo>
                    <a:pt x="32" y="204"/>
                  </a:lnTo>
                  <a:lnTo>
                    <a:pt x="32" y="207"/>
                  </a:lnTo>
                  <a:lnTo>
                    <a:pt x="32" y="210"/>
                  </a:lnTo>
                  <a:lnTo>
                    <a:pt x="32" y="214"/>
                  </a:lnTo>
                  <a:lnTo>
                    <a:pt x="32" y="217"/>
                  </a:lnTo>
                  <a:lnTo>
                    <a:pt x="32" y="218"/>
                  </a:lnTo>
                  <a:lnTo>
                    <a:pt x="34" y="221"/>
                  </a:lnTo>
                  <a:lnTo>
                    <a:pt x="34" y="226"/>
                  </a:lnTo>
                  <a:lnTo>
                    <a:pt x="34" y="232"/>
                  </a:lnTo>
                  <a:lnTo>
                    <a:pt x="36" y="237"/>
                  </a:lnTo>
                  <a:lnTo>
                    <a:pt x="36" y="241"/>
                  </a:lnTo>
                  <a:lnTo>
                    <a:pt x="36" y="244"/>
                  </a:lnTo>
                  <a:lnTo>
                    <a:pt x="36" y="249"/>
                  </a:lnTo>
                  <a:lnTo>
                    <a:pt x="36" y="250"/>
                  </a:lnTo>
                  <a:lnTo>
                    <a:pt x="36" y="253"/>
                  </a:lnTo>
                  <a:lnTo>
                    <a:pt x="36" y="258"/>
                  </a:lnTo>
                  <a:lnTo>
                    <a:pt x="37" y="260"/>
                  </a:lnTo>
                  <a:lnTo>
                    <a:pt x="37" y="258"/>
                  </a:lnTo>
                  <a:lnTo>
                    <a:pt x="40" y="258"/>
                  </a:lnTo>
                  <a:lnTo>
                    <a:pt x="42" y="258"/>
                  </a:lnTo>
                  <a:lnTo>
                    <a:pt x="45" y="258"/>
                  </a:lnTo>
                  <a:lnTo>
                    <a:pt x="48" y="258"/>
                  </a:lnTo>
                  <a:lnTo>
                    <a:pt x="49" y="258"/>
                  </a:lnTo>
                  <a:lnTo>
                    <a:pt x="52" y="263"/>
                  </a:lnTo>
                  <a:lnTo>
                    <a:pt x="54" y="269"/>
                  </a:lnTo>
                  <a:lnTo>
                    <a:pt x="57" y="273"/>
                  </a:lnTo>
                  <a:lnTo>
                    <a:pt x="62" y="278"/>
                  </a:lnTo>
                  <a:lnTo>
                    <a:pt x="65" y="283"/>
                  </a:lnTo>
                  <a:lnTo>
                    <a:pt x="69" y="286"/>
                  </a:lnTo>
                  <a:lnTo>
                    <a:pt x="72" y="290"/>
                  </a:lnTo>
                  <a:lnTo>
                    <a:pt x="77" y="293"/>
                  </a:lnTo>
                  <a:lnTo>
                    <a:pt x="80" y="292"/>
                  </a:lnTo>
                  <a:lnTo>
                    <a:pt x="85" y="290"/>
                  </a:lnTo>
                  <a:lnTo>
                    <a:pt x="89" y="287"/>
                  </a:lnTo>
                  <a:lnTo>
                    <a:pt x="94" y="286"/>
                  </a:lnTo>
                  <a:lnTo>
                    <a:pt x="92" y="283"/>
                  </a:lnTo>
                  <a:lnTo>
                    <a:pt x="91" y="280"/>
                  </a:lnTo>
                  <a:lnTo>
                    <a:pt x="89" y="275"/>
                  </a:lnTo>
                  <a:lnTo>
                    <a:pt x="88" y="272"/>
                  </a:lnTo>
                  <a:lnTo>
                    <a:pt x="85" y="269"/>
                  </a:lnTo>
                  <a:lnTo>
                    <a:pt x="83" y="264"/>
                  </a:lnTo>
                  <a:lnTo>
                    <a:pt x="82" y="261"/>
                  </a:lnTo>
                  <a:lnTo>
                    <a:pt x="80" y="257"/>
                  </a:lnTo>
                  <a:lnTo>
                    <a:pt x="83" y="257"/>
                  </a:lnTo>
                  <a:lnTo>
                    <a:pt x="86" y="257"/>
                  </a:lnTo>
                  <a:lnTo>
                    <a:pt x="91" y="255"/>
                  </a:lnTo>
                  <a:lnTo>
                    <a:pt x="94" y="255"/>
                  </a:lnTo>
                  <a:lnTo>
                    <a:pt x="99" y="255"/>
                  </a:lnTo>
                  <a:lnTo>
                    <a:pt x="102" y="255"/>
                  </a:lnTo>
                  <a:lnTo>
                    <a:pt x="105" y="255"/>
                  </a:lnTo>
                  <a:lnTo>
                    <a:pt x="109" y="255"/>
                  </a:lnTo>
                  <a:lnTo>
                    <a:pt x="111" y="255"/>
                  </a:lnTo>
                  <a:lnTo>
                    <a:pt x="114" y="255"/>
                  </a:lnTo>
                  <a:lnTo>
                    <a:pt x="115" y="255"/>
                  </a:lnTo>
                  <a:lnTo>
                    <a:pt x="118" y="255"/>
                  </a:lnTo>
                  <a:lnTo>
                    <a:pt x="120" y="255"/>
                  </a:lnTo>
                  <a:lnTo>
                    <a:pt x="122" y="255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18" y="72"/>
                  </a:lnTo>
                  <a:lnTo>
                    <a:pt x="114" y="72"/>
                  </a:lnTo>
                  <a:lnTo>
                    <a:pt x="111" y="72"/>
                  </a:lnTo>
                  <a:lnTo>
                    <a:pt x="106" y="71"/>
                  </a:lnTo>
                  <a:lnTo>
                    <a:pt x="105" y="71"/>
                  </a:lnTo>
                  <a:lnTo>
                    <a:pt x="102" y="71"/>
                  </a:lnTo>
                  <a:lnTo>
                    <a:pt x="99" y="71"/>
                  </a:lnTo>
                  <a:lnTo>
                    <a:pt x="94" y="69"/>
                  </a:lnTo>
                  <a:lnTo>
                    <a:pt x="91" y="69"/>
                  </a:lnTo>
                  <a:lnTo>
                    <a:pt x="86" y="69"/>
                  </a:lnTo>
                  <a:lnTo>
                    <a:pt x="85" y="69"/>
                  </a:lnTo>
                  <a:lnTo>
                    <a:pt x="85" y="65"/>
                  </a:lnTo>
                  <a:lnTo>
                    <a:pt x="85" y="60"/>
                  </a:lnTo>
                  <a:lnTo>
                    <a:pt x="85" y="57"/>
                  </a:lnTo>
                  <a:lnTo>
                    <a:pt x="85" y="52"/>
                  </a:lnTo>
                  <a:lnTo>
                    <a:pt x="85" y="48"/>
                  </a:lnTo>
                  <a:lnTo>
                    <a:pt x="85" y="43"/>
                  </a:lnTo>
                  <a:lnTo>
                    <a:pt x="85" y="38"/>
                  </a:lnTo>
                  <a:lnTo>
                    <a:pt x="85" y="34"/>
                  </a:lnTo>
                  <a:lnTo>
                    <a:pt x="85" y="29"/>
                  </a:lnTo>
                  <a:lnTo>
                    <a:pt x="85" y="25"/>
                  </a:lnTo>
                  <a:lnTo>
                    <a:pt x="85" y="20"/>
                  </a:lnTo>
                  <a:lnTo>
                    <a:pt x="85" y="17"/>
                  </a:lnTo>
                  <a:lnTo>
                    <a:pt x="85" y="12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9" y="2"/>
                  </a:lnTo>
                  <a:lnTo>
                    <a:pt x="132" y="2"/>
                  </a:lnTo>
                  <a:lnTo>
                    <a:pt x="135" y="3"/>
                  </a:lnTo>
                  <a:lnTo>
                    <a:pt x="140" y="3"/>
                  </a:lnTo>
                  <a:lnTo>
                    <a:pt x="145" y="3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8" y="3"/>
                  </a:lnTo>
                  <a:lnTo>
                    <a:pt x="158" y="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6" name="Freeform 54"/>
            <p:cNvSpPr>
              <a:spLocks/>
            </p:cNvSpPr>
            <p:nvPr/>
          </p:nvSpPr>
          <p:spPr bwMode="auto">
            <a:xfrm>
              <a:off x="6257" y="1071"/>
              <a:ext cx="47" cy="57"/>
            </a:xfrm>
            <a:custGeom>
              <a:avLst/>
              <a:gdLst/>
              <a:ahLst/>
              <a:cxnLst>
                <a:cxn ang="0">
                  <a:pos x="58" y="3"/>
                </a:cxn>
                <a:cxn ang="0">
                  <a:pos x="58" y="9"/>
                </a:cxn>
                <a:cxn ang="0">
                  <a:pos x="57" y="16"/>
                </a:cxn>
                <a:cxn ang="0">
                  <a:pos x="54" y="22"/>
                </a:cxn>
                <a:cxn ang="0">
                  <a:pos x="55" y="28"/>
                </a:cxn>
                <a:cxn ang="0">
                  <a:pos x="55" y="36"/>
                </a:cxn>
                <a:cxn ang="0">
                  <a:pos x="52" y="39"/>
                </a:cxn>
                <a:cxn ang="0">
                  <a:pos x="46" y="42"/>
                </a:cxn>
                <a:cxn ang="0">
                  <a:pos x="40" y="45"/>
                </a:cxn>
                <a:cxn ang="0">
                  <a:pos x="35" y="48"/>
                </a:cxn>
                <a:cxn ang="0">
                  <a:pos x="34" y="52"/>
                </a:cxn>
                <a:cxn ang="0">
                  <a:pos x="35" y="57"/>
                </a:cxn>
                <a:cxn ang="0">
                  <a:pos x="40" y="62"/>
                </a:cxn>
                <a:cxn ang="0">
                  <a:pos x="46" y="66"/>
                </a:cxn>
                <a:cxn ang="0">
                  <a:pos x="50" y="68"/>
                </a:cxn>
                <a:cxn ang="0">
                  <a:pos x="58" y="69"/>
                </a:cxn>
                <a:cxn ang="0">
                  <a:pos x="66" y="71"/>
                </a:cxn>
                <a:cxn ang="0">
                  <a:pos x="73" y="71"/>
                </a:cxn>
                <a:cxn ang="0">
                  <a:pos x="80" y="72"/>
                </a:cxn>
                <a:cxn ang="0">
                  <a:pos x="86" y="74"/>
                </a:cxn>
                <a:cxn ang="0">
                  <a:pos x="92" y="79"/>
                </a:cxn>
                <a:cxn ang="0">
                  <a:pos x="92" y="83"/>
                </a:cxn>
                <a:cxn ang="0">
                  <a:pos x="86" y="89"/>
                </a:cxn>
                <a:cxn ang="0">
                  <a:pos x="80" y="94"/>
                </a:cxn>
                <a:cxn ang="0">
                  <a:pos x="73" y="100"/>
                </a:cxn>
                <a:cxn ang="0">
                  <a:pos x="67" y="106"/>
                </a:cxn>
                <a:cxn ang="0">
                  <a:pos x="63" y="109"/>
                </a:cxn>
                <a:cxn ang="0">
                  <a:pos x="55" y="112"/>
                </a:cxn>
                <a:cxn ang="0">
                  <a:pos x="47" y="112"/>
                </a:cxn>
                <a:cxn ang="0">
                  <a:pos x="43" y="112"/>
                </a:cxn>
                <a:cxn ang="0">
                  <a:pos x="43" y="109"/>
                </a:cxn>
                <a:cxn ang="0">
                  <a:pos x="43" y="100"/>
                </a:cxn>
                <a:cxn ang="0">
                  <a:pos x="44" y="92"/>
                </a:cxn>
                <a:cxn ang="0">
                  <a:pos x="46" y="85"/>
                </a:cxn>
                <a:cxn ang="0">
                  <a:pos x="46" y="80"/>
                </a:cxn>
                <a:cxn ang="0">
                  <a:pos x="46" y="74"/>
                </a:cxn>
                <a:cxn ang="0">
                  <a:pos x="46" y="71"/>
                </a:cxn>
                <a:cxn ang="0">
                  <a:pos x="46" y="69"/>
                </a:cxn>
                <a:cxn ang="0">
                  <a:pos x="41" y="69"/>
                </a:cxn>
                <a:cxn ang="0">
                  <a:pos x="35" y="69"/>
                </a:cxn>
                <a:cxn ang="0">
                  <a:pos x="29" y="71"/>
                </a:cxn>
                <a:cxn ang="0">
                  <a:pos x="21" y="71"/>
                </a:cxn>
                <a:cxn ang="0">
                  <a:pos x="14" y="72"/>
                </a:cxn>
                <a:cxn ang="0">
                  <a:pos x="4" y="72"/>
                </a:cxn>
                <a:cxn ang="0">
                  <a:pos x="0" y="68"/>
                </a:cxn>
                <a:cxn ang="0">
                  <a:pos x="0" y="59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4" y="2"/>
                </a:cxn>
                <a:cxn ang="0">
                  <a:pos x="21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44" y="0"/>
                </a:cxn>
                <a:cxn ang="0">
                  <a:pos x="50" y="0"/>
                </a:cxn>
                <a:cxn ang="0">
                  <a:pos x="55" y="0"/>
                </a:cxn>
                <a:cxn ang="0">
                  <a:pos x="60" y="0"/>
                </a:cxn>
              </a:cxnLst>
              <a:rect l="0" t="0" r="r" b="b"/>
              <a:pathLst>
                <a:path w="95" h="114">
                  <a:moveTo>
                    <a:pt x="60" y="0"/>
                  </a:moveTo>
                  <a:lnTo>
                    <a:pt x="58" y="3"/>
                  </a:lnTo>
                  <a:lnTo>
                    <a:pt x="58" y="6"/>
                  </a:lnTo>
                  <a:lnTo>
                    <a:pt x="58" y="9"/>
                  </a:lnTo>
                  <a:lnTo>
                    <a:pt x="58" y="13"/>
                  </a:lnTo>
                  <a:lnTo>
                    <a:pt x="57" y="16"/>
                  </a:lnTo>
                  <a:lnTo>
                    <a:pt x="55" y="17"/>
                  </a:lnTo>
                  <a:lnTo>
                    <a:pt x="54" y="22"/>
                  </a:lnTo>
                  <a:lnTo>
                    <a:pt x="54" y="23"/>
                  </a:lnTo>
                  <a:lnTo>
                    <a:pt x="55" y="28"/>
                  </a:lnTo>
                  <a:lnTo>
                    <a:pt x="55" y="32"/>
                  </a:lnTo>
                  <a:lnTo>
                    <a:pt x="55" y="36"/>
                  </a:lnTo>
                  <a:lnTo>
                    <a:pt x="54" y="37"/>
                  </a:lnTo>
                  <a:lnTo>
                    <a:pt x="52" y="39"/>
                  </a:lnTo>
                  <a:lnTo>
                    <a:pt x="49" y="40"/>
                  </a:lnTo>
                  <a:lnTo>
                    <a:pt x="46" y="42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7" y="48"/>
                  </a:lnTo>
                  <a:lnTo>
                    <a:pt x="35" y="48"/>
                  </a:lnTo>
                  <a:lnTo>
                    <a:pt x="34" y="51"/>
                  </a:lnTo>
                  <a:lnTo>
                    <a:pt x="34" y="52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60"/>
                  </a:lnTo>
                  <a:lnTo>
                    <a:pt x="40" y="62"/>
                  </a:lnTo>
                  <a:lnTo>
                    <a:pt x="43" y="65"/>
                  </a:lnTo>
                  <a:lnTo>
                    <a:pt x="46" y="66"/>
                  </a:lnTo>
                  <a:lnTo>
                    <a:pt x="47" y="68"/>
                  </a:lnTo>
                  <a:lnTo>
                    <a:pt x="50" y="68"/>
                  </a:lnTo>
                  <a:lnTo>
                    <a:pt x="55" y="69"/>
                  </a:lnTo>
                  <a:lnTo>
                    <a:pt x="58" y="69"/>
                  </a:lnTo>
                  <a:lnTo>
                    <a:pt x="61" y="69"/>
                  </a:lnTo>
                  <a:lnTo>
                    <a:pt x="66" y="71"/>
                  </a:lnTo>
                  <a:lnTo>
                    <a:pt x="69" y="71"/>
                  </a:lnTo>
                  <a:lnTo>
                    <a:pt x="73" y="71"/>
                  </a:lnTo>
                  <a:lnTo>
                    <a:pt x="75" y="72"/>
                  </a:lnTo>
                  <a:lnTo>
                    <a:pt x="80" y="72"/>
                  </a:lnTo>
                  <a:lnTo>
                    <a:pt x="83" y="74"/>
                  </a:lnTo>
                  <a:lnTo>
                    <a:pt x="86" y="74"/>
                  </a:lnTo>
                  <a:lnTo>
                    <a:pt x="89" y="77"/>
                  </a:lnTo>
                  <a:lnTo>
                    <a:pt x="92" y="79"/>
                  </a:lnTo>
                  <a:lnTo>
                    <a:pt x="95" y="82"/>
                  </a:lnTo>
                  <a:lnTo>
                    <a:pt x="92" y="83"/>
                  </a:lnTo>
                  <a:lnTo>
                    <a:pt x="87" y="86"/>
                  </a:lnTo>
                  <a:lnTo>
                    <a:pt x="86" y="89"/>
                  </a:lnTo>
                  <a:lnTo>
                    <a:pt x="83" y="92"/>
                  </a:lnTo>
                  <a:lnTo>
                    <a:pt x="80" y="94"/>
                  </a:lnTo>
                  <a:lnTo>
                    <a:pt x="77" y="97"/>
                  </a:lnTo>
                  <a:lnTo>
                    <a:pt x="73" y="100"/>
                  </a:lnTo>
                  <a:lnTo>
                    <a:pt x="72" y="105"/>
                  </a:lnTo>
                  <a:lnTo>
                    <a:pt x="67" y="106"/>
                  </a:lnTo>
                  <a:lnTo>
                    <a:pt x="66" y="108"/>
                  </a:lnTo>
                  <a:lnTo>
                    <a:pt x="63" y="109"/>
                  </a:lnTo>
                  <a:lnTo>
                    <a:pt x="60" y="112"/>
                  </a:lnTo>
                  <a:lnTo>
                    <a:pt x="55" y="112"/>
                  </a:lnTo>
                  <a:lnTo>
                    <a:pt x="52" y="112"/>
                  </a:lnTo>
                  <a:lnTo>
                    <a:pt x="47" y="112"/>
                  </a:lnTo>
                  <a:lnTo>
                    <a:pt x="44" y="112"/>
                  </a:lnTo>
                  <a:lnTo>
                    <a:pt x="43" y="112"/>
                  </a:lnTo>
                  <a:lnTo>
                    <a:pt x="43" y="114"/>
                  </a:lnTo>
                  <a:lnTo>
                    <a:pt x="43" y="109"/>
                  </a:lnTo>
                  <a:lnTo>
                    <a:pt x="43" y="105"/>
                  </a:lnTo>
                  <a:lnTo>
                    <a:pt x="43" y="100"/>
                  </a:lnTo>
                  <a:lnTo>
                    <a:pt x="43" y="97"/>
                  </a:lnTo>
                  <a:lnTo>
                    <a:pt x="44" y="92"/>
                  </a:lnTo>
                  <a:lnTo>
                    <a:pt x="44" y="89"/>
                  </a:lnTo>
                  <a:lnTo>
                    <a:pt x="46" y="85"/>
                  </a:lnTo>
                  <a:lnTo>
                    <a:pt x="46" y="82"/>
                  </a:lnTo>
                  <a:lnTo>
                    <a:pt x="46" y="80"/>
                  </a:lnTo>
                  <a:lnTo>
                    <a:pt x="46" y="77"/>
                  </a:lnTo>
                  <a:lnTo>
                    <a:pt x="46" y="74"/>
                  </a:lnTo>
                  <a:lnTo>
                    <a:pt x="46" y="72"/>
                  </a:lnTo>
                  <a:lnTo>
                    <a:pt x="46" y="71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3" y="69"/>
                  </a:lnTo>
                  <a:lnTo>
                    <a:pt x="41" y="69"/>
                  </a:lnTo>
                  <a:lnTo>
                    <a:pt x="38" y="69"/>
                  </a:lnTo>
                  <a:lnTo>
                    <a:pt x="35" y="69"/>
                  </a:lnTo>
                  <a:lnTo>
                    <a:pt x="34" y="71"/>
                  </a:lnTo>
                  <a:lnTo>
                    <a:pt x="29" y="71"/>
                  </a:lnTo>
                  <a:lnTo>
                    <a:pt x="26" y="71"/>
                  </a:lnTo>
                  <a:lnTo>
                    <a:pt x="21" y="71"/>
                  </a:lnTo>
                  <a:lnTo>
                    <a:pt x="18" y="72"/>
                  </a:lnTo>
                  <a:lnTo>
                    <a:pt x="14" y="72"/>
                  </a:lnTo>
                  <a:lnTo>
                    <a:pt x="9" y="72"/>
                  </a:lnTo>
                  <a:lnTo>
                    <a:pt x="4" y="72"/>
                  </a:lnTo>
                  <a:lnTo>
                    <a:pt x="1" y="72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7" name="Freeform 55"/>
            <p:cNvSpPr>
              <a:spLocks/>
            </p:cNvSpPr>
            <p:nvPr/>
          </p:nvSpPr>
          <p:spPr bwMode="auto">
            <a:xfrm>
              <a:off x="6274" y="1141"/>
              <a:ext cx="17" cy="2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3"/>
                </a:cxn>
                <a:cxn ang="0">
                  <a:pos x="12" y="6"/>
                </a:cxn>
                <a:cxn ang="0">
                  <a:pos x="15" y="11"/>
                </a:cxn>
                <a:cxn ang="0">
                  <a:pos x="20" y="14"/>
                </a:cxn>
                <a:cxn ang="0">
                  <a:pos x="24" y="17"/>
                </a:cxn>
                <a:cxn ang="0">
                  <a:pos x="27" y="21"/>
                </a:cxn>
                <a:cxn ang="0">
                  <a:pos x="30" y="25"/>
                </a:cxn>
                <a:cxn ang="0">
                  <a:pos x="33" y="29"/>
                </a:cxn>
                <a:cxn ang="0">
                  <a:pos x="29" y="29"/>
                </a:cxn>
                <a:cxn ang="0">
                  <a:pos x="24" y="31"/>
                </a:cxn>
                <a:cxn ang="0">
                  <a:pos x="20" y="34"/>
                </a:cxn>
                <a:cxn ang="0">
                  <a:pos x="15" y="38"/>
                </a:cxn>
                <a:cxn ang="0">
                  <a:pos x="12" y="43"/>
                </a:cxn>
                <a:cxn ang="0">
                  <a:pos x="9" y="46"/>
                </a:cxn>
                <a:cxn ang="0">
                  <a:pos x="7" y="51"/>
                </a:cxn>
                <a:cxn ang="0">
                  <a:pos x="7" y="55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9"/>
                </a:cxn>
                <a:cxn ang="0">
                  <a:pos x="0" y="46"/>
                </a:cxn>
                <a:cxn ang="0">
                  <a:pos x="0" y="41"/>
                </a:cxn>
                <a:cxn ang="0">
                  <a:pos x="0" y="38"/>
                </a:cxn>
                <a:cxn ang="0">
                  <a:pos x="0" y="35"/>
                </a:cxn>
                <a:cxn ang="0">
                  <a:pos x="1" y="32"/>
                </a:cxn>
                <a:cxn ang="0">
                  <a:pos x="1" y="29"/>
                </a:cxn>
                <a:cxn ang="0">
                  <a:pos x="1" y="26"/>
                </a:cxn>
                <a:cxn ang="0">
                  <a:pos x="1" y="21"/>
                </a:cxn>
                <a:cxn ang="0">
                  <a:pos x="1" y="18"/>
                </a:cxn>
                <a:cxn ang="0">
                  <a:pos x="3" y="15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4" y="6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33" h="55">
                  <a:moveTo>
                    <a:pt x="4" y="0"/>
                  </a:moveTo>
                  <a:lnTo>
                    <a:pt x="7" y="3"/>
                  </a:lnTo>
                  <a:lnTo>
                    <a:pt x="12" y="6"/>
                  </a:lnTo>
                  <a:lnTo>
                    <a:pt x="15" y="11"/>
                  </a:lnTo>
                  <a:lnTo>
                    <a:pt x="20" y="14"/>
                  </a:lnTo>
                  <a:lnTo>
                    <a:pt x="24" y="17"/>
                  </a:lnTo>
                  <a:lnTo>
                    <a:pt x="27" y="21"/>
                  </a:lnTo>
                  <a:lnTo>
                    <a:pt x="30" y="25"/>
                  </a:lnTo>
                  <a:lnTo>
                    <a:pt x="33" y="29"/>
                  </a:lnTo>
                  <a:lnTo>
                    <a:pt x="29" y="29"/>
                  </a:lnTo>
                  <a:lnTo>
                    <a:pt x="24" y="31"/>
                  </a:lnTo>
                  <a:lnTo>
                    <a:pt x="20" y="34"/>
                  </a:lnTo>
                  <a:lnTo>
                    <a:pt x="15" y="38"/>
                  </a:lnTo>
                  <a:lnTo>
                    <a:pt x="12" y="43"/>
                  </a:lnTo>
                  <a:lnTo>
                    <a:pt x="9" y="46"/>
                  </a:lnTo>
                  <a:lnTo>
                    <a:pt x="7" y="51"/>
                  </a:lnTo>
                  <a:lnTo>
                    <a:pt x="7" y="55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1" y="32"/>
                  </a:lnTo>
                  <a:lnTo>
                    <a:pt x="1" y="29"/>
                  </a:lnTo>
                  <a:lnTo>
                    <a:pt x="1" y="26"/>
                  </a:lnTo>
                  <a:lnTo>
                    <a:pt x="1" y="21"/>
                  </a:lnTo>
                  <a:lnTo>
                    <a:pt x="1" y="18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3" y="9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8" name="Freeform 56"/>
            <p:cNvSpPr>
              <a:spLocks/>
            </p:cNvSpPr>
            <p:nvPr/>
          </p:nvSpPr>
          <p:spPr bwMode="auto">
            <a:xfrm>
              <a:off x="6270" y="1182"/>
              <a:ext cx="10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2"/>
                </a:cxn>
                <a:cxn ang="0">
                  <a:pos x="9" y="5"/>
                </a:cxn>
                <a:cxn ang="0">
                  <a:pos x="11" y="8"/>
                </a:cxn>
                <a:cxn ang="0">
                  <a:pos x="14" y="11"/>
                </a:cxn>
                <a:cxn ang="0">
                  <a:pos x="15" y="14"/>
                </a:cxn>
                <a:cxn ang="0">
                  <a:pos x="17" y="17"/>
                </a:cxn>
                <a:cxn ang="0">
                  <a:pos x="18" y="20"/>
                </a:cxn>
                <a:cxn ang="0">
                  <a:pos x="20" y="23"/>
                </a:cxn>
                <a:cxn ang="0">
                  <a:pos x="17" y="22"/>
                </a:cxn>
                <a:cxn ang="0">
                  <a:pos x="14" y="22"/>
                </a:cxn>
                <a:cxn ang="0">
                  <a:pos x="9" y="22"/>
                </a:cxn>
                <a:cxn ang="0">
                  <a:pos x="8" y="22"/>
                </a:cxn>
                <a:cxn ang="0">
                  <a:pos x="3" y="22"/>
                </a:cxn>
                <a:cxn ang="0">
                  <a:pos x="0" y="23"/>
                </a:cxn>
                <a:cxn ang="0">
                  <a:pos x="0" y="20"/>
                </a:cxn>
                <a:cxn ang="0">
                  <a:pos x="0" y="17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" y="10"/>
                </a:cxn>
                <a:cxn ang="0">
                  <a:pos x="3" y="6"/>
                </a:cxn>
                <a:cxn ang="0">
                  <a:pos x="3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0" h="23">
                  <a:moveTo>
                    <a:pt x="3" y="0"/>
                  </a:moveTo>
                  <a:lnTo>
                    <a:pt x="6" y="2"/>
                  </a:lnTo>
                  <a:lnTo>
                    <a:pt x="9" y="5"/>
                  </a:lnTo>
                  <a:lnTo>
                    <a:pt x="11" y="8"/>
                  </a:lnTo>
                  <a:lnTo>
                    <a:pt x="14" y="11"/>
                  </a:lnTo>
                  <a:lnTo>
                    <a:pt x="15" y="14"/>
                  </a:lnTo>
                  <a:lnTo>
                    <a:pt x="17" y="17"/>
                  </a:lnTo>
                  <a:lnTo>
                    <a:pt x="18" y="20"/>
                  </a:lnTo>
                  <a:lnTo>
                    <a:pt x="20" y="23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3" y="22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3" y="6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29" name="Freeform 57"/>
            <p:cNvSpPr>
              <a:spLocks/>
            </p:cNvSpPr>
            <p:nvPr/>
          </p:nvSpPr>
          <p:spPr bwMode="auto">
            <a:xfrm>
              <a:off x="6195" y="1073"/>
              <a:ext cx="109" cy="172"/>
            </a:xfrm>
            <a:custGeom>
              <a:avLst/>
              <a:gdLst/>
              <a:ahLst/>
              <a:cxnLst>
                <a:cxn ang="0">
                  <a:pos x="159" y="289"/>
                </a:cxn>
                <a:cxn ang="0">
                  <a:pos x="180" y="289"/>
                </a:cxn>
                <a:cxn ang="0">
                  <a:pos x="180" y="275"/>
                </a:cxn>
                <a:cxn ang="0">
                  <a:pos x="171" y="263"/>
                </a:cxn>
                <a:cxn ang="0">
                  <a:pos x="174" y="247"/>
                </a:cxn>
                <a:cxn ang="0">
                  <a:pos x="188" y="257"/>
                </a:cxn>
                <a:cxn ang="0">
                  <a:pos x="203" y="258"/>
                </a:cxn>
                <a:cxn ang="0">
                  <a:pos x="217" y="254"/>
                </a:cxn>
                <a:cxn ang="0">
                  <a:pos x="218" y="263"/>
                </a:cxn>
                <a:cxn ang="0">
                  <a:pos x="217" y="277"/>
                </a:cxn>
                <a:cxn ang="0">
                  <a:pos x="215" y="290"/>
                </a:cxn>
                <a:cxn ang="0">
                  <a:pos x="214" y="304"/>
                </a:cxn>
                <a:cxn ang="0">
                  <a:pos x="212" y="320"/>
                </a:cxn>
                <a:cxn ang="0">
                  <a:pos x="211" y="332"/>
                </a:cxn>
                <a:cxn ang="0">
                  <a:pos x="203" y="341"/>
                </a:cxn>
                <a:cxn ang="0">
                  <a:pos x="186" y="341"/>
                </a:cxn>
                <a:cxn ang="0">
                  <a:pos x="171" y="341"/>
                </a:cxn>
                <a:cxn ang="0">
                  <a:pos x="154" y="341"/>
                </a:cxn>
                <a:cxn ang="0">
                  <a:pos x="137" y="341"/>
                </a:cxn>
                <a:cxn ang="0">
                  <a:pos x="120" y="341"/>
                </a:cxn>
                <a:cxn ang="0">
                  <a:pos x="105" y="343"/>
                </a:cxn>
                <a:cxn ang="0">
                  <a:pos x="88" y="343"/>
                </a:cxn>
                <a:cxn ang="0">
                  <a:pos x="71" y="344"/>
                </a:cxn>
                <a:cxn ang="0">
                  <a:pos x="56" y="344"/>
                </a:cxn>
                <a:cxn ang="0">
                  <a:pos x="39" y="344"/>
                </a:cxn>
                <a:cxn ang="0">
                  <a:pos x="22" y="344"/>
                </a:cxn>
                <a:cxn ang="0">
                  <a:pos x="6" y="346"/>
                </a:cxn>
                <a:cxn ang="0">
                  <a:pos x="0" y="329"/>
                </a:cxn>
                <a:cxn ang="0">
                  <a:pos x="0" y="303"/>
                </a:cxn>
                <a:cxn ang="0">
                  <a:pos x="0" y="275"/>
                </a:cxn>
                <a:cxn ang="0">
                  <a:pos x="0" y="249"/>
                </a:cxn>
                <a:cxn ang="0">
                  <a:pos x="0" y="223"/>
                </a:cxn>
                <a:cxn ang="0">
                  <a:pos x="2" y="195"/>
                </a:cxn>
                <a:cxn ang="0">
                  <a:pos x="2" y="168"/>
                </a:cxn>
                <a:cxn ang="0">
                  <a:pos x="2" y="142"/>
                </a:cxn>
                <a:cxn ang="0">
                  <a:pos x="2" y="115"/>
                </a:cxn>
                <a:cxn ang="0">
                  <a:pos x="3" y="89"/>
                </a:cxn>
                <a:cxn ang="0">
                  <a:pos x="3" y="62"/>
                </a:cxn>
                <a:cxn ang="0">
                  <a:pos x="3" y="36"/>
                </a:cxn>
                <a:cxn ang="0">
                  <a:pos x="5" y="10"/>
                </a:cxn>
                <a:cxn ang="0">
                  <a:pos x="17" y="3"/>
                </a:cxn>
                <a:cxn ang="0">
                  <a:pos x="33" y="2"/>
                </a:cxn>
                <a:cxn ang="0">
                  <a:pos x="49" y="2"/>
                </a:cxn>
                <a:cxn ang="0">
                  <a:pos x="66" y="0"/>
                </a:cxn>
                <a:cxn ang="0">
                  <a:pos x="83" y="0"/>
                </a:cxn>
                <a:cxn ang="0">
                  <a:pos x="100" y="0"/>
                </a:cxn>
                <a:cxn ang="0">
                  <a:pos x="109" y="6"/>
                </a:cxn>
                <a:cxn ang="0">
                  <a:pos x="109" y="29"/>
                </a:cxn>
                <a:cxn ang="0">
                  <a:pos x="109" y="52"/>
                </a:cxn>
                <a:cxn ang="0">
                  <a:pos x="106" y="69"/>
                </a:cxn>
                <a:cxn ang="0">
                  <a:pos x="89" y="71"/>
                </a:cxn>
                <a:cxn ang="0">
                  <a:pos x="74" y="71"/>
                </a:cxn>
                <a:cxn ang="0">
                  <a:pos x="77" y="274"/>
                </a:cxn>
                <a:cxn ang="0">
                  <a:pos x="91" y="272"/>
                </a:cxn>
                <a:cxn ang="0">
                  <a:pos x="106" y="272"/>
                </a:cxn>
                <a:cxn ang="0">
                  <a:pos x="122" y="272"/>
                </a:cxn>
                <a:cxn ang="0">
                  <a:pos x="136" y="272"/>
                </a:cxn>
              </a:cxnLst>
              <a:rect l="0" t="0" r="r" b="b"/>
              <a:pathLst>
                <a:path w="220" h="346">
                  <a:moveTo>
                    <a:pt x="146" y="272"/>
                  </a:moveTo>
                  <a:lnTo>
                    <a:pt x="148" y="277"/>
                  </a:lnTo>
                  <a:lnTo>
                    <a:pt x="151" y="281"/>
                  </a:lnTo>
                  <a:lnTo>
                    <a:pt x="155" y="284"/>
                  </a:lnTo>
                  <a:lnTo>
                    <a:pt x="159" y="289"/>
                  </a:lnTo>
                  <a:lnTo>
                    <a:pt x="163" y="292"/>
                  </a:lnTo>
                  <a:lnTo>
                    <a:pt x="168" y="294"/>
                  </a:lnTo>
                  <a:lnTo>
                    <a:pt x="172" y="294"/>
                  </a:lnTo>
                  <a:lnTo>
                    <a:pt x="179" y="294"/>
                  </a:lnTo>
                  <a:lnTo>
                    <a:pt x="180" y="289"/>
                  </a:lnTo>
                  <a:lnTo>
                    <a:pt x="183" y="287"/>
                  </a:lnTo>
                  <a:lnTo>
                    <a:pt x="183" y="284"/>
                  </a:lnTo>
                  <a:lnTo>
                    <a:pt x="183" y="281"/>
                  </a:lnTo>
                  <a:lnTo>
                    <a:pt x="182" y="278"/>
                  </a:lnTo>
                  <a:lnTo>
                    <a:pt x="180" y="275"/>
                  </a:lnTo>
                  <a:lnTo>
                    <a:pt x="179" y="272"/>
                  </a:lnTo>
                  <a:lnTo>
                    <a:pt x="179" y="271"/>
                  </a:lnTo>
                  <a:lnTo>
                    <a:pt x="175" y="267"/>
                  </a:lnTo>
                  <a:lnTo>
                    <a:pt x="172" y="264"/>
                  </a:lnTo>
                  <a:lnTo>
                    <a:pt x="171" y="263"/>
                  </a:lnTo>
                  <a:lnTo>
                    <a:pt x="171" y="260"/>
                  </a:lnTo>
                  <a:lnTo>
                    <a:pt x="169" y="257"/>
                  </a:lnTo>
                  <a:lnTo>
                    <a:pt x="171" y="254"/>
                  </a:lnTo>
                  <a:lnTo>
                    <a:pt x="171" y="251"/>
                  </a:lnTo>
                  <a:lnTo>
                    <a:pt x="174" y="247"/>
                  </a:lnTo>
                  <a:lnTo>
                    <a:pt x="175" y="251"/>
                  </a:lnTo>
                  <a:lnTo>
                    <a:pt x="179" y="252"/>
                  </a:lnTo>
                  <a:lnTo>
                    <a:pt x="182" y="254"/>
                  </a:lnTo>
                  <a:lnTo>
                    <a:pt x="185" y="255"/>
                  </a:lnTo>
                  <a:lnTo>
                    <a:pt x="188" y="257"/>
                  </a:lnTo>
                  <a:lnTo>
                    <a:pt x="191" y="257"/>
                  </a:lnTo>
                  <a:lnTo>
                    <a:pt x="192" y="258"/>
                  </a:lnTo>
                  <a:lnTo>
                    <a:pt x="197" y="260"/>
                  </a:lnTo>
                  <a:lnTo>
                    <a:pt x="200" y="258"/>
                  </a:lnTo>
                  <a:lnTo>
                    <a:pt x="203" y="258"/>
                  </a:lnTo>
                  <a:lnTo>
                    <a:pt x="205" y="257"/>
                  </a:lnTo>
                  <a:lnTo>
                    <a:pt x="209" y="257"/>
                  </a:lnTo>
                  <a:lnTo>
                    <a:pt x="212" y="255"/>
                  </a:lnTo>
                  <a:lnTo>
                    <a:pt x="215" y="255"/>
                  </a:lnTo>
                  <a:lnTo>
                    <a:pt x="217" y="254"/>
                  </a:lnTo>
                  <a:lnTo>
                    <a:pt x="220" y="252"/>
                  </a:lnTo>
                  <a:lnTo>
                    <a:pt x="220" y="255"/>
                  </a:lnTo>
                  <a:lnTo>
                    <a:pt x="220" y="257"/>
                  </a:lnTo>
                  <a:lnTo>
                    <a:pt x="218" y="260"/>
                  </a:lnTo>
                  <a:lnTo>
                    <a:pt x="218" y="263"/>
                  </a:lnTo>
                  <a:lnTo>
                    <a:pt x="218" y="264"/>
                  </a:lnTo>
                  <a:lnTo>
                    <a:pt x="218" y="267"/>
                  </a:lnTo>
                  <a:lnTo>
                    <a:pt x="217" y="271"/>
                  </a:lnTo>
                  <a:lnTo>
                    <a:pt x="217" y="274"/>
                  </a:lnTo>
                  <a:lnTo>
                    <a:pt x="217" y="277"/>
                  </a:lnTo>
                  <a:lnTo>
                    <a:pt x="217" y="280"/>
                  </a:lnTo>
                  <a:lnTo>
                    <a:pt x="217" y="283"/>
                  </a:lnTo>
                  <a:lnTo>
                    <a:pt x="217" y="284"/>
                  </a:lnTo>
                  <a:lnTo>
                    <a:pt x="215" y="287"/>
                  </a:lnTo>
                  <a:lnTo>
                    <a:pt x="215" y="290"/>
                  </a:lnTo>
                  <a:lnTo>
                    <a:pt x="215" y="294"/>
                  </a:lnTo>
                  <a:lnTo>
                    <a:pt x="215" y="297"/>
                  </a:lnTo>
                  <a:lnTo>
                    <a:pt x="215" y="300"/>
                  </a:lnTo>
                  <a:lnTo>
                    <a:pt x="214" y="301"/>
                  </a:lnTo>
                  <a:lnTo>
                    <a:pt x="214" y="304"/>
                  </a:lnTo>
                  <a:lnTo>
                    <a:pt x="214" y="307"/>
                  </a:lnTo>
                  <a:lnTo>
                    <a:pt x="212" y="310"/>
                  </a:lnTo>
                  <a:lnTo>
                    <a:pt x="212" y="314"/>
                  </a:lnTo>
                  <a:lnTo>
                    <a:pt x="212" y="317"/>
                  </a:lnTo>
                  <a:lnTo>
                    <a:pt x="212" y="320"/>
                  </a:lnTo>
                  <a:lnTo>
                    <a:pt x="212" y="321"/>
                  </a:lnTo>
                  <a:lnTo>
                    <a:pt x="212" y="324"/>
                  </a:lnTo>
                  <a:lnTo>
                    <a:pt x="211" y="327"/>
                  </a:lnTo>
                  <a:lnTo>
                    <a:pt x="211" y="329"/>
                  </a:lnTo>
                  <a:lnTo>
                    <a:pt x="211" y="332"/>
                  </a:lnTo>
                  <a:lnTo>
                    <a:pt x="211" y="335"/>
                  </a:lnTo>
                  <a:lnTo>
                    <a:pt x="211" y="338"/>
                  </a:lnTo>
                  <a:lnTo>
                    <a:pt x="211" y="341"/>
                  </a:lnTo>
                  <a:lnTo>
                    <a:pt x="206" y="341"/>
                  </a:lnTo>
                  <a:lnTo>
                    <a:pt x="203" y="341"/>
                  </a:lnTo>
                  <a:lnTo>
                    <a:pt x="200" y="341"/>
                  </a:lnTo>
                  <a:lnTo>
                    <a:pt x="197" y="341"/>
                  </a:lnTo>
                  <a:lnTo>
                    <a:pt x="192" y="341"/>
                  </a:lnTo>
                  <a:lnTo>
                    <a:pt x="191" y="341"/>
                  </a:lnTo>
                  <a:lnTo>
                    <a:pt x="186" y="341"/>
                  </a:lnTo>
                  <a:lnTo>
                    <a:pt x="183" y="341"/>
                  </a:lnTo>
                  <a:lnTo>
                    <a:pt x="180" y="341"/>
                  </a:lnTo>
                  <a:lnTo>
                    <a:pt x="177" y="341"/>
                  </a:lnTo>
                  <a:lnTo>
                    <a:pt x="172" y="341"/>
                  </a:lnTo>
                  <a:lnTo>
                    <a:pt x="171" y="341"/>
                  </a:lnTo>
                  <a:lnTo>
                    <a:pt x="166" y="341"/>
                  </a:lnTo>
                  <a:lnTo>
                    <a:pt x="163" y="341"/>
                  </a:lnTo>
                  <a:lnTo>
                    <a:pt x="160" y="341"/>
                  </a:lnTo>
                  <a:lnTo>
                    <a:pt x="157" y="341"/>
                  </a:lnTo>
                  <a:lnTo>
                    <a:pt x="154" y="341"/>
                  </a:lnTo>
                  <a:lnTo>
                    <a:pt x="151" y="341"/>
                  </a:lnTo>
                  <a:lnTo>
                    <a:pt x="146" y="341"/>
                  </a:lnTo>
                  <a:lnTo>
                    <a:pt x="143" y="341"/>
                  </a:lnTo>
                  <a:lnTo>
                    <a:pt x="140" y="341"/>
                  </a:lnTo>
                  <a:lnTo>
                    <a:pt x="137" y="341"/>
                  </a:lnTo>
                  <a:lnTo>
                    <a:pt x="134" y="341"/>
                  </a:lnTo>
                  <a:lnTo>
                    <a:pt x="131" y="341"/>
                  </a:lnTo>
                  <a:lnTo>
                    <a:pt x="126" y="341"/>
                  </a:lnTo>
                  <a:lnTo>
                    <a:pt x="123" y="341"/>
                  </a:lnTo>
                  <a:lnTo>
                    <a:pt x="120" y="341"/>
                  </a:lnTo>
                  <a:lnTo>
                    <a:pt x="117" y="343"/>
                  </a:lnTo>
                  <a:lnTo>
                    <a:pt x="114" y="343"/>
                  </a:lnTo>
                  <a:lnTo>
                    <a:pt x="111" y="343"/>
                  </a:lnTo>
                  <a:lnTo>
                    <a:pt x="108" y="343"/>
                  </a:lnTo>
                  <a:lnTo>
                    <a:pt x="105" y="343"/>
                  </a:lnTo>
                  <a:lnTo>
                    <a:pt x="102" y="343"/>
                  </a:lnTo>
                  <a:lnTo>
                    <a:pt x="99" y="343"/>
                  </a:lnTo>
                  <a:lnTo>
                    <a:pt x="94" y="343"/>
                  </a:lnTo>
                  <a:lnTo>
                    <a:pt x="91" y="343"/>
                  </a:lnTo>
                  <a:lnTo>
                    <a:pt x="88" y="343"/>
                  </a:lnTo>
                  <a:lnTo>
                    <a:pt x="85" y="343"/>
                  </a:lnTo>
                  <a:lnTo>
                    <a:pt x="82" y="343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71" y="344"/>
                  </a:lnTo>
                  <a:lnTo>
                    <a:pt x="68" y="344"/>
                  </a:lnTo>
                  <a:lnTo>
                    <a:pt x="65" y="344"/>
                  </a:lnTo>
                  <a:lnTo>
                    <a:pt x="62" y="344"/>
                  </a:lnTo>
                  <a:lnTo>
                    <a:pt x="59" y="344"/>
                  </a:lnTo>
                  <a:lnTo>
                    <a:pt x="56" y="344"/>
                  </a:lnTo>
                  <a:lnTo>
                    <a:pt x="53" y="344"/>
                  </a:lnTo>
                  <a:lnTo>
                    <a:pt x="49" y="344"/>
                  </a:lnTo>
                  <a:lnTo>
                    <a:pt x="45" y="344"/>
                  </a:lnTo>
                  <a:lnTo>
                    <a:pt x="42" y="344"/>
                  </a:lnTo>
                  <a:lnTo>
                    <a:pt x="39" y="344"/>
                  </a:lnTo>
                  <a:lnTo>
                    <a:pt x="36" y="344"/>
                  </a:lnTo>
                  <a:lnTo>
                    <a:pt x="31" y="344"/>
                  </a:lnTo>
                  <a:lnTo>
                    <a:pt x="30" y="344"/>
                  </a:lnTo>
                  <a:lnTo>
                    <a:pt x="26" y="344"/>
                  </a:lnTo>
                  <a:lnTo>
                    <a:pt x="22" y="344"/>
                  </a:lnTo>
                  <a:lnTo>
                    <a:pt x="19" y="344"/>
                  </a:lnTo>
                  <a:lnTo>
                    <a:pt x="16" y="344"/>
                  </a:lnTo>
                  <a:lnTo>
                    <a:pt x="13" y="346"/>
                  </a:lnTo>
                  <a:lnTo>
                    <a:pt x="10" y="346"/>
                  </a:lnTo>
                  <a:lnTo>
                    <a:pt x="6" y="346"/>
                  </a:lnTo>
                  <a:lnTo>
                    <a:pt x="3" y="346"/>
                  </a:lnTo>
                  <a:lnTo>
                    <a:pt x="0" y="346"/>
                  </a:lnTo>
                  <a:lnTo>
                    <a:pt x="0" y="340"/>
                  </a:lnTo>
                  <a:lnTo>
                    <a:pt x="0" y="333"/>
                  </a:lnTo>
                  <a:lnTo>
                    <a:pt x="0" y="329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0" y="314"/>
                  </a:lnTo>
                  <a:lnTo>
                    <a:pt x="0" y="309"/>
                  </a:lnTo>
                  <a:lnTo>
                    <a:pt x="0" y="303"/>
                  </a:lnTo>
                  <a:lnTo>
                    <a:pt x="0" y="297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0" y="281"/>
                  </a:lnTo>
                  <a:lnTo>
                    <a:pt x="0" y="275"/>
                  </a:lnTo>
                  <a:lnTo>
                    <a:pt x="0" y="271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243"/>
                  </a:lnTo>
                  <a:lnTo>
                    <a:pt x="0" y="238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3"/>
                  </a:lnTo>
                  <a:lnTo>
                    <a:pt x="2" y="217"/>
                  </a:lnTo>
                  <a:lnTo>
                    <a:pt x="2" y="211"/>
                  </a:lnTo>
                  <a:lnTo>
                    <a:pt x="2" y="206"/>
                  </a:lnTo>
                  <a:lnTo>
                    <a:pt x="2" y="200"/>
                  </a:lnTo>
                  <a:lnTo>
                    <a:pt x="2" y="195"/>
                  </a:lnTo>
                  <a:lnTo>
                    <a:pt x="2" y="191"/>
                  </a:lnTo>
                  <a:lnTo>
                    <a:pt x="2" y="185"/>
                  </a:lnTo>
                  <a:lnTo>
                    <a:pt x="2" y="180"/>
                  </a:lnTo>
                  <a:lnTo>
                    <a:pt x="2" y="175"/>
                  </a:lnTo>
                  <a:lnTo>
                    <a:pt x="2" y="168"/>
                  </a:lnTo>
                  <a:lnTo>
                    <a:pt x="2" y="163"/>
                  </a:lnTo>
                  <a:lnTo>
                    <a:pt x="2" y="158"/>
                  </a:lnTo>
                  <a:lnTo>
                    <a:pt x="2" y="154"/>
                  </a:lnTo>
                  <a:lnTo>
                    <a:pt x="2" y="148"/>
                  </a:lnTo>
                  <a:lnTo>
                    <a:pt x="2" y="142"/>
                  </a:lnTo>
                  <a:lnTo>
                    <a:pt x="2" y="137"/>
                  </a:lnTo>
                  <a:lnTo>
                    <a:pt x="2" y="131"/>
                  </a:lnTo>
                  <a:lnTo>
                    <a:pt x="2" y="126"/>
                  </a:lnTo>
                  <a:lnTo>
                    <a:pt x="2" y="122"/>
                  </a:lnTo>
                  <a:lnTo>
                    <a:pt x="2" y="115"/>
                  </a:lnTo>
                  <a:lnTo>
                    <a:pt x="2" y="111"/>
                  </a:lnTo>
                  <a:lnTo>
                    <a:pt x="2" y="105"/>
                  </a:lnTo>
                  <a:lnTo>
                    <a:pt x="2" y="99"/>
                  </a:lnTo>
                  <a:lnTo>
                    <a:pt x="2" y="94"/>
                  </a:lnTo>
                  <a:lnTo>
                    <a:pt x="3" y="89"/>
                  </a:lnTo>
                  <a:lnTo>
                    <a:pt x="3" y="83"/>
                  </a:lnTo>
                  <a:lnTo>
                    <a:pt x="3" y="79"/>
                  </a:lnTo>
                  <a:lnTo>
                    <a:pt x="3" y="72"/>
                  </a:lnTo>
                  <a:lnTo>
                    <a:pt x="3" y="68"/>
                  </a:lnTo>
                  <a:lnTo>
                    <a:pt x="3" y="62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3" y="46"/>
                  </a:lnTo>
                  <a:lnTo>
                    <a:pt x="3" y="40"/>
                  </a:lnTo>
                  <a:lnTo>
                    <a:pt x="3" y="36"/>
                  </a:lnTo>
                  <a:lnTo>
                    <a:pt x="3" y="29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5" y="5"/>
                  </a:lnTo>
                  <a:lnTo>
                    <a:pt x="6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7" y="3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3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49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3" y="2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09" y="5"/>
                  </a:lnTo>
                  <a:lnTo>
                    <a:pt x="109" y="6"/>
                  </a:lnTo>
                  <a:lnTo>
                    <a:pt x="109" y="13"/>
                  </a:lnTo>
                  <a:lnTo>
                    <a:pt x="109" y="16"/>
                  </a:lnTo>
                  <a:lnTo>
                    <a:pt x="109" y="20"/>
                  </a:lnTo>
                  <a:lnTo>
                    <a:pt x="109" y="25"/>
                  </a:lnTo>
                  <a:lnTo>
                    <a:pt x="109" y="29"/>
                  </a:lnTo>
                  <a:lnTo>
                    <a:pt x="109" y="34"/>
                  </a:lnTo>
                  <a:lnTo>
                    <a:pt x="109" y="39"/>
                  </a:lnTo>
                  <a:lnTo>
                    <a:pt x="109" y="42"/>
                  </a:lnTo>
                  <a:lnTo>
                    <a:pt x="109" y="46"/>
                  </a:lnTo>
                  <a:lnTo>
                    <a:pt x="109" y="52"/>
                  </a:lnTo>
                  <a:lnTo>
                    <a:pt x="109" y="57"/>
                  </a:lnTo>
                  <a:lnTo>
                    <a:pt x="109" y="60"/>
                  </a:lnTo>
                  <a:lnTo>
                    <a:pt x="109" y="65"/>
                  </a:lnTo>
                  <a:lnTo>
                    <a:pt x="109" y="69"/>
                  </a:lnTo>
                  <a:lnTo>
                    <a:pt x="106" y="69"/>
                  </a:lnTo>
                  <a:lnTo>
                    <a:pt x="102" y="69"/>
                  </a:lnTo>
                  <a:lnTo>
                    <a:pt x="99" y="69"/>
                  </a:lnTo>
                  <a:lnTo>
                    <a:pt x="96" y="71"/>
                  </a:lnTo>
                  <a:lnTo>
                    <a:pt x="93" y="71"/>
                  </a:lnTo>
                  <a:lnTo>
                    <a:pt x="89" y="71"/>
                  </a:lnTo>
                  <a:lnTo>
                    <a:pt x="86" y="71"/>
                  </a:lnTo>
                  <a:lnTo>
                    <a:pt x="85" y="71"/>
                  </a:lnTo>
                  <a:lnTo>
                    <a:pt x="80" y="71"/>
                  </a:lnTo>
                  <a:lnTo>
                    <a:pt x="77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1" y="274"/>
                  </a:lnTo>
                  <a:lnTo>
                    <a:pt x="71" y="274"/>
                  </a:lnTo>
                  <a:lnTo>
                    <a:pt x="74" y="274"/>
                  </a:lnTo>
                  <a:lnTo>
                    <a:pt x="77" y="274"/>
                  </a:lnTo>
                  <a:lnTo>
                    <a:pt x="82" y="274"/>
                  </a:lnTo>
                  <a:lnTo>
                    <a:pt x="83" y="272"/>
                  </a:lnTo>
                  <a:lnTo>
                    <a:pt x="86" y="272"/>
                  </a:lnTo>
                  <a:lnTo>
                    <a:pt x="89" y="272"/>
                  </a:lnTo>
                  <a:lnTo>
                    <a:pt x="91" y="272"/>
                  </a:lnTo>
                  <a:lnTo>
                    <a:pt x="94" y="272"/>
                  </a:lnTo>
                  <a:lnTo>
                    <a:pt x="97" y="272"/>
                  </a:lnTo>
                  <a:lnTo>
                    <a:pt x="100" y="272"/>
                  </a:lnTo>
                  <a:lnTo>
                    <a:pt x="103" y="272"/>
                  </a:lnTo>
                  <a:lnTo>
                    <a:pt x="106" y="272"/>
                  </a:lnTo>
                  <a:lnTo>
                    <a:pt x="109" y="272"/>
                  </a:lnTo>
                  <a:lnTo>
                    <a:pt x="112" y="272"/>
                  </a:lnTo>
                  <a:lnTo>
                    <a:pt x="116" y="272"/>
                  </a:lnTo>
                  <a:lnTo>
                    <a:pt x="119" y="272"/>
                  </a:lnTo>
                  <a:lnTo>
                    <a:pt x="122" y="272"/>
                  </a:lnTo>
                  <a:lnTo>
                    <a:pt x="125" y="272"/>
                  </a:lnTo>
                  <a:lnTo>
                    <a:pt x="128" y="272"/>
                  </a:lnTo>
                  <a:lnTo>
                    <a:pt x="131" y="272"/>
                  </a:lnTo>
                  <a:lnTo>
                    <a:pt x="134" y="272"/>
                  </a:lnTo>
                  <a:lnTo>
                    <a:pt x="136" y="272"/>
                  </a:lnTo>
                  <a:lnTo>
                    <a:pt x="139" y="272"/>
                  </a:lnTo>
                  <a:lnTo>
                    <a:pt x="142" y="272"/>
                  </a:lnTo>
                  <a:lnTo>
                    <a:pt x="146" y="272"/>
                  </a:lnTo>
                  <a:lnTo>
                    <a:pt x="146" y="272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0" name="Freeform 58"/>
            <p:cNvSpPr>
              <a:spLocks/>
            </p:cNvSpPr>
            <p:nvPr/>
          </p:nvSpPr>
          <p:spPr bwMode="auto">
            <a:xfrm>
              <a:off x="6281" y="1166"/>
              <a:ext cx="26" cy="22"/>
            </a:xfrm>
            <a:custGeom>
              <a:avLst/>
              <a:gdLst/>
              <a:ahLst/>
              <a:cxnLst>
                <a:cxn ang="0">
                  <a:pos x="51" y="36"/>
                </a:cxn>
                <a:cxn ang="0">
                  <a:pos x="51" y="35"/>
                </a:cxn>
                <a:cxn ang="0">
                  <a:pos x="51" y="35"/>
                </a:cxn>
                <a:cxn ang="0">
                  <a:pos x="46" y="38"/>
                </a:cxn>
                <a:cxn ang="0">
                  <a:pos x="43" y="41"/>
                </a:cxn>
                <a:cxn ang="0">
                  <a:pos x="39" y="43"/>
                </a:cxn>
                <a:cxn ang="0">
                  <a:pos x="36" y="43"/>
                </a:cxn>
                <a:cxn ang="0">
                  <a:pos x="33" y="43"/>
                </a:cxn>
                <a:cxn ang="0">
                  <a:pos x="28" y="43"/>
                </a:cxn>
                <a:cxn ang="0">
                  <a:pos x="26" y="41"/>
                </a:cxn>
                <a:cxn ang="0">
                  <a:pos x="23" y="40"/>
                </a:cxn>
                <a:cxn ang="0">
                  <a:pos x="19" y="38"/>
                </a:cxn>
                <a:cxn ang="0">
                  <a:pos x="16" y="35"/>
                </a:cxn>
                <a:cxn ang="0">
                  <a:pos x="14" y="32"/>
                </a:cxn>
                <a:cxn ang="0">
                  <a:pos x="11" y="30"/>
                </a:cxn>
                <a:cxn ang="0">
                  <a:pos x="8" y="26"/>
                </a:cxn>
                <a:cxn ang="0">
                  <a:pos x="5" y="23"/>
                </a:cxn>
                <a:cxn ang="0">
                  <a:pos x="3" y="20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5" y="13"/>
                </a:cxn>
                <a:cxn ang="0">
                  <a:pos x="8" y="12"/>
                </a:cxn>
                <a:cxn ang="0">
                  <a:pos x="11" y="10"/>
                </a:cxn>
                <a:cxn ang="0">
                  <a:pos x="16" y="7"/>
                </a:cxn>
                <a:cxn ang="0">
                  <a:pos x="19" y="6"/>
                </a:cxn>
                <a:cxn ang="0">
                  <a:pos x="20" y="3"/>
                </a:cxn>
                <a:cxn ang="0">
                  <a:pos x="25" y="3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5" y="3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22" y="13"/>
                </a:cxn>
                <a:cxn ang="0">
                  <a:pos x="23" y="16"/>
                </a:cxn>
                <a:cxn ang="0">
                  <a:pos x="25" y="20"/>
                </a:cxn>
                <a:cxn ang="0">
                  <a:pos x="28" y="21"/>
                </a:cxn>
                <a:cxn ang="0">
                  <a:pos x="31" y="23"/>
                </a:cxn>
                <a:cxn ang="0">
                  <a:pos x="33" y="24"/>
                </a:cxn>
                <a:cxn ang="0">
                  <a:pos x="36" y="27"/>
                </a:cxn>
                <a:cxn ang="0">
                  <a:pos x="39" y="29"/>
                </a:cxn>
                <a:cxn ang="0">
                  <a:pos x="42" y="29"/>
                </a:cxn>
                <a:cxn ang="0">
                  <a:pos x="45" y="30"/>
                </a:cxn>
                <a:cxn ang="0">
                  <a:pos x="46" y="30"/>
                </a:cxn>
                <a:cxn ang="0">
                  <a:pos x="50" y="30"/>
                </a:cxn>
                <a:cxn ang="0">
                  <a:pos x="51" y="29"/>
                </a:cxn>
                <a:cxn ang="0">
                  <a:pos x="53" y="27"/>
                </a:cxn>
                <a:cxn ang="0">
                  <a:pos x="53" y="32"/>
                </a:cxn>
                <a:cxn ang="0">
                  <a:pos x="51" y="36"/>
                </a:cxn>
                <a:cxn ang="0">
                  <a:pos x="51" y="36"/>
                </a:cxn>
              </a:cxnLst>
              <a:rect l="0" t="0" r="r" b="b"/>
              <a:pathLst>
                <a:path w="53" h="43">
                  <a:moveTo>
                    <a:pt x="51" y="36"/>
                  </a:moveTo>
                  <a:lnTo>
                    <a:pt x="51" y="35"/>
                  </a:lnTo>
                  <a:lnTo>
                    <a:pt x="51" y="35"/>
                  </a:lnTo>
                  <a:lnTo>
                    <a:pt x="46" y="38"/>
                  </a:lnTo>
                  <a:lnTo>
                    <a:pt x="43" y="41"/>
                  </a:lnTo>
                  <a:lnTo>
                    <a:pt x="39" y="43"/>
                  </a:lnTo>
                  <a:lnTo>
                    <a:pt x="36" y="43"/>
                  </a:lnTo>
                  <a:lnTo>
                    <a:pt x="33" y="43"/>
                  </a:lnTo>
                  <a:lnTo>
                    <a:pt x="28" y="43"/>
                  </a:lnTo>
                  <a:lnTo>
                    <a:pt x="26" y="41"/>
                  </a:lnTo>
                  <a:lnTo>
                    <a:pt x="23" y="40"/>
                  </a:lnTo>
                  <a:lnTo>
                    <a:pt x="19" y="38"/>
                  </a:lnTo>
                  <a:lnTo>
                    <a:pt x="16" y="35"/>
                  </a:lnTo>
                  <a:lnTo>
                    <a:pt x="14" y="32"/>
                  </a:lnTo>
                  <a:lnTo>
                    <a:pt x="11" y="30"/>
                  </a:lnTo>
                  <a:lnTo>
                    <a:pt x="8" y="26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3"/>
                  </a:lnTo>
                  <a:lnTo>
                    <a:pt x="8" y="12"/>
                  </a:lnTo>
                  <a:lnTo>
                    <a:pt x="11" y="10"/>
                  </a:lnTo>
                  <a:lnTo>
                    <a:pt x="16" y="7"/>
                  </a:lnTo>
                  <a:lnTo>
                    <a:pt x="19" y="6"/>
                  </a:lnTo>
                  <a:lnTo>
                    <a:pt x="20" y="3"/>
                  </a:lnTo>
                  <a:lnTo>
                    <a:pt x="25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3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25" y="20"/>
                  </a:lnTo>
                  <a:lnTo>
                    <a:pt x="28" y="21"/>
                  </a:lnTo>
                  <a:lnTo>
                    <a:pt x="31" y="23"/>
                  </a:lnTo>
                  <a:lnTo>
                    <a:pt x="33" y="24"/>
                  </a:lnTo>
                  <a:lnTo>
                    <a:pt x="36" y="27"/>
                  </a:lnTo>
                  <a:lnTo>
                    <a:pt x="39" y="29"/>
                  </a:lnTo>
                  <a:lnTo>
                    <a:pt x="42" y="29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50" y="30"/>
                  </a:lnTo>
                  <a:lnTo>
                    <a:pt x="51" y="29"/>
                  </a:lnTo>
                  <a:lnTo>
                    <a:pt x="53" y="27"/>
                  </a:lnTo>
                  <a:lnTo>
                    <a:pt x="53" y="32"/>
                  </a:lnTo>
                  <a:lnTo>
                    <a:pt x="51" y="36"/>
                  </a:lnTo>
                  <a:lnTo>
                    <a:pt x="51" y="36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1" name="Freeform 59"/>
            <p:cNvSpPr>
              <a:spLocks/>
            </p:cNvSpPr>
            <p:nvPr/>
          </p:nvSpPr>
          <p:spPr bwMode="auto">
            <a:xfrm>
              <a:off x="6291" y="1121"/>
              <a:ext cx="23" cy="51"/>
            </a:xfrm>
            <a:custGeom>
              <a:avLst/>
              <a:gdLst/>
              <a:ahLst/>
              <a:cxnLst>
                <a:cxn ang="0">
                  <a:pos x="33" y="100"/>
                </a:cxn>
                <a:cxn ang="0">
                  <a:pos x="26" y="95"/>
                </a:cxn>
                <a:cxn ang="0">
                  <a:pos x="22" y="92"/>
                </a:cxn>
                <a:cxn ang="0">
                  <a:pos x="17" y="89"/>
                </a:cxn>
                <a:cxn ang="0">
                  <a:pos x="19" y="86"/>
                </a:cxn>
                <a:cxn ang="0">
                  <a:pos x="23" y="83"/>
                </a:cxn>
                <a:cxn ang="0">
                  <a:pos x="28" y="80"/>
                </a:cxn>
                <a:cxn ang="0">
                  <a:pos x="30" y="74"/>
                </a:cxn>
                <a:cxn ang="0">
                  <a:pos x="26" y="66"/>
                </a:cxn>
                <a:cxn ang="0">
                  <a:pos x="22" y="57"/>
                </a:cxn>
                <a:cxn ang="0">
                  <a:pos x="16" y="49"/>
                </a:cxn>
                <a:cxn ang="0">
                  <a:pos x="8" y="41"/>
                </a:cxn>
                <a:cxn ang="0">
                  <a:pos x="2" y="34"/>
                </a:cxn>
                <a:cxn ang="0">
                  <a:pos x="3" y="32"/>
                </a:cxn>
                <a:cxn ang="0">
                  <a:pos x="10" y="32"/>
                </a:cxn>
                <a:cxn ang="0">
                  <a:pos x="16" y="32"/>
                </a:cxn>
                <a:cxn ang="0">
                  <a:pos x="19" y="31"/>
                </a:cxn>
                <a:cxn ang="0">
                  <a:pos x="22" y="25"/>
                </a:cxn>
                <a:cxn ang="0">
                  <a:pos x="26" y="18"/>
                </a:cxn>
                <a:cxn ang="0">
                  <a:pos x="34" y="11"/>
                </a:cxn>
                <a:cxn ang="0">
                  <a:pos x="43" y="5"/>
                </a:cxn>
                <a:cxn ang="0">
                  <a:pos x="46" y="3"/>
                </a:cxn>
                <a:cxn ang="0">
                  <a:pos x="45" y="9"/>
                </a:cxn>
                <a:cxn ang="0">
                  <a:pos x="45" y="15"/>
                </a:cxn>
                <a:cxn ang="0">
                  <a:pos x="43" y="22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2" y="41"/>
                </a:cxn>
                <a:cxn ang="0">
                  <a:pos x="40" y="48"/>
                </a:cxn>
                <a:cxn ang="0">
                  <a:pos x="40" y="54"/>
                </a:cxn>
                <a:cxn ang="0">
                  <a:pos x="39" y="61"/>
                </a:cxn>
                <a:cxn ang="0">
                  <a:pos x="39" y="66"/>
                </a:cxn>
                <a:cxn ang="0">
                  <a:pos x="39" y="74"/>
                </a:cxn>
                <a:cxn ang="0">
                  <a:pos x="39" y="78"/>
                </a:cxn>
                <a:cxn ang="0">
                  <a:pos x="36" y="86"/>
                </a:cxn>
                <a:cxn ang="0">
                  <a:pos x="36" y="92"/>
                </a:cxn>
                <a:cxn ang="0">
                  <a:pos x="36" y="98"/>
                </a:cxn>
                <a:cxn ang="0">
                  <a:pos x="36" y="103"/>
                </a:cxn>
              </a:cxnLst>
              <a:rect l="0" t="0" r="r" b="b"/>
              <a:pathLst>
                <a:path w="48" h="103">
                  <a:moveTo>
                    <a:pt x="36" y="103"/>
                  </a:moveTo>
                  <a:lnTo>
                    <a:pt x="33" y="100"/>
                  </a:lnTo>
                  <a:lnTo>
                    <a:pt x="31" y="98"/>
                  </a:lnTo>
                  <a:lnTo>
                    <a:pt x="26" y="95"/>
                  </a:lnTo>
                  <a:lnTo>
                    <a:pt x="25" y="94"/>
                  </a:lnTo>
                  <a:lnTo>
                    <a:pt x="22" y="92"/>
                  </a:lnTo>
                  <a:lnTo>
                    <a:pt x="19" y="91"/>
                  </a:lnTo>
                  <a:lnTo>
                    <a:pt x="17" y="89"/>
                  </a:lnTo>
                  <a:lnTo>
                    <a:pt x="16" y="88"/>
                  </a:lnTo>
                  <a:lnTo>
                    <a:pt x="19" y="86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5" y="83"/>
                  </a:lnTo>
                  <a:lnTo>
                    <a:pt x="28" y="80"/>
                  </a:lnTo>
                  <a:lnTo>
                    <a:pt x="30" y="78"/>
                  </a:lnTo>
                  <a:lnTo>
                    <a:pt x="30" y="74"/>
                  </a:lnTo>
                  <a:lnTo>
                    <a:pt x="30" y="71"/>
                  </a:lnTo>
                  <a:lnTo>
                    <a:pt x="26" y="66"/>
                  </a:lnTo>
                  <a:lnTo>
                    <a:pt x="25" y="61"/>
                  </a:lnTo>
                  <a:lnTo>
                    <a:pt x="22" y="57"/>
                  </a:lnTo>
                  <a:lnTo>
                    <a:pt x="19" y="54"/>
                  </a:lnTo>
                  <a:lnTo>
                    <a:pt x="16" y="49"/>
                  </a:lnTo>
                  <a:lnTo>
                    <a:pt x="11" y="45"/>
                  </a:lnTo>
                  <a:lnTo>
                    <a:pt x="8" y="41"/>
                  </a:lnTo>
                  <a:lnTo>
                    <a:pt x="5" y="37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19" y="31"/>
                  </a:lnTo>
                  <a:lnTo>
                    <a:pt x="20" y="28"/>
                  </a:lnTo>
                  <a:lnTo>
                    <a:pt x="22" y="25"/>
                  </a:lnTo>
                  <a:lnTo>
                    <a:pt x="23" y="23"/>
                  </a:lnTo>
                  <a:lnTo>
                    <a:pt x="26" y="18"/>
                  </a:lnTo>
                  <a:lnTo>
                    <a:pt x="31" y="14"/>
                  </a:lnTo>
                  <a:lnTo>
                    <a:pt x="34" y="11"/>
                  </a:lnTo>
                  <a:lnTo>
                    <a:pt x="39" y="6"/>
                  </a:lnTo>
                  <a:lnTo>
                    <a:pt x="43" y="5"/>
                  </a:lnTo>
                  <a:lnTo>
                    <a:pt x="48" y="0"/>
                  </a:lnTo>
                  <a:lnTo>
                    <a:pt x="46" y="3"/>
                  </a:lnTo>
                  <a:lnTo>
                    <a:pt x="45" y="6"/>
                  </a:lnTo>
                  <a:lnTo>
                    <a:pt x="45" y="9"/>
                  </a:lnTo>
                  <a:lnTo>
                    <a:pt x="45" y="12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3" y="22"/>
                  </a:lnTo>
                  <a:lnTo>
                    <a:pt x="43" y="26"/>
                  </a:lnTo>
                  <a:lnTo>
                    <a:pt x="43" y="29"/>
                  </a:lnTo>
                  <a:lnTo>
                    <a:pt x="43" y="32"/>
                  </a:lnTo>
                  <a:lnTo>
                    <a:pt x="43" y="35"/>
                  </a:lnTo>
                  <a:lnTo>
                    <a:pt x="43" y="38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40" y="51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39" y="61"/>
                  </a:lnTo>
                  <a:lnTo>
                    <a:pt x="39" y="63"/>
                  </a:lnTo>
                  <a:lnTo>
                    <a:pt x="39" y="66"/>
                  </a:lnTo>
                  <a:lnTo>
                    <a:pt x="39" y="71"/>
                  </a:lnTo>
                  <a:lnTo>
                    <a:pt x="39" y="74"/>
                  </a:lnTo>
                  <a:lnTo>
                    <a:pt x="39" y="77"/>
                  </a:lnTo>
                  <a:lnTo>
                    <a:pt x="39" y="78"/>
                  </a:lnTo>
                  <a:lnTo>
                    <a:pt x="37" y="83"/>
                  </a:lnTo>
                  <a:lnTo>
                    <a:pt x="36" y="86"/>
                  </a:lnTo>
                  <a:lnTo>
                    <a:pt x="36" y="89"/>
                  </a:lnTo>
                  <a:lnTo>
                    <a:pt x="36" y="92"/>
                  </a:lnTo>
                  <a:lnTo>
                    <a:pt x="36" y="95"/>
                  </a:lnTo>
                  <a:lnTo>
                    <a:pt x="36" y="98"/>
                  </a:lnTo>
                  <a:lnTo>
                    <a:pt x="36" y="103"/>
                  </a:lnTo>
                  <a:lnTo>
                    <a:pt x="36" y="10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2" name="Freeform 60"/>
            <p:cNvSpPr>
              <a:spLocks/>
            </p:cNvSpPr>
            <p:nvPr/>
          </p:nvSpPr>
          <p:spPr bwMode="auto">
            <a:xfrm>
              <a:off x="6288" y="1070"/>
              <a:ext cx="33" cy="3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3" y="3"/>
                </a:cxn>
                <a:cxn ang="0">
                  <a:pos x="63" y="8"/>
                </a:cxn>
                <a:cxn ang="0">
                  <a:pos x="61" y="12"/>
                </a:cxn>
                <a:cxn ang="0">
                  <a:pos x="61" y="16"/>
                </a:cxn>
                <a:cxn ang="0">
                  <a:pos x="61" y="20"/>
                </a:cxn>
                <a:cxn ang="0">
                  <a:pos x="61" y="25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5"/>
                </a:cxn>
                <a:cxn ang="0">
                  <a:pos x="60" y="40"/>
                </a:cxn>
                <a:cxn ang="0">
                  <a:pos x="58" y="45"/>
                </a:cxn>
                <a:cxn ang="0">
                  <a:pos x="58" y="49"/>
                </a:cxn>
                <a:cxn ang="0">
                  <a:pos x="57" y="52"/>
                </a:cxn>
                <a:cxn ang="0">
                  <a:pos x="57" y="58"/>
                </a:cxn>
                <a:cxn ang="0">
                  <a:pos x="57" y="62"/>
                </a:cxn>
                <a:cxn ang="0">
                  <a:pos x="57" y="66"/>
                </a:cxn>
                <a:cxn ang="0">
                  <a:pos x="52" y="65"/>
                </a:cxn>
                <a:cxn ang="0">
                  <a:pos x="49" y="63"/>
                </a:cxn>
                <a:cxn ang="0">
                  <a:pos x="44" y="62"/>
                </a:cxn>
                <a:cxn ang="0">
                  <a:pos x="43" y="60"/>
                </a:cxn>
                <a:cxn ang="0">
                  <a:pos x="38" y="58"/>
                </a:cxn>
                <a:cxn ang="0">
                  <a:pos x="35" y="58"/>
                </a:cxn>
                <a:cxn ang="0">
                  <a:pos x="30" y="58"/>
                </a:cxn>
                <a:cxn ang="0">
                  <a:pos x="27" y="57"/>
                </a:cxn>
                <a:cxn ang="0">
                  <a:pos x="24" y="55"/>
                </a:cxn>
                <a:cxn ang="0">
                  <a:pos x="21" y="55"/>
                </a:cxn>
                <a:cxn ang="0">
                  <a:pos x="17" y="54"/>
                </a:cxn>
                <a:cxn ang="0">
                  <a:pos x="14" y="52"/>
                </a:cxn>
                <a:cxn ang="0">
                  <a:pos x="10" y="51"/>
                </a:cxn>
                <a:cxn ang="0">
                  <a:pos x="7" y="49"/>
                </a:cxn>
                <a:cxn ang="0">
                  <a:pos x="3" y="48"/>
                </a:cxn>
                <a:cxn ang="0">
                  <a:pos x="0" y="46"/>
                </a:cxn>
                <a:cxn ang="0">
                  <a:pos x="3" y="45"/>
                </a:cxn>
                <a:cxn ang="0">
                  <a:pos x="6" y="43"/>
                </a:cxn>
                <a:cxn ang="0">
                  <a:pos x="7" y="40"/>
                </a:cxn>
                <a:cxn ang="0">
                  <a:pos x="10" y="39"/>
                </a:cxn>
                <a:cxn ang="0">
                  <a:pos x="14" y="35"/>
                </a:cxn>
                <a:cxn ang="0">
                  <a:pos x="15" y="32"/>
                </a:cxn>
                <a:cxn ang="0">
                  <a:pos x="18" y="29"/>
                </a:cxn>
                <a:cxn ang="0">
                  <a:pos x="20" y="26"/>
                </a:cxn>
                <a:cxn ang="0">
                  <a:pos x="23" y="23"/>
                </a:cxn>
                <a:cxn ang="0">
                  <a:pos x="24" y="20"/>
                </a:cxn>
                <a:cxn ang="0">
                  <a:pos x="24" y="16"/>
                </a:cxn>
                <a:cxn ang="0">
                  <a:pos x="27" y="12"/>
                </a:cxn>
                <a:cxn ang="0">
                  <a:pos x="27" y="11"/>
                </a:cxn>
                <a:cxn ang="0">
                  <a:pos x="27" y="6"/>
                </a:cxn>
                <a:cxn ang="0">
                  <a:pos x="27" y="3"/>
                </a:cxn>
                <a:cxn ang="0">
                  <a:pos x="27" y="2"/>
                </a:cxn>
                <a:cxn ang="0">
                  <a:pos x="30" y="0"/>
                </a:cxn>
                <a:cxn ang="0">
                  <a:pos x="35" y="0"/>
                </a:cxn>
                <a:cxn ang="0">
                  <a:pos x="38" y="0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0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</a:cxnLst>
              <a:rect l="0" t="0" r="r" b="b"/>
              <a:pathLst>
                <a:path w="64" h="66">
                  <a:moveTo>
                    <a:pt x="64" y="0"/>
                  </a:moveTo>
                  <a:lnTo>
                    <a:pt x="63" y="3"/>
                  </a:lnTo>
                  <a:lnTo>
                    <a:pt x="63" y="8"/>
                  </a:lnTo>
                  <a:lnTo>
                    <a:pt x="61" y="12"/>
                  </a:lnTo>
                  <a:lnTo>
                    <a:pt x="61" y="16"/>
                  </a:lnTo>
                  <a:lnTo>
                    <a:pt x="61" y="20"/>
                  </a:lnTo>
                  <a:lnTo>
                    <a:pt x="61" y="25"/>
                  </a:lnTo>
                  <a:lnTo>
                    <a:pt x="60" y="28"/>
                  </a:lnTo>
                  <a:lnTo>
                    <a:pt x="60" y="32"/>
                  </a:lnTo>
                  <a:lnTo>
                    <a:pt x="60" y="35"/>
                  </a:lnTo>
                  <a:lnTo>
                    <a:pt x="60" y="40"/>
                  </a:lnTo>
                  <a:lnTo>
                    <a:pt x="58" y="45"/>
                  </a:lnTo>
                  <a:lnTo>
                    <a:pt x="58" y="49"/>
                  </a:lnTo>
                  <a:lnTo>
                    <a:pt x="57" y="52"/>
                  </a:lnTo>
                  <a:lnTo>
                    <a:pt x="57" y="58"/>
                  </a:lnTo>
                  <a:lnTo>
                    <a:pt x="57" y="62"/>
                  </a:lnTo>
                  <a:lnTo>
                    <a:pt x="57" y="66"/>
                  </a:lnTo>
                  <a:lnTo>
                    <a:pt x="52" y="65"/>
                  </a:lnTo>
                  <a:lnTo>
                    <a:pt x="49" y="63"/>
                  </a:lnTo>
                  <a:lnTo>
                    <a:pt x="44" y="62"/>
                  </a:lnTo>
                  <a:lnTo>
                    <a:pt x="43" y="60"/>
                  </a:lnTo>
                  <a:lnTo>
                    <a:pt x="38" y="58"/>
                  </a:lnTo>
                  <a:lnTo>
                    <a:pt x="35" y="58"/>
                  </a:lnTo>
                  <a:lnTo>
                    <a:pt x="30" y="58"/>
                  </a:lnTo>
                  <a:lnTo>
                    <a:pt x="27" y="57"/>
                  </a:lnTo>
                  <a:lnTo>
                    <a:pt x="24" y="55"/>
                  </a:lnTo>
                  <a:lnTo>
                    <a:pt x="21" y="55"/>
                  </a:lnTo>
                  <a:lnTo>
                    <a:pt x="17" y="54"/>
                  </a:lnTo>
                  <a:lnTo>
                    <a:pt x="14" y="52"/>
                  </a:lnTo>
                  <a:lnTo>
                    <a:pt x="10" y="51"/>
                  </a:lnTo>
                  <a:lnTo>
                    <a:pt x="7" y="49"/>
                  </a:lnTo>
                  <a:lnTo>
                    <a:pt x="3" y="48"/>
                  </a:lnTo>
                  <a:lnTo>
                    <a:pt x="0" y="46"/>
                  </a:lnTo>
                  <a:lnTo>
                    <a:pt x="3" y="45"/>
                  </a:lnTo>
                  <a:lnTo>
                    <a:pt x="6" y="43"/>
                  </a:lnTo>
                  <a:lnTo>
                    <a:pt x="7" y="40"/>
                  </a:lnTo>
                  <a:lnTo>
                    <a:pt x="10" y="39"/>
                  </a:lnTo>
                  <a:lnTo>
                    <a:pt x="14" y="35"/>
                  </a:lnTo>
                  <a:lnTo>
                    <a:pt x="15" y="32"/>
                  </a:lnTo>
                  <a:lnTo>
                    <a:pt x="18" y="29"/>
                  </a:lnTo>
                  <a:lnTo>
                    <a:pt x="20" y="26"/>
                  </a:lnTo>
                  <a:lnTo>
                    <a:pt x="23" y="23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7" y="6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3" name="Freeform 61"/>
            <p:cNvSpPr>
              <a:spLocks/>
            </p:cNvSpPr>
            <p:nvPr/>
          </p:nvSpPr>
          <p:spPr bwMode="auto">
            <a:xfrm>
              <a:off x="6013" y="1350"/>
              <a:ext cx="107" cy="34"/>
            </a:xfrm>
            <a:custGeom>
              <a:avLst/>
              <a:gdLst/>
              <a:ahLst/>
              <a:cxnLst>
                <a:cxn ang="0">
                  <a:pos x="100" y="7"/>
                </a:cxn>
                <a:cxn ang="0">
                  <a:pos x="100" y="15"/>
                </a:cxn>
                <a:cxn ang="0">
                  <a:pos x="111" y="20"/>
                </a:cxn>
                <a:cxn ang="0">
                  <a:pos x="122" y="21"/>
                </a:cxn>
                <a:cxn ang="0">
                  <a:pos x="131" y="24"/>
                </a:cxn>
                <a:cxn ang="0">
                  <a:pos x="139" y="32"/>
                </a:cxn>
                <a:cxn ang="0">
                  <a:pos x="140" y="39"/>
                </a:cxn>
                <a:cxn ang="0">
                  <a:pos x="145" y="44"/>
                </a:cxn>
                <a:cxn ang="0">
                  <a:pos x="157" y="46"/>
                </a:cxn>
                <a:cxn ang="0">
                  <a:pos x="169" y="50"/>
                </a:cxn>
                <a:cxn ang="0">
                  <a:pos x="180" y="56"/>
                </a:cxn>
                <a:cxn ang="0">
                  <a:pos x="192" y="61"/>
                </a:cxn>
                <a:cxn ang="0">
                  <a:pos x="208" y="64"/>
                </a:cxn>
                <a:cxn ang="0">
                  <a:pos x="212" y="69"/>
                </a:cxn>
                <a:cxn ang="0">
                  <a:pos x="202" y="69"/>
                </a:cxn>
                <a:cxn ang="0">
                  <a:pos x="191" y="69"/>
                </a:cxn>
                <a:cxn ang="0">
                  <a:pos x="180" y="69"/>
                </a:cxn>
                <a:cxn ang="0">
                  <a:pos x="169" y="69"/>
                </a:cxn>
                <a:cxn ang="0">
                  <a:pos x="160" y="69"/>
                </a:cxn>
                <a:cxn ang="0">
                  <a:pos x="148" y="69"/>
                </a:cxn>
                <a:cxn ang="0">
                  <a:pos x="139" y="69"/>
                </a:cxn>
                <a:cxn ang="0">
                  <a:pos x="128" y="69"/>
                </a:cxn>
                <a:cxn ang="0">
                  <a:pos x="119" y="69"/>
                </a:cxn>
                <a:cxn ang="0">
                  <a:pos x="106" y="69"/>
                </a:cxn>
                <a:cxn ang="0">
                  <a:pos x="111" y="59"/>
                </a:cxn>
                <a:cxn ang="0">
                  <a:pos x="103" y="52"/>
                </a:cxn>
                <a:cxn ang="0">
                  <a:pos x="97" y="44"/>
                </a:cxn>
                <a:cxn ang="0">
                  <a:pos x="88" y="35"/>
                </a:cxn>
                <a:cxn ang="0">
                  <a:pos x="80" y="32"/>
                </a:cxn>
                <a:cxn ang="0">
                  <a:pos x="69" y="30"/>
                </a:cxn>
                <a:cxn ang="0">
                  <a:pos x="60" y="35"/>
                </a:cxn>
                <a:cxn ang="0">
                  <a:pos x="49" y="36"/>
                </a:cxn>
                <a:cxn ang="0">
                  <a:pos x="37" y="32"/>
                </a:cxn>
                <a:cxn ang="0">
                  <a:pos x="26" y="23"/>
                </a:cxn>
                <a:cxn ang="0">
                  <a:pos x="17" y="1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17" y="0"/>
                </a:cxn>
                <a:cxn ang="0">
                  <a:pos x="26" y="0"/>
                </a:cxn>
                <a:cxn ang="0">
                  <a:pos x="36" y="0"/>
                </a:cxn>
                <a:cxn ang="0">
                  <a:pos x="45" y="0"/>
                </a:cxn>
                <a:cxn ang="0">
                  <a:pos x="56" y="0"/>
                </a:cxn>
                <a:cxn ang="0">
                  <a:pos x="66" y="0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96" y="0"/>
                </a:cxn>
                <a:cxn ang="0">
                  <a:pos x="106" y="0"/>
                </a:cxn>
              </a:cxnLst>
              <a:rect l="0" t="0" r="r" b="b"/>
              <a:pathLst>
                <a:path w="215" h="69">
                  <a:moveTo>
                    <a:pt x="106" y="0"/>
                  </a:moveTo>
                  <a:lnTo>
                    <a:pt x="103" y="3"/>
                  </a:lnTo>
                  <a:lnTo>
                    <a:pt x="100" y="7"/>
                  </a:lnTo>
                  <a:lnTo>
                    <a:pt x="99" y="10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3" y="16"/>
                  </a:lnTo>
                  <a:lnTo>
                    <a:pt x="106" y="18"/>
                  </a:lnTo>
                  <a:lnTo>
                    <a:pt x="111" y="20"/>
                  </a:lnTo>
                  <a:lnTo>
                    <a:pt x="114" y="20"/>
                  </a:lnTo>
                  <a:lnTo>
                    <a:pt x="119" y="20"/>
                  </a:lnTo>
                  <a:lnTo>
                    <a:pt x="122" y="21"/>
                  </a:lnTo>
                  <a:lnTo>
                    <a:pt x="126" y="23"/>
                  </a:lnTo>
                  <a:lnTo>
                    <a:pt x="128" y="23"/>
                  </a:lnTo>
                  <a:lnTo>
                    <a:pt x="131" y="24"/>
                  </a:lnTo>
                  <a:lnTo>
                    <a:pt x="134" y="26"/>
                  </a:lnTo>
                  <a:lnTo>
                    <a:pt x="137" y="29"/>
                  </a:lnTo>
                  <a:lnTo>
                    <a:pt x="139" y="32"/>
                  </a:lnTo>
                  <a:lnTo>
                    <a:pt x="140" y="35"/>
                  </a:lnTo>
                  <a:lnTo>
                    <a:pt x="140" y="36"/>
                  </a:lnTo>
                  <a:lnTo>
                    <a:pt x="140" y="39"/>
                  </a:lnTo>
                  <a:lnTo>
                    <a:pt x="140" y="41"/>
                  </a:lnTo>
                  <a:lnTo>
                    <a:pt x="140" y="44"/>
                  </a:lnTo>
                  <a:lnTo>
                    <a:pt x="145" y="44"/>
                  </a:lnTo>
                  <a:lnTo>
                    <a:pt x="148" y="44"/>
                  </a:lnTo>
                  <a:lnTo>
                    <a:pt x="152" y="44"/>
                  </a:lnTo>
                  <a:lnTo>
                    <a:pt x="157" y="46"/>
                  </a:lnTo>
                  <a:lnTo>
                    <a:pt x="160" y="47"/>
                  </a:lnTo>
                  <a:lnTo>
                    <a:pt x="165" y="49"/>
                  </a:lnTo>
                  <a:lnTo>
                    <a:pt x="169" y="50"/>
                  </a:lnTo>
                  <a:lnTo>
                    <a:pt x="172" y="53"/>
                  </a:lnTo>
                  <a:lnTo>
                    <a:pt x="177" y="55"/>
                  </a:lnTo>
                  <a:lnTo>
                    <a:pt x="180" y="56"/>
                  </a:lnTo>
                  <a:lnTo>
                    <a:pt x="185" y="58"/>
                  </a:lnTo>
                  <a:lnTo>
                    <a:pt x="189" y="59"/>
                  </a:lnTo>
                  <a:lnTo>
                    <a:pt x="192" y="61"/>
                  </a:lnTo>
                  <a:lnTo>
                    <a:pt x="197" y="63"/>
                  </a:lnTo>
                  <a:lnTo>
                    <a:pt x="203" y="64"/>
                  </a:lnTo>
                  <a:lnTo>
                    <a:pt x="208" y="64"/>
                  </a:lnTo>
                  <a:lnTo>
                    <a:pt x="211" y="67"/>
                  </a:lnTo>
                  <a:lnTo>
                    <a:pt x="215" y="69"/>
                  </a:lnTo>
                  <a:lnTo>
                    <a:pt x="212" y="69"/>
                  </a:lnTo>
                  <a:lnTo>
                    <a:pt x="208" y="69"/>
                  </a:lnTo>
                  <a:lnTo>
                    <a:pt x="205" y="69"/>
                  </a:lnTo>
                  <a:lnTo>
                    <a:pt x="202" y="69"/>
                  </a:lnTo>
                  <a:lnTo>
                    <a:pt x="197" y="69"/>
                  </a:lnTo>
                  <a:lnTo>
                    <a:pt x="194" y="69"/>
                  </a:lnTo>
                  <a:lnTo>
                    <a:pt x="191" y="69"/>
                  </a:lnTo>
                  <a:lnTo>
                    <a:pt x="188" y="69"/>
                  </a:lnTo>
                  <a:lnTo>
                    <a:pt x="183" y="69"/>
                  </a:lnTo>
                  <a:lnTo>
                    <a:pt x="180" y="69"/>
                  </a:lnTo>
                  <a:lnTo>
                    <a:pt x="175" y="69"/>
                  </a:lnTo>
                  <a:lnTo>
                    <a:pt x="172" y="69"/>
                  </a:lnTo>
                  <a:lnTo>
                    <a:pt x="169" y="69"/>
                  </a:lnTo>
                  <a:lnTo>
                    <a:pt x="166" y="69"/>
                  </a:lnTo>
                  <a:lnTo>
                    <a:pt x="163" y="69"/>
                  </a:lnTo>
                  <a:lnTo>
                    <a:pt x="160" y="69"/>
                  </a:lnTo>
                  <a:lnTo>
                    <a:pt x="155" y="69"/>
                  </a:lnTo>
                  <a:lnTo>
                    <a:pt x="152" y="69"/>
                  </a:lnTo>
                  <a:lnTo>
                    <a:pt x="148" y="69"/>
                  </a:lnTo>
                  <a:lnTo>
                    <a:pt x="146" y="69"/>
                  </a:lnTo>
                  <a:lnTo>
                    <a:pt x="142" y="69"/>
                  </a:lnTo>
                  <a:lnTo>
                    <a:pt x="139" y="69"/>
                  </a:lnTo>
                  <a:lnTo>
                    <a:pt x="135" y="69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5" y="69"/>
                  </a:lnTo>
                  <a:lnTo>
                    <a:pt x="120" y="69"/>
                  </a:lnTo>
                  <a:lnTo>
                    <a:pt x="119" y="69"/>
                  </a:lnTo>
                  <a:lnTo>
                    <a:pt x="114" y="69"/>
                  </a:lnTo>
                  <a:lnTo>
                    <a:pt x="111" y="69"/>
                  </a:lnTo>
                  <a:lnTo>
                    <a:pt x="106" y="69"/>
                  </a:lnTo>
                  <a:lnTo>
                    <a:pt x="103" y="69"/>
                  </a:lnTo>
                  <a:lnTo>
                    <a:pt x="106" y="64"/>
                  </a:lnTo>
                  <a:lnTo>
                    <a:pt x="111" y="59"/>
                  </a:lnTo>
                  <a:lnTo>
                    <a:pt x="108" y="56"/>
                  </a:lnTo>
                  <a:lnTo>
                    <a:pt x="106" y="55"/>
                  </a:lnTo>
                  <a:lnTo>
                    <a:pt x="103" y="52"/>
                  </a:lnTo>
                  <a:lnTo>
                    <a:pt x="102" y="49"/>
                  </a:lnTo>
                  <a:lnTo>
                    <a:pt x="99" y="47"/>
                  </a:lnTo>
                  <a:lnTo>
                    <a:pt x="97" y="44"/>
                  </a:lnTo>
                  <a:lnTo>
                    <a:pt x="94" y="41"/>
                  </a:lnTo>
                  <a:lnTo>
                    <a:pt x="92" y="38"/>
                  </a:lnTo>
                  <a:lnTo>
                    <a:pt x="88" y="35"/>
                  </a:lnTo>
                  <a:lnTo>
                    <a:pt x="86" y="35"/>
                  </a:lnTo>
                  <a:lnTo>
                    <a:pt x="83" y="32"/>
                  </a:lnTo>
                  <a:lnTo>
                    <a:pt x="80" y="32"/>
                  </a:lnTo>
                  <a:lnTo>
                    <a:pt x="77" y="29"/>
                  </a:lnTo>
                  <a:lnTo>
                    <a:pt x="74" y="29"/>
                  </a:lnTo>
                  <a:lnTo>
                    <a:pt x="69" y="30"/>
                  </a:lnTo>
                  <a:lnTo>
                    <a:pt x="66" y="32"/>
                  </a:lnTo>
                  <a:lnTo>
                    <a:pt x="63" y="33"/>
                  </a:lnTo>
                  <a:lnTo>
                    <a:pt x="60" y="35"/>
                  </a:lnTo>
                  <a:lnTo>
                    <a:pt x="57" y="35"/>
                  </a:lnTo>
                  <a:lnTo>
                    <a:pt x="56" y="36"/>
                  </a:lnTo>
                  <a:lnTo>
                    <a:pt x="49" y="36"/>
                  </a:lnTo>
                  <a:lnTo>
                    <a:pt x="46" y="36"/>
                  </a:lnTo>
                  <a:lnTo>
                    <a:pt x="42" y="35"/>
                  </a:lnTo>
                  <a:lnTo>
                    <a:pt x="37" y="32"/>
                  </a:lnTo>
                  <a:lnTo>
                    <a:pt x="34" y="29"/>
                  </a:lnTo>
                  <a:lnTo>
                    <a:pt x="31" y="26"/>
                  </a:lnTo>
                  <a:lnTo>
                    <a:pt x="26" y="23"/>
                  </a:lnTo>
                  <a:lnTo>
                    <a:pt x="23" y="18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3" y="6"/>
                  </a:lnTo>
                  <a:lnTo>
                    <a:pt x="10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4" name="Freeform 62"/>
            <p:cNvSpPr>
              <a:spLocks/>
            </p:cNvSpPr>
            <p:nvPr/>
          </p:nvSpPr>
          <p:spPr bwMode="auto">
            <a:xfrm>
              <a:off x="5860" y="1350"/>
              <a:ext cx="97" cy="34"/>
            </a:xfrm>
            <a:custGeom>
              <a:avLst/>
              <a:gdLst/>
              <a:ahLst/>
              <a:cxnLst>
                <a:cxn ang="0">
                  <a:pos x="20" y="59"/>
                </a:cxn>
                <a:cxn ang="0">
                  <a:pos x="20" y="47"/>
                </a:cxn>
                <a:cxn ang="0">
                  <a:pos x="30" y="36"/>
                </a:cxn>
                <a:cxn ang="0">
                  <a:pos x="43" y="29"/>
                </a:cxn>
                <a:cxn ang="0">
                  <a:pos x="49" y="23"/>
                </a:cxn>
                <a:cxn ang="0">
                  <a:pos x="40" y="15"/>
                </a:cxn>
                <a:cxn ang="0">
                  <a:pos x="27" y="20"/>
                </a:cxn>
                <a:cxn ang="0">
                  <a:pos x="17" y="15"/>
                </a:cxn>
                <a:cxn ang="0">
                  <a:pos x="7" y="6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7" y="0"/>
                </a:cxn>
                <a:cxn ang="0">
                  <a:pos x="40" y="0"/>
                </a:cxn>
                <a:cxn ang="0">
                  <a:pos x="49" y="0"/>
                </a:cxn>
                <a:cxn ang="0">
                  <a:pos x="61" y="0"/>
                </a:cxn>
                <a:cxn ang="0">
                  <a:pos x="75" y="0"/>
                </a:cxn>
                <a:cxn ang="0">
                  <a:pos x="89" y="0"/>
                </a:cxn>
                <a:cxn ang="0">
                  <a:pos x="104" y="0"/>
                </a:cxn>
                <a:cxn ang="0">
                  <a:pos x="118" y="0"/>
                </a:cxn>
                <a:cxn ang="0">
                  <a:pos x="136" y="0"/>
                </a:cxn>
                <a:cxn ang="0">
                  <a:pos x="153" y="0"/>
                </a:cxn>
                <a:cxn ang="0">
                  <a:pos x="170" y="0"/>
                </a:cxn>
                <a:cxn ang="0">
                  <a:pos x="190" y="0"/>
                </a:cxn>
                <a:cxn ang="0">
                  <a:pos x="184" y="6"/>
                </a:cxn>
                <a:cxn ang="0">
                  <a:pos x="170" y="7"/>
                </a:cxn>
                <a:cxn ang="0">
                  <a:pos x="164" y="16"/>
                </a:cxn>
                <a:cxn ang="0">
                  <a:pos x="167" y="29"/>
                </a:cxn>
                <a:cxn ang="0">
                  <a:pos x="178" y="35"/>
                </a:cxn>
                <a:cxn ang="0">
                  <a:pos x="169" y="46"/>
                </a:cxn>
                <a:cxn ang="0">
                  <a:pos x="152" y="53"/>
                </a:cxn>
                <a:cxn ang="0">
                  <a:pos x="146" y="46"/>
                </a:cxn>
                <a:cxn ang="0">
                  <a:pos x="150" y="32"/>
                </a:cxn>
                <a:cxn ang="0">
                  <a:pos x="150" y="20"/>
                </a:cxn>
                <a:cxn ang="0">
                  <a:pos x="141" y="9"/>
                </a:cxn>
                <a:cxn ang="0">
                  <a:pos x="123" y="10"/>
                </a:cxn>
                <a:cxn ang="0">
                  <a:pos x="110" y="23"/>
                </a:cxn>
                <a:cxn ang="0">
                  <a:pos x="110" y="41"/>
                </a:cxn>
                <a:cxn ang="0">
                  <a:pos x="106" y="44"/>
                </a:cxn>
                <a:cxn ang="0">
                  <a:pos x="86" y="43"/>
                </a:cxn>
                <a:cxn ang="0">
                  <a:pos x="76" y="52"/>
                </a:cxn>
                <a:cxn ang="0">
                  <a:pos x="83" y="63"/>
                </a:cxn>
                <a:cxn ang="0">
                  <a:pos x="93" y="69"/>
                </a:cxn>
                <a:cxn ang="0">
                  <a:pos x="89" y="69"/>
                </a:cxn>
                <a:cxn ang="0">
                  <a:pos x="80" y="69"/>
                </a:cxn>
                <a:cxn ang="0">
                  <a:pos x="69" y="69"/>
                </a:cxn>
                <a:cxn ang="0">
                  <a:pos x="53" y="69"/>
                </a:cxn>
                <a:cxn ang="0">
                  <a:pos x="41" y="69"/>
                </a:cxn>
                <a:cxn ang="0">
                  <a:pos x="27" y="69"/>
                </a:cxn>
                <a:cxn ang="0">
                  <a:pos x="15" y="69"/>
                </a:cxn>
              </a:cxnLst>
              <a:rect l="0" t="0" r="r" b="b"/>
              <a:pathLst>
                <a:path w="195" h="69">
                  <a:moveTo>
                    <a:pt x="15" y="69"/>
                  </a:moveTo>
                  <a:lnTo>
                    <a:pt x="18" y="67"/>
                  </a:lnTo>
                  <a:lnTo>
                    <a:pt x="20" y="64"/>
                  </a:lnTo>
                  <a:lnTo>
                    <a:pt x="20" y="59"/>
                  </a:lnTo>
                  <a:lnTo>
                    <a:pt x="20" y="56"/>
                  </a:lnTo>
                  <a:lnTo>
                    <a:pt x="18" y="52"/>
                  </a:lnTo>
                  <a:lnTo>
                    <a:pt x="20" y="49"/>
                  </a:lnTo>
                  <a:lnTo>
                    <a:pt x="20" y="47"/>
                  </a:lnTo>
                  <a:lnTo>
                    <a:pt x="23" y="44"/>
                  </a:lnTo>
                  <a:lnTo>
                    <a:pt x="24" y="41"/>
                  </a:lnTo>
                  <a:lnTo>
                    <a:pt x="27" y="39"/>
                  </a:lnTo>
                  <a:lnTo>
                    <a:pt x="30" y="36"/>
                  </a:lnTo>
                  <a:lnTo>
                    <a:pt x="33" y="35"/>
                  </a:lnTo>
                  <a:lnTo>
                    <a:pt x="37" y="32"/>
                  </a:lnTo>
                  <a:lnTo>
                    <a:pt x="40" y="32"/>
                  </a:lnTo>
                  <a:lnTo>
                    <a:pt x="43" y="29"/>
                  </a:lnTo>
                  <a:lnTo>
                    <a:pt x="46" y="29"/>
                  </a:lnTo>
                  <a:lnTo>
                    <a:pt x="49" y="27"/>
                  </a:lnTo>
                  <a:lnTo>
                    <a:pt x="52" y="27"/>
                  </a:lnTo>
                  <a:lnTo>
                    <a:pt x="49" y="23"/>
                  </a:lnTo>
                  <a:lnTo>
                    <a:pt x="47" y="20"/>
                  </a:lnTo>
                  <a:lnTo>
                    <a:pt x="46" y="15"/>
                  </a:lnTo>
                  <a:lnTo>
                    <a:pt x="44" y="12"/>
                  </a:lnTo>
                  <a:lnTo>
                    <a:pt x="40" y="15"/>
                  </a:lnTo>
                  <a:lnTo>
                    <a:pt x="37" y="16"/>
                  </a:lnTo>
                  <a:lnTo>
                    <a:pt x="33" y="18"/>
                  </a:lnTo>
                  <a:lnTo>
                    <a:pt x="30" y="20"/>
                  </a:lnTo>
                  <a:lnTo>
                    <a:pt x="27" y="20"/>
                  </a:lnTo>
                  <a:lnTo>
                    <a:pt x="24" y="20"/>
                  </a:lnTo>
                  <a:lnTo>
                    <a:pt x="21" y="18"/>
                  </a:lnTo>
                  <a:lnTo>
                    <a:pt x="20" y="16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2" y="10"/>
                  </a:lnTo>
                  <a:lnTo>
                    <a:pt x="9" y="9"/>
                  </a:lnTo>
                  <a:lnTo>
                    <a:pt x="7" y="6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0" y="0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7" y="4"/>
                  </a:lnTo>
                  <a:lnTo>
                    <a:pt x="184" y="6"/>
                  </a:lnTo>
                  <a:lnTo>
                    <a:pt x="182" y="9"/>
                  </a:lnTo>
                  <a:lnTo>
                    <a:pt x="178" y="7"/>
                  </a:lnTo>
                  <a:lnTo>
                    <a:pt x="173" y="7"/>
                  </a:lnTo>
                  <a:lnTo>
                    <a:pt x="170" y="7"/>
                  </a:lnTo>
                  <a:lnTo>
                    <a:pt x="169" y="9"/>
                  </a:lnTo>
                  <a:lnTo>
                    <a:pt x="166" y="10"/>
                  </a:lnTo>
                  <a:lnTo>
                    <a:pt x="166" y="15"/>
                  </a:lnTo>
                  <a:lnTo>
                    <a:pt x="164" y="16"/>
                  </a:lnTo>
                  <a:lnTo>
                    <a:pt x="166" y="21"/>
                  </a:lnTo>
                  <a:lnTo>
                    <a:pt x="166" y="24"/>
                  </a:lnTo>
                  <a:lnTo>
                    <a:pt x="166" y="27"/>
                  </a:lnTo>
                  <a:lnTo>
                    <a:pt x="167" y="29"/>
                  </a:lnTo>
                  <a:lnTo>
                    <a:pt x="170" y="32"/>
                  </a:lnTo>
                  <a:lnTo>
                    <a:pt x="172" y="35"/>
                  </a:lnTo>
                  <a:lnTo>
                    <a:pt x="175" y="35"/>
                  </a:lnTo>
                  <a:lnTo>
                    <a:pt x="178" y="35"/>
                  </a:lnTo>
                  <a:lnTo>
                    <a:pt x="182" y="35"/>
                  </a:lnTo>
                  <a:lnTo>
                    <a:pt x="178" y="38"/>
                  </a:lnTo>
                  <a:lnTo>
                    <a:pt x="173" y="41"/>
                  </a:lnTo>
                  <a:lnTo>
                    <a:pt x="169" y="46"/>
                  </a:lnTo>
                  <a:lnTo>
                    <a:pt x="164" y="49"/>
                  </a:lnTo>
                  <a:lnTo>
                    <a:pt x="158" y="52"/>
                  </a:lnTo>
                  <a:lnTo>
                    <a:pt x="155" y="53"/>
                  </a:lnTo>
                  <a:lnTo>
                    <a:pt x="152" y="53"/>
                  </a:lnTo>
                  <a:lnTo>
                    <a:pt x="149" y="52"/>
                  </a:lnTo>
                  <a:lnTo>
                    <a:pt x="147" y="50"/>
                  </a:lnTo>
                  <a:lnTo>
                    <a:pt x="146" y="47"/>
                  </a:lnTo>
                  <a:lnTo>
                    <a:pt x="146" y="46"/>
                  </a:lnTo>
                  <a:lnTo>
                    <a:pt x="147" y="44"/>
                  </a:lnTo>
                  <a:lnTo>
                    <a:pt x="149" y="39"/>
                  </a:lnTo>
                  <a:lnTo>
                    <a:pt x="149" y="36"/>
                  </a:lnTo>
                  <a:lnTo>
                    <a:pt x="150" y="32"/>
                  </a:lnTo>
                  <a:lnTo>
                    <a:pt x="152" y="29"/>
                  </a:lnTo>
                  <a:lnTo>
                    <a:pt x="152" y="24"/>
                  </a:lnTo>
                  <a:lnTo>
                    <a:pt x="153" y="23"/>
                  </a:lnTo>
                  <a:lnTo>
                    <a:pt x="150" y="20"/>
                  </a:lnTo>
                  <a:lnTo>
                    <a:pt x="149" y="16"/>
                  </a:lnTo>
                  <a:lnTo>
                    <a:pt x="147" y="15"/>
                  </a:lnTo>
                  <a:lnTo>
                    <a:pt x="146" y="12"/>
                  </a:lnTo>
                  <a:lnTo>
                    <a:pt x="141" y="9"/>
                  </a:lnTo>
                  <a:lnTo>
                    <a:pt x="136" y="9"/>
                  </a:lnTo>
                  <a:lnTo>
                    <a:pt x="132" y="7"/>
                  </a:lnTo>
                  <a:lnTo>
                    <a:pt x="127" y="9"/>
                  </a:lnTo>
                  <a:lnTo>
                    <a:pt x="123" y="10"/>
                  </a:lnTo>
                  <a:lnTo>
                    <a:pt x="118" y="13"/>
                  </a:lnTo>
                  <a:lnTo>
                    <a:pt x="115" y="15"/>
                  </a:lnTo>
                  <a:lnTo>
                    <a:pt x="113" y="20"/>
                  </a:lnTo>
                  <a:lnTo>
                    <a:pt x="110" y="23"/>
                  </a:lnTo>
                  <a:lnTo>
                    <a:pt x="109" y="27"/>
                  </a:lnTo>
                  <a:lnTo>
                    <a:pt x="109" y="32"/>
                  </a:lnTo>
                  <a:lnTo>
                    <a:pt x="110" y="36"/>
                  </a:lnTo>
                  <a:lnTo>
                    <a:pt x="110" y="41"/>
                  </a:lnTo>
                  <a:lnTo>
                    <a:pt x="116" y="46"/>
                  </a:lnTo>
                  <a:lnTo>
                    <a:pt x="113" y="46"/>
                  </a:lnTo>
                  <a:lnTo>
                    <a:pt x="110" y="44"/>
                  </a:lnTo>
                  <a:lnTo>
                    <a:pt x="106" y="44"/>
                  </a:lnTo>
                  <a:lnTo>
                    <a:pt x="101" y="44"/>
                  </a:lnTo>
                  <a:lnTo>
                    <a:pt x="95" y="43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4" y="43"/>
                  </a:lnTo>
                  <a:lnTo>
                    <a:pt x="81" y="44"/>
                  </a:lnTo>
                  <a:lnTo>
                    <a:pt x="80" y="49"/>
                  </a:lnTo>
                  <a:lnTo>
                    <a:pt x="76" y="52"/>
                  </a:lnTo>
                  <a:lnTo>
                    <a:pt x="75" y="56"/>
                  </a:lnTo>
                  <a:lnTo>
                    <a:pt x="76" y="58"/>
                  </a:lnTo>
                  <a:lnTo>
                    <a:pt x="80" y="61"/>
                  </a:lnTo>
                  <a:lnTo>
                    <a:pt x="83" y="63"/>
                  </a:lnTo>
                  <a:lnTo>
                    <a:pt x="86" y="64"/>
                  </a:lnTo>
                  <a:lnTo>
                    <a:pt x="89" y="66"/>
                  </a:lnTo>
                  <a:lnTo>
                    <a:pt x="92" y="67"/>
                  </a:lnTo>
                  <a:lnTo>
                    <a:pt x="93" y="69"/>
                  </a:lnTo>
                  <a:lnTo>
                    <a:pt x="98" y="69"/>
                  </a:lnTo>
                  <a:lnTo>
                    <a:pt x="95" y="69"/>
                  </a:lnTo>
                  <a:lnTo>
                    <a:pt x="92" y="69"/>
                  </a:lnTo>
                  <a:lnTo>
                    <a:pt x="89" y="69"/>
                  </a:lnTo>
                  <a:lnTo>
                    <a:pt x="87" y="69"/>
                  </a:lnTo>
                  <a:lnTo>
                    <a:pt x="84" y="69"/>
                  </a:lnTo>
                  <a:lnTo>
                    <a:pt x="81" y="69"/>
                  </a:lnTo>
                  <a:lnTo>
                    <a:pt x="80" y="69"/>
                  </a:lnTo>
                  <a:lnTo>
                    <a:pt x="76" y="69"/>
                  </a:lnTo>
                  <a:lnTo>
                    <a:pt x="73" y="69"/>
                  </a:lnTo>
                  <a:lnTo>
                    <a:pt x="72" y="69"/>
                  </a:lnTo>
                  <a:lnTo>
                    <a:pt x="69" y="69"/>
                  </a:lnTo>
                  <a:lnTo>
                    <a:pt x="66" y="69"/>
                  </a:lnTo>
                  <a:lnTo>
                    <a:pt x="61" y="69"/>
                  </a:lnTo>
                  <a:lnTo>
                    <a:pt x="57" y="69"/>
                  </a:lnTo>
                  <a:lnTo>
                    <a:pt x="53" y="69"/>
                  </a:lnTo>
                  <a:lnTo>
                    <a:pt x="50" y="69"/>
                  </a:lnTo>
                  <a:lnTo>
                    <a:pt x="49" y="69"/>
                  </a:lnTo>
                  <a:lnTo>
                    <a:pt x="46" y="69"/>
                  </a:lnTo>
                  <a:lnTo>
                    <a:pt x="41" y="69"/>
                  </a:lnTo>
                  <a:lnTo>
                    <a:pt x="37" y="69"/>
                  </a:lnTo>
                  <a:lnTo>
                    <a:pt x="33" y="69"/>
                  </a:lnTo>
                  <a:lnTo>
                    <a:pt x="30" y="69"/>
                  </a:lnTo>
                  <a:lnTo>
                    <a:pt x="27" y="69"/>
                  </a:lnTo>
                  <a:lnTo>
                    <a:pt x="26" y="69"/>
                  </a:lnTo>
                  <a:lnTo>
                    <a:pt x="20" y="69"/>
                  </a:lnTo>
                  <a:lnTo>
                    <a:pt x="15" y="69"/>
                  </a:lnTo>
                  <a:lnTo>
                    <a:pt x="15" y="69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5" name="Freeform 63"/>
            <p:cNvSpPr>
              <a:spLocks/>
            </p:cNvSpPr>
            <p:nvPr/>
          </p:nvSpPr>
          <p:spPr bwMode="auto">
            <a:xfrm>
              <a:off x="5955" y="1350"/>
              <a:ext cx="98" cy="34"/>
            </a:xfrm>
            <a:custGeom>
              <a:avLst/>
              <a:gdLst/>
              <a:ahLst/>
              <a:cxnLst>
                <a:cxn ang="0">
                  <a:pos x="102" y="64"/>
                </a:cxn>
                <a:cxn ang="0">
                  <a:pos x="103" y="55"/>
                </a:cxn>
                <a:cxn ang="0">
                  <a:pos x="100" y="41"/>
                </a:cxn>
                <a:cxn ang="0">
                  <a:pos x="92" y="33"/>
                </a:cxn>
                <a:cxn ang="0">
                  <a:pos x="80" y="27"/>
                </a:cxn>
                <a:cxn ang="0">
                  <a:pos x="68" y="26"/>
                </a:cxn>
                <a:cxn ang="0">
                  <a:pos x="58" y="32"/>
                </a:cxn>
                <a:cxn ang="0">
                  <a:pos x="57" y="39"/>
                </a:cxn>
                <a:cxn ang="0">
                  <a:pos x="60" y="47"/>
                </a:cxn>
                <a:cxn ang="0">
                  <a:pos x="65" y="55"/>
                </a:cxn>
                <a:cxn ang="0">
                  <a:pos x="72" y="64"/>
                </a:cxn>
                <a:cxn ang="0">
                  <a:pos x="72" y="69"/>
                </a:cxn>
                <a:cxn ang="0">
                  <a:pos x="57" y="69"/>
                </a:cxn>
                <a:cxn ang="0">
                  <a:pos x="43" y="69"/>
                </a:cxn>
                <a:cxn ang="0">
                  <a:pos x="29" y="69"/>
                </a:cxn>
                <a:cxn ang="0">
                  <a:pos x="14" y="69"/>
                </a:cxn>
                <a:cxn ang="0">
                  <a:pos x="0" y="69"/>
                </a:cxn>
                <a:cxn ang="0">
                  <a:pos x="3" y="56"/>
                </a:cxn>
                <a:cxn ang="0">
                  <a:pos x="5" y="44"/>
                </a:cxn>
                <a:cxn ang="0">
                  <a:pos x="8" y="29"/>
                </a:cxn>
                <a:cxn ang="0">
                  <a:pos x="12" y="20"/>
                </a:cxn>
                <a:cxn ang="0">
                  <a:pos x="20" y="16"/>
                </a:cxn>
                <a:cxn ang="0">
                  <a:pos x="28" y="20"/>
                </a:cxn>
                <a:cxn ang="0">
                  <a:pos x="20" y="24"/>
                </a:cxn>
                <a:cxn ang="0">
                  <a:pos x="17" y="32"/>
                </a:cxn>
                <a:cxn ang="0">
                  <a:pos x="23" y="36"/>
                </a:cxn>
                <a:cxn ang="0">
                  <a:pos x="35" y="38"/>
                </a:cxn>
                <a:cxn ang="0">
                  <a:pos x="42" y="32"/>
                </a:cxn>
                <a:cxn ang="0">
                  <a:pos x="43" y="24"/>
                </a:cxn>
                <a:cxn ang="0">
                  <a:pos x="43" y="15"/>
                </a:cxn>
                <a:cxn ang="0">
                  <a:pos x="46" y="7"/>
                </a:cxn>
                <a:cxn ang="0">
                  <a:pos x="43" y="0"/>
                </a:cxn>
                <a:cxn ang="0">
                  <a:pos x="49" y="0"/>
                </a:cxn>
                <a:cxn ang="0">
                  <a:pos x="62" y="0"/>
                </a:cxn>
                <a:cxn ang="0">
                  <a:pos x="77" y="0"/>
                </a:cxn>
                <a:cxn ang="0">
                  <a:pos x="91" y="0"/>
                </a:cxn>
                <a:cxn ang="0">
                  <a:pos x="105" y="0"/>
                </a:cxn>
                <a:cxn ang="0">
                  <a:pos x="111" y="0"/>
                </a:cxn>
                <a:cxn ang="0">
                  <a:pos x="100" y="4"/>
                </a:cxn>
                <a:cxn ang="0">
                  <a:pos x="94" y="16"/>
                </a:cxn>
                <a:cxn ang="0">
                  <a:pos x="100" y="24"/>
                </a:cxn>
                <a:cxn ang="0">
                  <a:pos x="114" y="33"/>
                </a:cxn>
                <a:cxn ang="0">
                  <a:pos x="125" y="43"/>
                </a:cxn>
                <a:cxn ang="0">
                  <a:pos x="132" y="52"/>
                </a:cxn>
                <a:cxn ang="0">
                  <a:pos x="141" y="55"/>
                </a:cxn>
                <a:cxn ang="0">
                  <a:pos x="149" y="55"/>
                </a:cxn>
                <a:cxn ang="0">
                  <a:pos x="157" y="55"/>
                </a:cxn>
                <a:cxn ang="0">
                  <a:pos x="166" y="55"/>
                </a:cxn>
                <a:cxn ang="0">
                  <a:pos x="174" y="55"/>
                </a:cxn>
                <a:cxn ang="0">
                  <a:pos x="188" y="56"/>
                </a:cxn>
                <a:cxn ang="0">
                  <a:pos x="194" y="64"/>
                </a:cxn>
                <a:cxn ang="0">
                  <a:pos x="192" y="69"/>
                </a:cxn>
                <a:cxn ang="0">
                  <a:pos x="183" y="69"/>
                </a:cxn>
                <a:cxn ang="0">
                  <a:pos x="174" y="69"/>
                </a:cxn>
                <a:cxn ang="0">
                  <a:pos x="164" y="69"/>
                </a:cxn>
                <a:cxn ang="0">
                  <a:pos x="155" y="69"/>
                </a:cxn>
                <a:cxn ang="0">
                  <a:pos x="146" y="69"/>
                </a:cxn>
                <a:cxn ang="0">
                  <a:pos x="137" y="69"/>
                </a:cxn>
                <a:cxn ang="0">
                  <a:pos x="128" y="69"/>
                </a:cxn>
                <a:cxn ang="0">
                  <a:pos x="118" y="69"/>
                </a:cxn>
                <a:cxn ang="0">
                  <a:pos x="109" y="69"/>
                </a:cxn>
                <a:cxn ang="0">
                  <a:pos x="100" y="69"/>
                </a:cxn>
                <a:cxn ang="0">
                  <a:pos x="100" y="69"/>
                </a:cxn>
              </a:cxnLst>
              <a:rect l="0" t="0" r="r" b="b"/>
              <a:pathLst>
                <a:path w="195" h="69">
                  <a:moveTo>
                    <a:pt x="100" y="69"/>
                  </a:moveTo>
                  <a:lnTo>
                    <a:pt x="100" y="67"/>
                  </a:lnTo>
                  <a:lnTo>
                    <a:pt x="102" y="64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3" y="55"/>
                  </a:lnTo>
                  <a:lnTo>
                    <a:pt x="103" y="49"/>
                  </a:lnTo>
                  <a:lnTo>
                    <a:pt x="102" y="46"/>
                  </a:lnTo>
                  <a:lnTo>
                    <a:pt x="100" y="41"/>
                  </a:lnTo>
                  <a:lnTo>
                    <a:pt x="98" y="39"/>
                  </a:lnTo>
                  <a:lnTo>
                    <a:pt x="95" y="36"/>
                  </a:lnTo>
                  <a:lnTo>
                    <a:pt x="92" y="33"/>
                  </a:lnTo>
                  <a:lnTo>
                    <a:pt x="89" y="32"/>
                  </a:lnTo>
                  <a:lnTo>
                    <a:pt x="85" y="29"/>
                  </a:lnTo>
                  <a:lnTo>
                    <a:pt x="80" y="27"/>
                  </a:lnTo>
                  <a:lnTo>
                    <a:pt x="77" y="27"/>
                  </a:lnTo>
                  <a:lnTo>
                    <a:pt x="72" y="27"/>
                  </a:lnTo>
                  <a:lnTo>
                    <a:pt x="68" y="26"/>
                  </a:lnTo>
                  <a:lnTo>
                    <a:pt x="63" y="27"/>
                  </a:lnTo>
                  <a:lnTo>
                    <a:pt x="60" y="29"/>
                  </a:lnTo>
                  <a:lnTo>
                    <a:pt x="58" y="32"/>
                  </a:lnTo>
                  <a:lnTo>
                    <a:pt x="57" y="33"/>
                  </a:lnTo>
                  <a:lnTo>
                    <a:pt x="57" y="36"/>
                  </a:lnTo>
                  <a:lnTo>
                    <a:pt x="57" y="39"/>
                  </a:lnTo>
                  <a:lnTo>
                    <a:pt x="57" y="41"/>
                  </a:lnTo>
                  <a:lnTo>
                    <a:pt x="58" y="44"/>
                  </a:lnTo>
                  <a:lnTo>
                    <a:pt x="60" y="47"/>
                  </a:lnTo>
                  <a:lnTo>
                    <a:pt x="62" y="49"/>
                  </a:lnTo>
                  <a:lnTo>
                    <a:pt x="62" y="52"/>
                  </a:lnTo>
                  <a:lnTo>
                    <a:pt x="65" y="55"/>
                  </a:lnTo>
                  <a:lnTo>
                    <a:pt x="68" y="58"/>
                  </a:lnTo>
                  <a:lnTo>
                    <a:pt x="69" y="61"/>
                  </a:lnTo>
                  <a:lnTo>
                    <a:pt x="72" y="64"/>
                  </a:lnTo>
                  <a:lnTo>
                    <a:pt x="75" y="67"/>
                  </a:lnTo>
                  <a:lnTo>
                    <a:pt x="77" y="69"/>
                  </a:lnTo>
                  <a:lnTo>
                    <a:pt x="72" y="69"/>
                  </a:lnTo>
                  <a:lnTo>
                    <a:pt x="68" y="69"/>
                  </a:lnTo>
                  <a:lnTo>
                    <a:pt x="62" y="69"/>
                  </a:lnTo>
                  <a:lnTo>
                    <a:pt x="57" y="69"/>
                  </a:lnTo>
                  <a:lnTo>
                    <a:pt x="52" y="69"/>
                  </a:lnTo>
                  <a:lnTo>
                    <a:pt x="48" y="69"/>
                  </a:lnTo>
                  <a:lnTo>
                    <a:pt x="43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29" y="69"/>
                  </a:lnTo>
                  <a:lnTo>
                    <a:pt x="23" y="69"/>
                  </a:lnTo>
                  <a:lnTo>
                    <a:pt x="19" y="69"/>
                  </a:lnTo>
                  <a:lnTo>
                    <a:pt x="14" y="69"/>
                  </a:lnTo>
                  <a:lnTo>
                    <a:pt x="9" y="69"/>
                  </a:lnTo>
                  <a:lnTo>
                    <a:pt x="5" y="69"/>
                  </a:lnTo>
                  <a:lnTo>
                    <a:pt x="0" y="69"/>
                  </a:lnTo>
                  <a:lnTo>
                    <a:pt x="2" y="66"/>
                  </a:lnTo>
                  <a:lnTo>
                    <a:pt x="3" y="61"/>
                  </a:lnTo>
                  <a:lnTo>
                    <a:pt x="3" y="56"/>
                  </a:lnTo>
                  <a:lnTo>
                    <a:pt x="5" y="53"/>
                  </a:lnTo>
                  <a:lnTo>
                    <a:pt x="5" y="47"/>
                  </a:lnTo>
                  <a:lnTo>
                    <a:pt x="5" y="44"/>
                  </a:lnTo>
                  <a:lnTo>
                    <a:pt x="6" y="39"/>
                  </a:lnTo>
                  <a:lnTo>
                    <a:pt x="8" y="35"/>
                  </a:lnTo>
                  <a:lnTo>
                    <a:pt x="8" y="29"/>
                  </a:lnTo>
                  <a:lnTo>
                    <a:pt x="9" y="26"/>
                  </a:lnTo>
                  <a:lnTo>
                    <a:pt x="11" y="23"/>
                  </a:lnTo>
                  <a:lnTo>
                    <a:pt x="12" y="20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8" y="20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6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3"/>
                  </a:lnTo>
                  <a:lnTo>
                    <a:pt x="22" y="35"/>
                  </a:lnTo>
                  <a:lnTo>
                    <a:pt x="23" y="36"/>
                  </a:lnTo>
                  <a:lnTo>
                    <a:pt x="28" y="38"/>
                  </a:lnTo>
                  <a:lnTo>
                    <a:pt x="31" y="38"/>
                  </a:lnTo>
                  <a:lnTo>
                    <a:pt x="35" y="38"/>
                  </a:lnTo>
                  <a:lnTo>
                    <a:pt x="37" y="36"/>
                  </a:lnTo>
                  <a:lnTo>
                    <a:pt x="40" y="35"/>
                  </a:lnTo>
                  <a:lnTo>
                    <a:pt x="42" y="32"/>
                  </a:lnTo>
                  <a:lnTo>
                    <a:pt x="43" y="29"/>
                  </a:lnTo>
                  <a:lnTo>
                    <a:pt x="43" y="27"/>
                  </a:lnTo>
                  <a:lnTo>
                    <a:pt x="43" y="24"/>
                  </a:lnTo>
                  <a:lnTo>
                    <a:pt x="42" y="23"/>
                  </a:lnTo>
                  <a:lnTo>
                    <a:pt x="42" y="20"/>
                  </a:lnTo>
                  <a:lnTo>
                    <a:pt x="43" y="15"/>
                  </a:lnTo>
                  <a:lnTo>
                    <a:pt x="45" y="12"/>
                  </a:lnTo>
                  <a:lnTo>
                    <a:pt x="45" y="9"/>
                  </a:lnTo>
                  <a:lnTo>
                    <a:pt x="46" y="7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06" y="1"/>
                  </a:lnTo>
                  <a:lnTo>
                    <a:pt x="102" y="3"/>
                  </a:lnTo>
                  <a:lnTo>
                    <a:pt x="100" y="4"/>
                  </a:lnTo>
                  <a:lnTo>
                    <a:pt x="97" y="7"/>
                  </a:lnTo>
                  <a:lnTo>
                    <a:pt x="97" y="12"/>
                  </a:lnTo>
                  <a:lnTo>
                    <a:pt x="94" y="16"/>
                  </a:lnTo>
                  <a:lnTo>
                    <a:pt x="94" y="21"/>
                  </a:lnTo>
                  <a:lnTo>
                    <a:pt x="97" y="23"/>
                  </a:lnTo>
                  <a:lnTo>
                    <a:pt x="100" y="24"/>
                  </a:lnTo>
                  <a:lnTo>
                    <a:pt x="105" y="27"/>
                  </a:lnTo>
                  <a:lnTo>
                    <a:pt x="109" y="30"/>
                  </a:lnTo>
                  <a:lnTo>
                    <a:pt x="114" y="33"/>
                  </a:lnTo>
                  <a:lnTo>
                    <a:pt x="118" y="36"/>
                  </a:lnTo>
                  <a:lnTo>
                    <a:pt x="121" y="39"/>
                  </a:lnTo>
                  <a:lnTo>
                    <a:pt x="125" y="43"/>
                  </a:lnTo>
                  <a:lnTo>
                    <a:pt x="126" y="47"/>
                  </a:lnTo>
                  <a:lnTo>
                    <a:pt x="131" y="50"/>
                  </a:lnTo>
                  <a:lnTo>
                    <a:pt x="132" y="52"/>
                  </a:lnTo>
                  <a:lnTo>
                    <a:pt x="135" y="52"/>
                  </a:lnTo>
                  <a:lnTo>
                    <a:pt x="138" y="53"/>
                  </a:lnTo>
                  <a:lnTo>
                    <a:pt x="141" y="55"/>
                  </a:lnTo>
                  <a:lnTo>
                    <a:pt x="143" y="55"/>
                  </a:lnTo>
                  <a:lnTo>
                    <a:pt x="146" y="55"/>
                  </a:lnTo>
                  <a:lnTo>
                    <a:pt x="149" y="55"/>
                  </a:lnTo>
                  <a:lnTo>
                    <a:pt x="152" y="55"/>
                  </a:lnTo>
                  <a:lnTo>
                    <a:pt x="154" y="55"/>
                  </a:lnTo>
                  <a:lnTo>
                    <a:pt x="157" y="55"/>
                  </a:lnTo>
                  <a:lnTo>
                    <a:pt x="160" y="55"/>
                  </a:lnTo>
                  <a:lnTo>
                    <a:pt x="163" y="55"/>
                  </a:lnTo>
                  <a:lnTo>
                    <a:pt x="166" y="55"/>
                  </a:lnTo>
                  <a:lnTo>
                    <a:pt x="169" y="55"/>
                  </a:lnTo>
                  <a:lnTo>
                    <a:pt x="171" y="55"/>
                  </a:lnTo>
                  <a:lnTo>
                    <a:pt x="174" y="55"/>
                  </a:lnTo>
                  <a:lnTo>
                    <a:pt x="178" y="55"/>
                  </a:lnTo>
                  <a:lnTo>
                    <a:pt x="184" y="55"/>
                  </a:lnTo>
                  <a:lnTo>
                    <a:pt x="188" y="56"/>
                  </a:lnTo>
                  <a:lnTo>
                    <a:pt x="191" y="59"/>
                  </a:lnTo>
                  <a:lnTo>
                    <a:pt x="191" y="61"/>
                  </a:lnTo>
                  <a:lnTo>
                    <a:pt x="194" y="64"/>
                  </a:lnTo>
                  <a:lnTo>
                    <a:pt x="194" y="67"/>
                  </a:lnTo>
                  <a:lnTo>
                    <a:pt x="195" y="69"/>
                  </a:lnTo>
                  <a:lnTo>
                    <a:pt x="192" y="69"/>
                  </a:lnTo>
                  <a:lnTo>
                    <a:pt x="189" y="69"/>
                  </a:lnTo>
                  <a:lnTo>
                    <a:pt x="186" y="69"/>
                  </a:lnTo>
                  <a:lnTo>
                    <a:pt x="183" y="69"/>
                  </a:lnTo>
                  <a:lnTo>
                    <a:pt x="178" y="69"/>
                  </a:lnTo>
                  <a:lnTo>
                    <a:pt x="177" y="69"/>
                  </a:lnTo>
                  <a:lnTo>
                    <a:pt x="174" y="69"/>
                  </a:lnTo>
                  <a:lnTo>
                    <a:pt x="171" y="69"/>
                  </a:lnTo>
                  <a:lnTo>
                    <a:pt x="166" y="69"/>
                  </a:lnTo>
                  <a:lnTo>
                    <a:pt x="164" y="69"/>
                  </a:lnTo>
                  <a:lnTo>
                    <a:pt x="161" y="69"/>
                  </a:lnTo>
                  <a:lnTo>
                    <a:pt x="158" y="69"/>
                  </a:lnTo>
                  <a:lnTo>
                    <a:pt x="155" y="69"/>
                  </a:lnTo>
                  <a:lnTo>
                    <a:pt x="152" y="69"/>
                  </a:lnTo>
                  <a:lnTo>
                    <a:pt x="149" y="69"/>
                  </a:lnTo>
                  <a:lnTo>
                    <a:pt x="146" y="69"/>
                  </a:lnTo>
                  <a:lnTo>
                    <a:pt x="143" y="69"/>
                  </a:lnTo>
                  <a:lnTo>
                    <a:pt x="140" y="69"/>
                  </a:lnTo>
                  <a:lnTo>
                    <a:pt x="137" y="69"/>
                  </a:lnTo>
                  <a:lnTo>
                    <a:pt x="134" y="69"/>
                  </a:lnTo>
                  <a:lnTo>
                    <a:pt x="131" y="69"/>
                  </a:lnTo>
                  <a:lnTo>
                    <a:pt x="128" y="69"/>
                  </a:lnTo>
                  <a:lnTo>
                    <a:pt x="125" y="69"/>
                  </a:lnTo>
                  <a:lnTo>
                    <a:pt x="121" y="69"/>
                  </a:lnTo>
                  <a:lnTo>
                    <a:pt x="118" y="69"/>
                  </a:lnTo>
                  <a:lnTo>
                    <a:pt x="115" y="69"/>
                  </a:lnTo>
                  <a:lnTo>
                    <a:pt x="112" y="69"/>
                  </a:lnTo>
                  <a:lnTo>
                    <a:pt x="109" y="69"/>
                  </a:lnTo>
                  <a:lnTo>
                    <a:pt x="106" y="69"/>
                  </a:lnTo>
                  <a:lnTo>
                    <a:pt x="103" y="69"/>
                  </a:lnTo>
                  <a:lnTo>
                    <a:pt x="100" y="69"/>
                  </a:lnTo>
                  <a:lnTo>
                    <a:pt x="97" y="69"/>
                  </a:lnTo>
                  <a:lnTo>
                    <a:pt x="98" y="69"/>
                  </a:lnTo>
                  <a:lnTo>
                    <a:pt x="100" y="69"/>
                  </a:lnTo>
                  <a:lnTo>
                    <a:pt x="100" y="69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6" name="Freeform 64"/>
            <p:cNvSpPr>
              <a:spLocks/>
            </p:cNvSpPr>
            <p:nvPr/>
          </p:nvSpPr>
          <p:spPr bwMode="auto">
            <a:xfrm>
              <a:off x="5808" y="1035"/>
              <a:ext cx="50" cy="349"/>
            </a:xfrm>
            <a:custGeom>
              <a:avLst/>
              <a:gdLst/>
              <a:ahLst/>
              <a:cxnLst>
                <a:cxn ang="0">
                  <a:pos x="92" y="619"/>
                </a:cxn>
                <a:cxn ang="0">
                  <a:pos x="82" y="617"/>
                </a:cxn>
                <a:cxn ang="0">
                  <a:pos x="82" y="630"/>
                </a:cxn>
                <a:cxn ang="0">
                  <a:pos x="85" y="642"/>
                </a:cxn>
                <a:cxn ang="0">
                  <a:pos x="92" y="650"/>
                </a:cxn>
                <a:cxn ang="0">
                  <a:pos x="94" y="657"/>
                </a:cxn>
                <a:cxn ang="0">
                  <a:pos x="94" y="669"/>
                </a:cxn>
                <a:cxn ang="0">
                  <a:pos x="91" y="679"/>
                </a:cxn>
                <a:cxn ang="0">
                  <a:pos x="92" y="689"/>
                </a:cxn>
                <a:cxn ang="0">
                  <a:pos x="100" y="699"/>
                </a:cxn>
                <a:cxn ang="0">
                  <a:pos x="92" y="699"/>
                </a:cxn>
                <a:cxn ang="0">
                  <a:pos x="79" y="699"/>
                </a:cxn>
                <a:cxn ang="0">
                  <a:pos x="66" y="699"/>
                </a:cxn>
                <a:cxn ang="0">
                  <a:pos x="52" y="699"/>
                </a:cxn>
                <a:cxn ang="0">
                  <a:pos x="40" y="699"/>
                </a:cxn>
                <a:cxn ang="0">
                  <a:pos x="31" y="688"/>
                </a:cxn>
                <a:cxn ang="0">
                  <a:pos x="29" y="654"/>
                </a:cxn>
                <a:cxn ang="0">
                  <a:pos x="28" y="622"/>
                </a:cxn>
                <a:cxn ang="0">
                  <a:pos x="26" y="590"/>
                </a:cxn>
                <a:cxn ang="0">
                  <a:pos x="25" y="557"/>
                </a:cxn>
                <a:cxn ang="0">
                  <a:pos x="23" y="525"/>
                </a:cxn>
                <a:cxn ang="0">
                  <a:pos x="22" y="491"/>
                </a:cxn>
                <a:cxn ang="0">
                  <a:pos x="20" y="459"/>
                </a:cxn>
                <a:cxn ang="0">
                  <a:pos x="17" y="427"/>
                </a:cxn>
                <a:cxn ang="0">
                  <a:pos x="17" y="395"/>
                </a:cxn>
                <a:cxn ang="0">
                  <a:pos x="16" y="362"/>
                </a:cxn>
                <a:cxn ang="0">
                  <a:pos x="14" y="329"/>
                </a:cxn>
                <a:cxn ang="0">
                  <a:pos x="13" y="295"/>
                </a:cxn>
                <a:cxn ang="0">
                  <a:pos x="11" y="263"/>
                </a:cxn>
                <a:cxn ang="0">
                  <a:pos x="9" y="230"/>
                </a:cxn>
                <a:cxn ang="0">
                  <a:pos x="8" y="198"/>
                </a:cxn>
                <a:cxn ang="0">
                  <a:pos x="6" y="166"/>
                </a:cxn>
                <a:cxn ang="0">
                  <a:pos x="5" y="134"/>
                </a:cxn>
                <a:cxn ang="0">
                  <a:pos x="3" y="100"/>
                </a:cxn>
                <a:cxn ang="0">
                  <a:pos x="3" y="68"/>
                </a:cxn>
                <a:cxn ang="0">
                  <a:pos x="2" y="35"/>
                </a:cxn>
                <a:cxn ang="0">
                  <a:pos x="0" y="3"/>
                </a:cxn>
                <a:cxn ang="0">
                  <a:pos x="71" y="3"/>
                </a:cxn>
                <a:cxn ang="0">
                  <a:pos x="71" y="12"/>
                </a:cxn>
                <a:cxn ang="0">
                  <a:pos x="72" y="31"/>
                </a:cxn>
                <a:cxn ang="0">
                  <a:pos x="72" y="52"/>
                </a:cxn>
                <a:cxn ang="0">
                  <a:pos x="74" y="80"/>
                </a:cxn>
                <a:cxn ang="0">
                  <a:pos x="75" y="109"/>
                </a:cxn>
                <a:cxn ang="0">
                  <a:pos x="77" y="144"/>
                </a:cxn>
                <a:cxn ang="0">
                  <a:pos x="79" y="181"/>
                </a:cxn>
                <a:cxn ang="0">
                  <a:pos x="80" y="221"/>
                </a:cxn>
                <a:cxn ang="0">
                  <a:pos x="82" y="263"/>
                </a:cxn>
                <a:cxn ang="0">
                  <a:pos x="85" y="304"/>
                </a:cxn>
                <a:cxn ang="0">
                  <a:pos x="86" y="347"/>
                </a:cxn>
                <a:cxn ang="0">
                  <a:pos x="88" y="387"/>
                </a:cxn>
                <a:cxn ang="0">
                  <a:pos x="89" y="427"/>
                </a:cxn>
                <a:cxn ang="0">
                  <a:pos x="91" y="467"/>
                </a:cxn>
                <a:cxn ang="0">
                  <a:pos x="94" y="502"/>
                </a:cxn>
                <a:cxn ang="0">
                  <a:pos x="94" y="534"/>
                </a:cxn>
                <a:cxn ang="0">
                  <a:pos x="95" y="562"/>
                </a:cxn>
                <a:cxn ang="0">
                  <a:pos x="97" y="588"/>
                </a:cxn>
                <a:cxn ang="0">
                  <a:pos x="97" y="608"/>
                </a:cxn>
                <a:cxn ang="0">
                  <a:pos x="99" y="620"/>
                </a:cxn>
              </a:cxnLst>
              <a:rect l="0" t="0" r="r" b="b"/>
              <a:pathLst>
                <a:path w="102" h="699">
                  <a:moveTo>
                    <a:pt x="100" y="623"/>
                  </a:moveTo>
                  <a:lnTo>
                    <a:pt x="95" y="620"/>
                  </a:lnTo>
                  <a:lnTo>
                    <a:pt x="92" y="619"/>
                  </a:lnTo>
                  <a:lnTo>
                    <a:pt x="88" y="617"/>
                  </a:lnTo>
                  <a:lnTo>
                    <a:pt x="85" y="616"/>
                  </a:lnTo>
                  <a:lnTo>
                    <a:pt x="82" y="617"/>
                  </a:lnTo>
                  <a:lnTo>
                    <a:pt x="82" y="620"/>
                  </a:lnTo>
                  <a:lnTo>
                    <a:pt x="82" y="625"/>
                  </a:lnTo>
                  <a:lnTo>
                    <a:pt x="82" y="630"/>
                  </a:lnTo>
                  <a:lnTo>
                    <a:pt x="82" y="634"/>
                  </a:lnTo>
                  <a:lnTo>
                    <a:pt x="82" y="637"/>
                  </a:lnTo>
                  <a:lnTo>
                    <a:pt x="85" y="642"/>
                  </a:lnTo>
                  <a:lnTo>
                    <a:pt x="85" y="645"/>
                  </a:lnTo>
                  <a:lnTo>
                    <a:pt x="89" y="646"/>
                  </a:lnTo>
                  <a:lnTo>
                    <a:pt x="92" y="650"/>
                  </a:lnTo>
                  <a:lnTo>
                    <a:pt x="94" y="653"/>
                  </a:lnTo>
                  <a:lnTo>
                    <a:pt x="94" y="654"/>
                  </a:lnTo>
                  <a:lnTo>
                    <a:pt x="94" y="657"/>
                  </a:lnTo>
                  <a:lnTo>
                    <a:pt x="94" y="662"/>
                  </a:lnTo>
                  <a:lnTo>
                    <a:pt x="94" y="665"/>
                  </a:lnTo>
                  <a:lnTo>
                    <a:pt x="94" y="669"/>
                  </a:lnTo>
                  <a:lnTo>
                    <a:pt x="92" y="671"/>
                  </a:lnTo>
                  <a:lnTo>
                    <a:pt x="91" y="676"/>
                  </a:lnTo>
                  <a:lnTo>
                    <a:pt x="91" y="679"/>
                  </a:lnTo>
                  <a:lnTo>
                    <a:pt x="91" y="683"/>
                  </a:lnTo>
                  <a:lnTo>
                    <a:pt x="91" y="686"/>
                  </a:lnTo>
                  <a:lnTo>
                    <a:pt x="92" y="689"/>
                  </a:lnTo>
                  <a:lnTo>
                    <a:pt x="94" y="694"/>
                  </a:lnTo>
                  <a:lnTo>
                    <a:pt x="97" y="697"/>
                  </a:lnTo>
                  <a:lnTo>
                    <a:pt x="100" y="699"/>
                  </a:lnTo>
                  <a:lnTo>
                    <a:pt x="102" y="699"/>
                  </a:lnTo>
                  <a:lnTo>
                    <a:pt x="97" y="699"/>
                  </a:lnTo>
                  <a:lnTo>
                    <a:pt x="92" y="699"/>
                  </a:lnTo>
                  <a:lnTo>
                    <a:pt x="88" y="699"/>
                  </a:lnTo>
                  <a:lnTo>
                    <a:pt x="83" y="699"/>
                  </a:lnTo>
                  <a:lnTo>
                    <a:pt x="79" y="699"/>
                  </a:lnTo>
                  <a:lnTo>
                    <a:pt x="75" y="699"/>
                  </a:lnTo>
                  <a:lnTo>
                    <a:pt x="69" y="699"/>
                  </a:lnTo>
                  <a:lnTo>
                    <a:pt x="66" y="699"/>
                  </a:lnTo>
                  <a:lnTo>
                    <a:pt x="62" y="699"/>
                  </a:lnTo>
                  <a:lnTo>
                    <a:pt x="57" y="699"/>
                  </a:lnTo>
                  <a:lnTo>
                    <a:pt x="52" y="699"/>
                  </a:lnTo>
                  <a:lnTo>
                    <a:pt x="49" y="699"/>
                  </a:lnTo>
                  <a:lnTo>
                    <a:pt x="45" y="699"/>
                  </a:lnTo>
                  <a:lnTo>
                    <a:pt x="40" y="699"/>
                  </a:lnTo>
                  <a:lnTo>
                    <a:pt x="36" y="699"/>
                  </a:lnTo>
                  <a:lnTo>
                    <a:pt x="32" y="699"/>
                  </a:lnTo>
                  <a:lnTo>
                    <a:pt x="31" y="688"/>
                  </a:lnTo>
                  <a:lnTo>
                    <a:pt x="29" y="677"/>
                  </a:lnTo>
                  <a:lnTo>
                    <a:pt x="29" y="666"/>
                  </a:lnTo>
                  <a:lnTo>
                    <a:pt x="29" y="654"/>
                  </a:lnTo>
                  <a:lnTo>
                    <a:pt x="28" y="643"/>
                  </a:lnTo>
                  <a:lnTo>
                    <a:pt x="28" y="633"/>
                  </a:lnTo>
                  <a:lnTo>
                    <a:pt x="28" y="622"/>
                  </a:lnTo>
                  <a:lnTo>
                    <a:pt x="28" y="611"/>
                  </a:lnTo>
                  <a:lnTo>
                    <a:pt x="26" y="600"/>
                  </a:lnTo>
                  <a:lnTo>
                    <a:pt x="26" y="590"/>
                  </a:lnTo>
                  <a:lnTo>
                    <a:pt x="25" y="577"/>
                  </a:lnTo>
                  <a:lnTo>
                    <a:pt x="25" y="568"/>
                  </a:lnTo>
                  <a:lnTo>
                    <a:pt x="25" y="557"/>
                  </a:lnTo>
                  <a:lnTo>
                    <a:pt x="25" y="545"/>
                  </a:lnTo>
                  <a:lnTo>
                    <a:pt x="23" y="536"/>
                  </a:lnTo>
                  <a:lnTo>
                    <a:pt x="23" y="525"/>
                  </a:lnTo>
                  <a:lnTo>
                    <a:pt x="23" y="513"/>
                  </a:lnTo>
                  <a:lnTo>
                    <a:pt x="22" y="504"/>
                  </a:lnTo>
                  <a:lnTo>
                    <a:pt x="22" y="491"/>
                  </a:lnTo>
                  <a:lnTo>
                    <a:pt x="20" y="481"/>
                  </a:lnTo>
                  <a:lnTo>
                    <a:pt x="20" y="470"/>
                  </a:lnTo>
                  <a:lnTo>
                    <a:pt x="20" y="459"/>
                  </a:lnTo>
                  <a:lnTo>
                    <a:pt x="19" y="448"/>
                  </a:lnTo>
                  <a:lnTo>
                    <a:pt x="19" y="438"/>
                  </a:lnTo>
                  <a:lnTo>
                    <a:pt x="17" y="427"/>
                  </a:lnTo>
                  <a:lnTo>
                    <a:pt x="17" y="416"/>
                  </a:lnTo>
                  <a:lnTo>
                    <a:pt x="17" y="404"/>
                  </a:lnTo>
                  <a:lnTo>
                    <a:pt x="17" y="395"/>
                  </a:lnTo>
                  <a:lnTo>
                    <a:pt x="16" y="384"/>
                  </a:lnTo>
                  <a:lnTo>
                    <a:pt x="16" y="372"/>
                  </a:lnTo>
                  <a:lnTo>
                    <a:pt x="16" y="362"/>
                  </a:lnTo>
                  <a:lnTo>
                    <a:pt x="16" y="352"/>
                  </a:lnTo>
                  <a:lnTo>
                    <a:pt x="14" y="339"/>
                  </a:lnTo>
                  <a:lnTo>
                    <a:pt x="14" y="329"/>
                  </a:lnTo>
                  <a:lnTo>
                    <a:pt x="13" y="318"/>
                  </a:lnTo>
                  <a:lnTo>
                    <a:pt x="13" y="307"/>
                  </a:lnTo>
                  <a:lnTo>
                    <a:pt x="13" y="295"/>
                  </a:lnTo>
                  <a:lnTo>
                    <a:pt x="13" y="286"/>
                  </a:lnTo>
                  <a:lnTo>
                    <a:pt x="11" y="273"/>
                  </a:lnTo>
                  <a:lnTo>
                    <a:pt x="11" y="263"/>
                  </a:lnTo>
                  <a:lnTo>
                    <a:pt x="11" y="252"/>
                  </a:lnTo>
                  <a:lnTo>
                    <a:pt x="9" y="241"/>
                  </a:lnTo>
                  <a:lnTo>
                    <a:pt x="9" y="230"/>
                  </a:lnTo>
                  <a:lnTo>
                    <a:pt x="9" y="221"/>
                  </a:lnTo>
                  <a:lnTo>
                    <a:pt x="8" y="209"/>
                  </a:lnTo>
                  <a:lnTo>
                    <a:pt x="8" y="198"/>
                  </a:lnTo>
                  <a:lnTo>
                    <a:pt x="8" y="187"/>
                  </a:lnTo>
                  <a:lnTo>
                    <a:pt x="8" y="177"/>
                  </a:lnTo>
                  <a:lnTo>
                    <a:pt x="6" y="166"/>
                  </a:lnTo>
                  <a:lnTo>
                    <a:pt x="5" y="154"/>
                  </a:lnTo>
                  <a:lnTo>
                    <a:pt x="5" y="144"/>
                  </a:lnTo>
                  <a:lnTo>
                    <a:pt x="5" y="134"/>
                  </a:lnTo>
                  <a:lnTo>
                    <a:pt x="5" y="121"/>
                  </a:lnTo>
                  <a:lnTo>
                    <a:pt x="5" y="111"/>
                  </a:lnTo>
                  <a:lnTo>
                    <a:pt x="3" y="100"/>
                  </a:lnTo>
                  <a:lnTo>
                    <a:pt x="3" y="89"/>
                  </a:lnTo>
                  <a:lnTo>
                    <a:pt x="3" y="78"/>
                  </a:lnTo>
                  <a:lnTo>
                    <a:pt x="3" y="68"/>
                  </a:lnTo>
                  <a:lnTo>
                    <a:pt x="2" y="57"/>
                  </a:lnTo>
                  <a:lnTo>
                    <a:pt x="2" y="46"/>
                  </a:lnTo>
                  <a:lnTo>
                    <a:pt x="2" y="35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3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6"/>
                  </a:lnTo>
                  <a:lnTo>
                    <a:pt x="71" y="9"/>
                  </a:lnTo>
                  <a:lnTo>
                    <a:pt x="71" y="12"/>
                  </a:lnTo>
                  <a:lnTo>
                    <a:pt x="72" y="18"/>
                  </a:lnTo>
                  <a:lnTo>
                    <a:pt x="72" y="25"/>
                  </a:lnTo>
                  <a:lnTo>
                    <a:pt x="72" y="31"/>
                  </a:lnTo>
                  <a:lnTo>
                    <a:pt x="72" y="37"/>
                  </a:lnTo>
                  <a:lnTo>
                    <a:pt x="72" y="45"/>
                  </a:lnTo>
                  <a:lnTo>
                    <a:pt x="72" y="52"/>
                  </a:lnTo>
                  <a:lnTo>
                    <a:pt x="72" y="60"/>
                  </a:lnTo>
                  <a:lnTo>
                    <a:pt x="74" y="69"/>
                  </a:lnTo>
                  <a:lnTo>
                    <a:pt x="74" y="80"/>
                  </a:lnTo>
                  <a:lnTo>
                    <a:pt x="75" y="89"/>
                  </a:lnTo>
                  <a:lnTo>
                    <a:pt x="75" y="100"/>
                  </a:lnTo>
                  <a:lnTo>
                    <a:pt x="75" y="109"/>
                  </a:lnTo>
                  <a:lnTo>
                    <a:pt x="75" y="121"/>
                  </a:lnTo>
                  <a:lnTo>
                    <a:pt x="77" y="132"/>
                  </a:lnTo>
                  <a:lnTo>
                    <a:pt x="77" y="144"/>
                  </a:lnTo>
                  <a:lnTo>
                    <a:pt x="77" y="157"/>
                  </a:lnTo>
                  <a:lnTo>
                    <a:pt x="77" y="169"/>
                  </a:lnTo>
                  <a:lnTo>
                    <a:pt x="79" y="181"/>
                  </a:lnTo>
                  <a:lnTo>
                    <a:pt x="80" y="195"/>
                  </a:lnTo>
                  <a:lnTo>
                    <a:pt x="80" y="209"/>
                  </a:lnTo>
                  <a:lnTo>
                    <a:pt x="80" y="221"/>
                  </a:lnTo>
                  <a:lnTo>
                    <a:pt x="82" y="235"/>
                  </a:lnTo>
                  <a:lnTo>
                    <a:pt x="82" y="249"/>
                  </a:lnTo>
                  <a:lnTo>
                    <a:pt x="82" y="263"/>
                  </a:lnTo>
                  <a:lnTo>
                    <a:pt x="83" y="276"/>
                  </a:lnTo>
                  <a:lnTo>
                    <a:pt x="85" y="290"/>
                  </a:lnTo>
                  <a:lnTo>
                    <a:pt x="85" y="304"/>
                  </a:lnTo>
                  <a:lnTo>
                    <a:pt x="85" y="318"/>
                  </a:lnTo>
                  <a:lnTo>
                    <a:pt x="85" y="332"/>
                  </a:lnTo>
                  <a:lnTo>
                    <a:pt x="86" y="347"/>
                  </a:lnTo>
                  <a:lnTo>
                    <a:pt x="86" y="359"/>
                  </a:lnTo>
                  <a:lnTo>
                    <a:pt x="88" y="375"/>
                  </a:lnTo>
                  <a:lnTo>
                    <a:pt x="88" y="387"/>
                  </a:lnTo>
                  <a:lnTo>
                    <a:pt x="89" y="401"/>
                  </a:lnTo>
                  <a:lnTo>
                    <a:pt x="89" y="415"/>
                  </a:lnTo>
                  <a:lnTo>
                    <a:pt x="89" y="427"/>
                  </a:lnTo>
                  <a:lnTo>
                    <a:pt x="89" y="441"/>
                  </a:lnTo>
                  <a:lnTo>
                    <a:pt x="91" y="453"/>
                  </a:lnTo>
                  <a:lnTo>
                    <a:pt x="91" y="467"/>
                  </a:lnTo>
                  <a:lnTo>
                    <a:pt x="92" y="479"/>
                  </a:lnTo>
                  <a:lnTo>
                    <a:pt x="92" y="490"/>
                  </a:lnTo>
                  <a:lnTo>
                    <a:pt x="94" y="502"/>
                  </a:lnTo>
                  <a:lnTo>
                    <a:pt x="94" y="513"/>
                  </a:lnTo>
                  <a:lnTo>
                    <a:pt x="94" y="524"/>
                  </a:lnTo>
                  <a:lnTo>
                    <a:pt x="94" y="534"/>
                  </a:lnTo>
                  <a:lnTo>
                    <a:pt x="94" y="545"/>
                  </a:lnTo>
                  <a:lnTo>
                    <a:pt x="95" y="554"/>
                  </a:lnTo>
                  <a:lnTo>
                    <a:pt x="95" y="562"/>
                  </a:lnTo>
                  <a:lnTo>
                    <a:pt x="97" y="571"/>
                  </a:lnTo>
                  <a:lnTo>
                    <a:pt x="97" y="580"/>
                  </a:lnTo>
                  <a:lnTo>
                    <a:pt x="97" y="588"/>
                  </a:lnTo>
                  <a:lnTo>
                    <a:pt x="97" y="594"/>
                  </a:lnTo>
                  <a:lnTo>
                    <a:pt x="97" y="600"/>
                  </a:lnTo>
                  <a:lnTo>
                    <a:pt x="97" y="608"/>
                  </a:lnTo>
                  <a:lnTo>
                    <a:pt x="97" y="613"/>
                  </a:lnTo>
                  <a:lnTo>
                    <a:pt x="99" y="617"/>
                  </a:lnTo>
                  <a:lnTo>
                    <a:pt x="99" y="620"/>
                  </a:lnTo>
                  <a:lnTo>
                    <a:pt x="100" y="623"/>
                  </a:lnTo>
                  <a:lnTo>
                    <a:pt x="100" y="623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37" name="Freeform 65"/>
            <p:cNvSpPr>
              <a:spLocks/>
            </p:cNvSpPr>
            <p:nvPr/>
          </p:nvSpPr>
          <p:spPr bwMode="auto">
            <a:xfrm>
              <a:off x="6079" y="1029"/>
              <a:ext cx="302" cy="355"/>
            </a:xfrm>
            <a:custGeom>
              <a:avLst/>
              <a:gdLst/>
              <a:ahLst/>
              <a:cxnLst>
                <a:cxn ang="0">
                  <a:pos x="604" y="24"/>
                </a:cxn>
                <a:cxn ang="0">
                  <a:pos x="604" y="67"/>
                </a:cxn>
                <a:cxn ang="0">
                  <a:pos x="601" y="112"/>
                </a:cxn>
                <a:cxn ang="0">
                  <a:pos x="601" y="156"/>
                </a:cxn>
                <a:cxn ang="0">
                  <a:pos x="599" y="201"/>
                </a:cxn>
                <a:cxn ang="0">
                  <a:pos x="598" y="245"/>
                </a:cxn>
                <a:cxn ang="0">
                  <a:pos x="596" y="290"/>
                </a:cxn>
                <a:cxn ang="0">
                  <a:pos x="596" y="334"/>
                </a:cxn>
                <a:cxn ang="0">
                  <a:pos x="593" y="379"/>
                </a:cxn>
                <a:cxn ang="0">
                  <a:pos x="593" y="424"/>
                </a:cxn>
                <a:cxn ang="0">
                  <a:pos x="590" y="468"/>
                </a:cxn>
                <a:cxn ang="0">
                  <a:pos x="590" y="513"/>
                </a:cxn>
                <a:cxn ang="0">
                  <a:pos x="589" y="557"/>
                </a:cxn>
                <a:cxn ang="0">
                  <a:pos x="589" y="600"/>
                </a:cxn>
                <a:cxn ang="0">
                  <a:pos x="587" y="645"/>
                </a:cxn>
                <a:cxn ang="0">
                  <a:pos x="586" y="689"/>
                </a:cxn>
                <a:cxn ang="0">
                  <a:pos x="572" y="711"/>
                </a:cxn>
                <a:cxn ang="0">
                  <a:pos x="541" y="711"/>
                </a:cxn>
                <a:cxn ang="0">
                  <a:pos x="509" y="711"/>
                </a:cxn>
                <a:cxn ang="0">
                  <a:pos x="480" y="711"/>
                </a:cxn>
                <a:cxn ang="0">
                  <a:pos x="449" y="711"/>
                </a:cxn>
                <a:cxn ang="0">
                  <a:pos x="418" y="711"/>
                </a:cxn>
                <a:cxn ang="0">
                  <a:pos x="387" y="711"/>
                </a:cxn>
                <a:cxn ang="0">
                  <a:pos x="357" y="711"/>
                </a:cxn>
                <a:cxn ang="0">
                  <a:pos x="326" y="711"/>
                </a:cxn>
                <a:cxn ang="0">
                  <a:pos x="295" y="711"/>
                </a:cxn>
                <a:cxn ang="0">
                  <a:pos x="263" y="711"/>
                </a:cxn>
                <a:cxn ang="0">
                  <a:pos x="234" y="711"/>
                </a:cxn>
                <a:cxn ang="0">
                  <a:pos x="203" y="711"/>
                </a:cxn>
                <a:cxn ang="0">
                  <a:pos x="172" y="711"/>
                </a:cxn>
                <a:cxn ang="0">
                  <a:pos x="142" y="711"/>
                </a:cxn>
                <a:cxn ang="0">
                  <a:pos x="111" y="711"/>
                </a:cxn>
                <a:cxn ang="0">
                  <a:pos x="100" y="708"/>
                </a:cxn>
                <a:cxn ang="0">
                  <a:pos x="108" y="695"/>
                </a:cxn>
                <a:cxn ang="0">
                  <a:pos x="113" y="680"/>
                </a:cxn>
                <a:cxn ang="0">
                  <a:pos x="113" y="666"/>
                </a:cxn>
                <a:cxn ang="0">
                  <a:pos x="102" y="654"/>
                </a:cxn>
                <a:cxn ang="0">
                  <a:pos x="91" y="654"/>
                </a:cxn>
                <a:cxn ang="0">
                  <a:pos x="83" y="662"/>
                </a:cxn>
                <a:cxn ang="0">
                  <a:pos x="71" y="658"/>
                </a:cxn>
                <a:cxn ang="0">
                  <a:pos x="60" y="654"/>
                </a:cxn>
                <a:cxn ang="0">
                  <a:pos x="48" y="662"/>
                </a:cxn>
                <a:cxn ang="0">
                  <a:pos x="34" y="665"/>
                </a:cxn>
                <a:cxn ang="0">
                  <a:pos x="22" y="658"/>
                </a:cxn>
                <a:cxn ang="0">
                  <a:pos x="11" y="651"/>
                </a:cxn>
                <a:cxn ang="0">
                  <a:pos x="0" y="642"/>
                </a:cxn>
                <a:cxn ang="0">
                  <a:pos x="48" y="642"/>
                </a:cxn>
                <a:cxn ang="0">
                  <a:pos x="96" y="642"/>
                </a:cxn>
                <a:cxn ang="0">
                  <a:pos x="142" y="642"/>
                </a:cxn>
                <a:cxn ang="0">
                  <a:pos x="186" y="642"/>
                </a:cxn>
                <a:cxn ang="0">
                  <a:pos x="232" y="642"/>
                </a:cxn>
                <a:cxn ang="0">
                  <a:pos x="274" y="642"/>
                </a:cxn>
                <a:cxn ang="0">
                  <a:pos x="315" y="642"/>
                </a:cxn>
                <a:cxn ang="0">
                  <a:pos x="354" y="642"/>
                </a:cxn>
                <a:cxn ang="0">
                  <a:pos x="387" y="642"/>
                </a:cxn>
                <a:cxn ang="0">
                  <a:pos x="420" y="642"/>
                </a:cxn>
                <a:cxn ang="0">
                  <a:pos x="449" y="642"/>
                </a:cxn>
                <a:cxn ang="0">
                  <a:pos x="472" y="642"/>
                </a:cxn>
                <a:cxn ang="0">
                  <a:pos x="492" y="642"/>
                </a:cxn>
                <a:cxn ang="0">
                  <a:pos x="506" y="642"/>
                </a:cxn>
                <a:cxn ang="0">
                  <a:pos x="515" y="642"/>
                </a:cxn>
                <a:cxn ang="0">
                  <a:pos x="535" y="0"/>
                </a:cxn>
              </a:cxnLst>
              <a:rect l="0" t="0" r="r" b="b"/>
              <a:pathLst>
                <a:path w="606" h="711">
                  <a:moveTo>
                    <a:pt x="535" y="0"/>
                  </a:moveTo>
                  <a:lnTo>
                    <a:pt x="606" y="3"/>
                  </a:lnTo>
                  <a:lnTo>
                    <a:pt x="606" y="12"/>
                  </a:lnTo>
                  <a:lnTo>
                    <a:pt x="604" y="24"/>
                  </a:lnTo>
                  <a:lnTo>
                    <a:pt x="604" y="35"/>
                  </a:lnTo>
                  <a:lnTo>
                    <a:pt x="604" y="46"/>
                  </a:lnTo>
                  <a:lnTo>
                    <a:pt x="604" y="57"/>
                  </a:lnTo>
                  <a:lnTo>
                    <a:pt x="604" y="67"/>
                  </a:lnTo>
                  <a:lnTo>
                    <a:pt x="603" y="80"/>
                  </a:lnTo>
                  <a:lnTo>
                    <a:pt x="603" y="90"/>
                  </a:lnTo>
                  <a:lnTo>
                    <a:pt x="603" y="101"/>
                  </a:lnTo>
                  <a:lnTo>
                    <a:pt x="601" y="112"/>
                  </a:lnTo>
                  <a:lnTo>
                    <a:pt x="601" y="123"/>
                  </a:lnTo>
                  <a:lnTo>
                    <a:pt x="601" y="133"/>
                  </a:lnTo>
                  <a:lnTo>
                    <a:pt x="601" y="146"/>
                  </a:lnTo>
                  <a:lnTo>
                    <a:pt x="601" y="156"/>
                  </a:lnTo>
                  <a:lnTo>
                    <a:pt x="601" y="167"/>
                  </a:lnTo>
                  <a:lnTo>
                    <a:pt x="601" y="178"/>
                  </a:lnTo>
                  <a:lnTo>
                    <a:pt x="599" y="190"/>
                  </a:lnTo>
                  <a:lnTo>
                    <a:pt x="599" y="201"/>
                  </a:lnTo>
                  <a:lnTo>
                    <a:pt x="598" y="212"/>
                  </a:lnTo>
                  <a:lnTo>
                    <a:pt x="598" y="222"/>
                  </a:lnTo>
                  <a:lnTo>
                    <a:pt x="598" y="235"/>
                  </a:lnTo>
                  <a:lnTo>
                    <a:pt x="598" y="245"/>
                  </a:lnTo>
                  <a:lnTo>
                    <a:pt x="598" y="256"/>
                  </a:lnTo>
                  <a:lnTo>
                    <a:pt x="598" y="267"/>
                  </a:lnTo>
                  <a:lnTo>
                    <a:pt x="596" y="278"/>
                  </a:lnTo>
                  <a:lnTo>
                    <a:pt x="596" y="290"/>
                  </a:lnTo>
                  <a:lnTo>
                    <a:pt x="596" y="301"/>
                  </a:lnTo>
                  <a:lnTo>
                    <a:pt x="596" y="311"/>
                  </a:lnTo>
                  <a:lnTo>
                    <a:pt x="596" y="322"/>
                  </a:lnTo>
                  <a:lnTo>
                    <a:pt x="596" y="334"/>
                  </a:lnTo>
                  <a:lnTo>
                    <a:pt x="595" y="345"/>
                  </a:lnTo>
                  <a:lnTo>
                    <a:pt x="595" y="356"/>
                  </a:lnTo>
                  <a:lnTo>
                    <a:pt x="595" y="368"/>
                  </a:lnTo>
                  <a:lnTo>
                    <a:pt x="593" y="379"/>
                  </a:lnTo>
                  <a:lnTo>
                    <a:pt x="593" y="390"/>
                  </a:lnTo>
                  <a:lnTo>
                    <a:pt x="593" y="401"/>
                  </a:lnTo>
                  <a:lnTo>
                    <a:pt x="593" y="411"/>
                  </a:lnTo>
                  <a:lnTo>
                    <a:pt x="593" y="424"/>
                  </a:lnTo>
                  <a:lnTo>
                    <a:pt x="592" y="434"/>
                  </a:lnTo>
                  <a:lnTo>
                    <a:pt x="592" y="447"/>
                  </a:lnTo>
                  <a:lnTo>
                    <a:pt x="592" y="456"/>
                  </a:lnTo>
                  <a:lnTo>
                    <a:pt x="590" y="468"/>
                  </a:lnTo>
                  <a:lnTo>
                    <a:pt x="590" y="479"/>
                  </a:lnTo>
                  <a:lnTo>
                    <a:pt x="590" y="490"/>
                  </a:lnTo>
                  <a:lnTo>
                    <a:pt x="590" y="500"/>
                  </a:lnTo>
                  <a:lnTo>
                    <a:pt x="590" y="513"/>
                  </a:lnTo>
                  <a:lnTo>
                    <a:pt x="590" y="523"/>
                  </a:lnTo>
                  <a:lnTo>
                    <a:pt x="590" y="536"/>
                  </a:lnTo>
                  <a:lnTo>
                    <a:pt x="589" y="545"/>
                  </a:lnTo>
                  <a:lnTo>
                    <a:pt x="589" y="557"/>
                  </a:lnTo>
                  <a:lnTo>
                    <a:pt x="589" y="568"/>
                  </a:lnTo>
                  <a:lnTo>
                    <a:pt x="589" y="579"/>
                  </a:lnTo>
                  <a:lnTo>
                    <a:pt x="589" y="589"/>
                  </a:lnTo>
                  <a:lnTo>
                    <a:pt x="589" y="600"/>
                  </a:lnTo>
                  <a:lnTo>
                    <a:pt x="589" y="611"/>
                  </a:lnTo>
                  <a:lnTo>
                    <a:pt x="589" y="622"/>
                  </a:lnTo>
                  <a:lnTo>
                    <a:pt x="587" y="634"/>
                  </a:lnTo>
                  <a:lnTo>
                    <a:pt x="587" y="645"/>
                  </a:lnTo>
                  <a:lnTo>
                    <a:pt x="587" y="655"/>
                  </a:lnTo>
                  <a:lnTo>
                    <a:pt x="587" y="666"/>
                  </a:lnTo>
                  <a:lnTo>
                    <a:pt x="586" y="677"/>
                  </a:lnTo>
                  <a:lnTo>
                    <a:pt x="586" y="689"/>
                  </a:lnTo>
                  <a:lnTo>
                    <a:pt x="586" y="700"/>
                  </a:lnTo>
                  <a:lnTo>
                    <a:pt x="586" y="711"/>
                  </a:lnTo>
                  <a:lnTo>
                    <a:pt x="578" y="711"/>
                  </a:lnTo>
                  <a:lnTo>
                    <a:pt x="572" y="711"/>
                  </a:lnTo>
                  <a:lnTo>
                    <a:pt x="563" y="711"/>
                  </a:lnTo>
                  <a:lnTo>
                    <a:pt x="556" y="711"/>
                  </a:lnTo>
                  <a:lnTo>
                    <a:pt x="547" y="711"/>
                  </a:lnTo>
                  <a:lnTo>
                    <a:pt x="541" y="711"/>
                  </a:lnTo>
                  <a:lnTo>
                    <a:pt x="532" y="711"/>
                  </a:lnTo>
                  <a:lnTo>
                    <a:pt x="526" y="711"/>
                  </a:lnTo>
                  <a:lnTo>
                    <a:pt x="516" y="711"/>
                  </a:lnTo>
                  <a:lnTo>
                    <a:pt x="509" y="711"/>
                  </a:lnTo>
                  <a:lnTo>
                    <a:pt x="501" y="711"/>
                  </a:lnTo>
                  <a:lnTo>
                    <a:pt x="495" y="711"/>
                  </a:lnTo>
                  <a:lnTo>
                    <a:pt x="486" y="711"/>
                  </a:lnTo>
                  <a:lnTo>
                    <a:pt x="480" y="711"/>
                  </a:lnTo>
                  <a:lnTo>
                    <a:pt x="470" y="711"/>
                  </a:lnTo>
                  <a:lnTo>
                    <a:pt x="464" y="711"/>
                  </a:lnTo>
                  <a:lnTo>
                    <a:pt x="455" y="711"/>
                  </a:lnTo>
                  <a:lnTo>
                    <a:pt x="449" y="711"/>
                  </a:lnTo>
                  <a:lnTo>
                    <a:pt x="440" y="711"/>
                  </a:lnTo>
                  <a:lnTo>
                    <a:pt x="434" y="711"/>
                  </a:lnTo>
                  <a:lnTo>
                    <a:pt x="424" y="711"/>
                  </a:lnTo>
                  <a:lnTo>
                    <a:pt x="418" y="711"/>
                  </a:lnTo>
                  <a:lnTo>
                    <a:pt x="411" y="711"/>
                  </a:lnTo>
                  <a:lnTo>
                    <a:pt x="403" y="711"/>
                  </a:lnTo>
                  <a:lnTo>
                    <a:pt x="395" y="711"/>
                  </a:lnTo>
                  <a:lnTo>
                    <a:pt x="387" y="711"/>
                  </a:lnTo>
                  <a:lnTo>
                    <a:pt x="380" y="711"/>
                  </a:lnTo>
                  <a:lnTo>
                    <a:pt x="372" y="711"/>
                  </a:lnTo>
                  <a:lnTo>
                    <a:pt x="363" y="711"/>
                  </a:lnTo>
                  <a:lnTo>
                    <a:pt x="357" y="711"/>
                  </a:lnTo>
                  <a:lnTo>
                    <a:pt x="348" y="711"/>
                  </a:lnTo>
                  <a:lnTo>
                    <a:pt x="341" y="711"/>
                  </a:lnTo>
                  <a:lnTo>
                    <a:pt x="334" y="711"/>
                  </a:lnTo>
                  <a:lnTo>
                    <a:pt x="326" y="711"/>
                  </a:lnTo>
                  <a:lnTo>
                    <a:pt x="318" y="711"/>
                  </a:lnTo>
                  <a:lnTo>
                    <a:pt x="311" y="711"/>
                  </a:lnTo>
                  <a:lnTo>
                    <a:pt x="303" y="711"/>
                  </a:lnTo>
                  <a:lnTo>
                    <a:pt x="295" y="711"/>
                  </a:lnTo>
                  <a:lnTo>
                    <a:pt x="288" y="711"/>
                  </a:lnTo>
                  <a:lnTo>
                    <a:pt x="280" y="711"/>
                  </a:lnTo>
                  <a:lnTo>
                    <a:pt x="271" y="711"/>
                  </a:lnTo>
                  <a:lnTo>
                    <a:pt x="263" y="711"/>
                  </a:lnTo>
                  <a:lnTo>
                    <a:pt x="257" y="711"/>
                  </a:lnTo>
                  <a:lnTo>
                    <a:pt x="249" y="711"/>
                  </a:lnTo>
                  <a:lnTo>
                    <a:pt x="242" y="711"/>
                  </a:lnTo>
                  <a:lnTo>
                    <a:pt x="234" y="711"/>
                  </a:lnTo>
                  <a:lnTo>
                    <a:pt x="226" y="711"/>
                  </a:lnTo>
                  <a:lnTo>
                    <a:pt x="219" y="711"/>
                  </a:lnTo>
                  <a:lnTo>
                    <a:pt x="211" y="711"/>
                  </a:lnTo>
                  <a:lnTo>
                    <a:pt x="203" y="711"/>
                  </a:lnTo>
                  <a:lnTo>
                    <a:pt x="194" y="711"/>
                  </a:lnTo>
                  <a:lnTo>
                    <a:pt x="186" y="711"/>
                  </a:lnTo>
                  <a:lnTo>
                    <a:pt x="180" y="711"/>
                  </a:lnTo>
                  <a:lnTo>
                    <a:pt x="172" y="711"/>
                  </a:lnTo>
                  <a:lnTo>
                    <a:pt x="165" y="711"/>
                  </a:lnTo>
                  <a:lnTo>
                    <a:pt x="157" y="711"/>
                  </a:lnTo>
                  <a:lnTo>
                    <a:pt x="149" y="711"/>
                  </a:lnTo>
                  <a:lnTo>
                    <a:pt x="142" y="711"/>
                  </a:lnTo>
                  <a:lnTo>
                    <a:pt x="133" y="711"/>
                  </a:lnTo>
                  <a:lnTo>
                    <a:pt x="125" y="711"/>
                  </a:lnTo>
                  <a:lnTo>
                    <a:pt x="117" y="711"/>
                  </a:lnTo>
                  <a:lnTo>
                    <a:pt x="111" y="711"/>
                  </a:lnTo>
                  <a:lnTo>
                    <a:pt x="103" y="711"/>
                  </a:lnTo>
                  <a:lnTo>
                    <a:pt x="96" y="711"/>
                  </a:lnTo>
                  <a:lnTo>
                    <a:pt x="97" y="709"/>
                  </a:lnTo>
                  <a:lnTo>
                    <a:pt x="100" y="708"/>
                  </a:lnTo>
                  <a:lnTo>
                    <a:pt x="103" y="705"/>
                  </a:lnTo>
                  <a:lnTo>
                    <a:pt x="105" y="703"/>
                  </a:lnTo>
                  <a:lnTo>
                    <a:pt x="106" y="698"/>
                  </a:lnTo>
                  <a:lnTo>
                    <a:pt x="108" y="695"/>
                  </a:lnTo>
                  <a:lnTo>
                    <a:pt x="109" y="691"/>
                  </a:lnTo>
                  <a:lnTo>
                    <a:pt x="111" y="689"/>
                  </a:lnTo>
                  <a:lnTo>
                    <a:pt x="111" y="683"/>
                  </a:lnTo>
                  <a:lnTo>
                    <a:pt x="113" y="680"/>
                  </a:lnTo>
                  <a:lnTo>
                    <a:pt x="113" y="677"/>
                  </a:lnTo>
                  <a:lnTo>
                    <a:pt x="113" y="672"/>
                  </a:lnTo>
                  <a:lnTo>
                    <a:pt x="113" y="669"/>
                  </a:lnTo>
                  <a:lnTo>
                    <a:pt x="113" y="666"/>
                  </a:lnTo>
                  <a:lnTo>
                    <a:pt x="111" y="662"/>
                  </a:lnTo>
                  <a:lnTo>
                    <a:pt x="109" y="660"/>
                  </a:lnTo>
                  <a:lnTo>
                    <a:pt x="106" y="657"/>
                  </a:lnTo>
                  <a:lnTo>
                    <a:pt x="102" y="654"/>
                  </a:lnTo>
                  <a:lnTo>
                    <a:pt x="97" y="651"/>
                  </a:lnTo>
                  <a:lnTo>
                    <a:pt x="94" y="649"/>
                  </a:lnTo>
                  <a:lnTo>
                    <a:pt x="93" y="651"/>
                  </a:lnTo>
                  <a:lnTo>
                    <a:pt x="91" y="654"/>
                  </a:lnTo>
                  <a:lnTo>
                    <a:pt x="90" y="655"/>
                  </a:lnTo>
                  <a:lnTo>
                    <a:pt x="88" y="657"/>
                  </a:lnTo>
                  <a:lnTo>
                    <a:pt x="85" y="658"/>
                  </a:lnTo>
                  <a:lnTo>
                    <a:pt x="83" y="662"/>
                  </a:lnTo>
                  <a:lnTo>
                    <a:pt x="80" y="660"/>
                  </a:lnTo>
                  <a:lnTo>
                    <a:pt x="77" y="660"/>
                  </a:lnTo>
                  <a:lnTo>
                    <a:pt x="74" y="658"/>
                  </a:lnTo>
                  <a:lnTo>
                    <a:pt x="71" y="658"/>
                  </a:lnTo>
                  <a:lnTo>
                    <a:pt x="68" y="657"/>
                  </a:lnTo>
                  <a:lnTo>
                    <a:pt x="65" y="654"/>
                  </a:lnTo>
                  <a:lnTo>
                    <a:pt x="63" y="654"/>
                  </a:lnTo>
                  <a:lnTo>
                    <a:pt x="60" y="654"/>
                  </a:lnTo>
                  <a:lnTo>
                    <a:pt x="56" y="654"/>
                  </a:lnTo>
                  <a:lnTo>
                    <a:pt x="53" y="654"/>
                  </a:lnTo>
                  <a:lnTo>
                    <a:pt x="51" y="657"/>
                  </a:lnTo>
                  <a:lnTo>
                    <a:pt x="48" y="662"/>
                  </a:lnTo>
                  <a:lnTo>
                    <a:pt x="43" y="663"/>
                  </a:lnTo>
                  <a:lnTo>
                    <a:pt x="40" y="665"/>
                  </a:lnTo>
                  <a:lnTo>
                    <a:pt x="37" y="665"/>
                  </a:lnTo>
                  <a:lnTo>
                    <a:pt x="34" y="665"/>
                  </a:lnTo>
                  <a:lnTo>
                    <a:pt x="31" y="663"/>
                  </a:lnTo>
                  <a:lnTo>
                    <a:pt x="28" y="662"/>
                  </a:lnTo>
                  <a:lnTo>
                    <a:pt x="25" y="662"/>
                  </a:lnTo>
                  <a:lnTo>
                    <a:pt x="22" y="658"/>
                  </a:lnTo>
                  <a:lnTo>
                    <a:pt x="20" y="657"/>
                  </a:lnTo>
                  <a:lnTo>
                    <a:pt x="16" y="655"/>
                  </a:lnTo>
                  <a:lnTo>
                    <a:pt x="14" y="652"/>
                  </a:lnTo>
                  <a:lnTo>
                    <a:pt x="11" y="651"/>
                  </a:lnTo>
                  <a:lnTo>
                    <a:pt x="8" y="648"/>
                  </a:lnTo>
                  <a:lnTo>
                    <a:pt x="7" y="645"/>
                  </a:lnTo>
                  <a:lnTo>
                    <a:pt x="3" y="643"/>
                  </a:lnTo>
                  <a:lnTo>
                    <a:pt x="0" y="642"/>
                  </a:lnTo>
                  <a:lnTo>
                    <a:pt x="13" y="642"/>
                  </a:lnTo>
                  <a:lnTo>
                    <a:pt x="23" y="642"/>
                  </a:lnTo>
                  <a:lnTo>
                    <a:pt x="36" y="642"/>
                  </a:lnTo>
                  <a:lnTo>
                    <a:pt x="48" y="642"/>
                  </a:lnTo>
                  <a:lnTo>
                    <a:pt x="59" y="642"/>
                  </a:lnTo>
                  <a:lnTo>
                    <a:pt x="71" y="642"/>
                  </a:lnTo>
                  <a:lnTo>
                    <a:pt x="83" y="642"/>
                  </a:lnTo>
                  <a:lnTo>
                    <a:pt x="96" y="642"/>
                  </a:lnTo>
                  <a:lnTo>
                    <a:pt x="106" y="642"/>
                  </a:lnTo>
                  <a:lnTo>
                    <a:pt x="117" y="642"/>
                  </a:lnTo>
                  <a:lnTo>
                    <a:pt x="129" y="642"/>
                  </a:lnTo>
                  <a:lnTo>
                    <a:pt x="142" y="642"/>
                  </a:lnTo>
                  <a:lnTo>
                    <a:pt x="152" y="642"/>
                  </a:lnTo>
                  <a:lnTo>
                    <a:pt x="165" y="642"/>
                  </a:lnTo>
                  <a:lnTo>
                    <a:pt x="176" y="642"/>
                  </a:lnTo>
                  <a:lnTo>
                    <a:pt x="186" y="642"/>
                  </a:lnTo>
                  <a:lnTo>
                    <a:pt x="199" y="642"/>
                  </a:lnTo>
                  <a:lnTo>
                    <a:pt x="209" y="642"/>
                  </a:lnTo>
                  <a:lnTo>
                    <a:pt x="220" y="642"/>
                  </a:lnTo>
                  <a:lnTo>
                    <a:pt x="232" y="642"/>
                  </a:lnTo>
                  <a:lnTo>
                    <a:pt x="242" y="642"/>
                  </a:lnTo>
                  <a:lnTo>
                    <a:pt x="252" y="642"/>
                  </a:lnTo>
                  <a:lnTo>
                    <a:pt x="263" y="642"/>
                  </a:lnTo>
                  <a:lnTo>
                    <a:pt x="274" y="642"/>
                  </a:lnTo>
                  <a:lnTo>
                    <a:pt x="285" y="642"/>
                  </a:lnTo>
                  <a:lnTo>
                    <a:pt x="295" y="642"/>
                  </a:lnTo>
                  <a:lnTo>
                    <a:pt x="305" y="642"/>
                  </a:lnTo>
                  <a:lnTo>
                    <a:pt x="315" y="642"/>
                  </a:lnTo>
                  <a:lnTo>
                    <a:pt x="325" y="642"/>
                  </a:lnTo>
                  <a:lnTo>
                    <a:pt x="335" y="642"/>
                  </a:lnTo>
                  <a:lnTo>
                    <a:pt x="343" y="642"/>
                  </a:lnTo>
                  <a:lnTo>
                    <a:pt x="354" y="642"/>
                  </a:lnTo>
                  <a:lnTo>
                    <a:pt x="361" y="642"/>
                  </a:lnTo>
                  <a:lnTo>
                    <a:pt x="371" y="642"/>
                  </a:lnTo>
                  <a:lnTo>
                    <a:pt x="380" y="642"/>
                  </a:lnTo>
                  <a:lnTo>
                    <a:pt x="387" y="642"/>
                  </a:lnTo>
                  <a:lnTo>
                    <a:pt x="397" y="642"/>
                  </a:lnTo>
                  <a:lnTo>
                    <a:pt x="404" y="642"/>
                  </a:lnTo>
                  <a:lnTo>
                    <a:pt x="412" y="642"/>
                  </a:lnTo>
                  <a:lnTo>
                    <a:pt x="420" y="642"/>
                  </a:lnTo>
                  <a:lnTo>
                    <a:pt x="427" y="642"/>
                  </a:lnTo>
                  <a:lnTo>
                    <a:pt x="435" y="642"/>
                  </a:lnTo>
                  <a:lnTo>
                    <a:pt x="441" y="642"/>
                  </a:lnTo>
                  <a:lnTo>
                    <a:pt x="449" y="642"/>
                  </a:lnTo>
                  <a:lnTo>
                    <a:pt x="455" y="642"/>
                  </a:lnTo>
                  <a:lnTo>
                    <a:pt x="460" y="642"/>
                  </a:lnTo>
                  <a:lnTo>
                    <a:pt x="466" y="642"/>
                  </a:lnTo>
                  <a:lnTo>
                    <a:pt x="472" y="642"/>
                  </a:lnTo>
                  <a:lnTo>
                    <a:pt x="477" y="642"/>
                  </a:lnTo>
                  <a:lnTo>
                    <a:pt x="481" y="642"/>
                  </a:lnTo>
                  <a:lnTo>
                    <a:pt x="487" y="642"/>
                  </a:lnTo>
                  <a:lnTo>
                    <a:pt x="492" y="642"/>
                  </a:lnTo>
                  <a:lnTo>
                    <a:pt x="495" y="642"/>
                  </a:lnTo>
                  <a:lnTo>
                    <a:pt x="500" y="642"/>
                  </a:lnTo>
                  <a:lnTo>
                    <a:pt x="501" y="642"/>
                  </a:lnTo>
                  <a:lnTo>
                    <a:pt x="506" y="642"/>
                  </a:lnTo>
                  <a:lnTo>
                    <a:pt x="509" y="642"/>
                  </a:lnTo>
                  <a:lnTo>
                    <a:pt x="512" y="642"/>
                  </a:lnTo>
                  <a:lnTo>
                    <a:pt x="513" y="642"/>
                  </a:lnTo>
                  <a:lnTo>
                    <a:pt x="515" y="642"/>
                  </a:lnTo>
                  <a:lnTo>
                    <a:pt x="516" y="642"/>
                  </a:lnTo>
                  <a:lnTo>
                    <a:pt x="518" y="642"/>
                  </a:lnTo>
                  <a:lnTo>
                    <a:pt x="535" y="0"/>
                  </a:lnTo>
                  <a:lnTo>
                    <a:pt x="535" y="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 for Products</a:t>
            </a: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57400"/>
            <a:ext cx="3017838" cy="212463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2000" dirty="0" smtClean="0"/>
              <a:t>	Presentations</a:t>
            </a:r>
            <a:br>
              <a:rPr lang="en-US" sz="2000" dirty="0" smtClean="0"/>
            </a:br>
            <a:r>
              <a:rPr lang="en-US" sz="2000" dirty="0" smtClean="0"/>
              <a:t>Games</a:t>
            </a:r>
            <a:br>
              <a:rPr lang="en-US" sz="2000" dirty="0" smtClean="0"/>
            </a:br>
            <a:r>
              <a:rPr lang="en-US" sz="2000" dirty="0" smtClean="0"/>
              <a:t>Illustrated Stories</a:t>
            </a:r>
            <a:br>
              <a:rPr lang="en-US" sz="2000" dirty="0" smtClean="0"/>
            </a:br>
            <a:r>
              <a:rPr lang="en-US" sz="2000" dirty="0" smtClean="0"/>
              <a:t>Animation</a:t>
            </a:r>
            <a:br>
              <a:rPr lang="en-US" sz="2000" dirty="0" smtClean="0"/>
            </a:br>
            <a:r>
              <a:rPr lang="en-US" sz="2000" dirty="0" smtClean="0"/>
              <a:t>Timelines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1600200"/>
            <a:ext cx="30050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PowerPoint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1600200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Excel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1600200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Publishing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057400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Posters &amp; Banners</a:t>
            </a:r>
          </a:p>
          <a:p>
            <a:pPr algn="l"/>
            <a:r>
              <a:rPr lang="en-US" sz="2000" dirty="0" smtClean="0">
                <a:latin typeface="+mn-lt"/>
              </a:rPr>
              <a:t>Graphs and charts</a:t>
            </a:r>
          </a:p>
          <a:p>
            <a:pPr algn="l"/>
            <a:r>
              <a:rPr lang="en-US" sz="2000" dirty="0" smtClean="0">
                <a:latin typeface="+mn-lt"/>
              </a:rPr>
              <a:t>Stock </a:t>
            </a:r>
            <a:r>
              <a:rPr lang="en-US" sz="2000" dirty="0" smtClean="0">
                <a:latin typeface="+mn-lt"/>
              </a:rPr>
              <a:t>Market </a:t>
            </a:r>
          </a:p>
          <a:p>
            <a:pPr algn="l"/>
            <a:r>
              <a:rPr lang="en-US" sz="2000" dirty="0" smtClean="0">
                <a:latin typeface="+mn-lt"/>
              </a:rPr>
              <a:t>Data Base</a:t>
            </a:r>
          </a:p>
          <a:p>
            <a:pPr algn="l"/>
            <a:r>
              <a:rPr lang="en-US" sz="2000" dirty="0" smtClean="0">
                <a:latin typeface="+mn-lt"/>
              </a:rPr>
              <a:t>Budgeting</a:t>
            </a:r>
          </a:p>
          <a:p>
            <a:pPr algn="l"/>
            <a:r>
              <a:rPr lang="en-US" sz="2000" dirty="0" smtClean="0">
                <a:latin typeface="+mn-lt"/>
              </a:rPr>
              <a:t>Timelines</a:t>
            </a:r>
          </a:p>
          <a:p>
            <a:pPr algn="l"/>
            <a:r>
              <a:rPr lang="en-US" sz="2000" dirty="0" smtClean="0">
                <a:latin typeface="+mn-lt"/>
              </a:rPr>
              <a:t>Labeling </a:t>
            </a:r>
            <a:r>
              <a:rPr lang="en-US" sz="2000" dirty="0" smtClean="0">
                <a:latin typeface="+mn-lt"/>
              </a:rPr>
              <a:t>Maps</a:t>
            </a:r>
          </a:p>
          <a:p>
            <a:pPr algn="l"/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  </a:t>
            </a:r>
            <a:r>
              <a:rPr lang="en-US" sz="2000" dirty="0" smtClean="0">
                <a:latin typeface="+mn-lt"/>
              </a:rPr>
              <a:t>and Diagrams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205740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Brochures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Newspapers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Magazines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Calendars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Booklets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Signs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Banners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Flyers 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latin typeface="+mn-lt"/>
              </a:rPr>
              <a:t>Posters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Photography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Save Samples of work or class projects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Art/design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Basic photography techniques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Record science experiments or other activities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Creative expression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Illustrate original works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Portfolios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Adobe Photo Elements, Photoshop, Paint Shop Pro and </a:t>
            </a:r>
            <a:r>
              <a:rPr lang="en-US" sz="2700" dirty="0" smtClean="0"/>
              <a:t>others</a:t>
            </a:r>
          </a:p>
          <a:p>
            <a:pPr lvl="1">
              <a:lnSpc>
                <a:spcPct val="90000"/>
              </a:lnSpc>
            </a:pPr>
            <a:r>
              <a:rPr lang="en-US" sz="2500" b="1" dirty="0" smtClean="0"/>
              <a:t>Free online  GIMP,  Picasa</a:t>
            </a:r>
            <a:r>
              <a:rPr lang="en-US" sz="2500" b="1" dirty="0" smtClean="0"/>
              <a:t>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What </a:t>
            </a:r>
            <a:r>
              <a:rPr lang="en-US" sz="4000" dirty="0" smtClean="0"/>
              <a:t>Technology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is NOT . . .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idx="1"/>
          </p:nvPr>
        </p:nvSpPr>
        <p:spPr>
          <a:xfrm>
            <a:off x="4724400" y="1676400"/>
            <a:ext cx="3779838" cy="4289611"/>
          </a:xfrm>
        </p:spPr>
        <p:txBody>
          <a:bodyPr/>
          <a:lstStyle/>
          <a:p>
            <a:r>
              <a:rPr lang="en-US" sz="2700" b="1" dirty="0" smtClean="0"/>
              <a:t>fancy </a:t>
            </a:r>
            <a:r>
              <a:rPr lang="en-US" sz="2700" b="1" dirty="0"/>
              <a:t>workbooks </a:t>
            </a:r>
            <a:endParaRPr lang="en-US" sz="2700" b="1" dirty="0" smtClean="0"/>
          </a:p>
          <a:p>
            <a:endParaRPr lang="en-US" sz="2700" b="1" dirty="0"/>
          </a:p>
          <a:p>
            <a:r>
              <a:rPr lang="en-US" sz="2700" b="1" dirty="0" smtClean="0"/>
              <a:t>a </a:t>
            </a:r>
            <a:r>
              <a:rPr lang="en-US" sz="2700" b="1" dirty="0"/>
              <a:t>place to put students to keep them occupied while we work with other students. </a:t>
            </a:r>
          </a:p>
        </p:txBody>
      </p:sp>
      <p:pic>
        <p:nvPicPr>
          <p:cNvPr id="4" name="Picture 3" descr="kids computer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2438400" cy="325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Create and Collaborate</a:t>
            </a:r>
            <a:br>
              <a:rPr lang="en-US" sz="4800" dirty="0" smtClean="0"/>
            </a:br>
            <a:r>
              <a:rPr lang="en-US" sz="4800" dirty="0" smtClean="0"/>
              <a:t>with free tools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554287"/>
            <a:ext cx="3566160" cy="4303713"/>
          </a:xfrm>
        </p:spPr>
        <p:txBody>
          <a:bodyPr/>
          <a:lstStyle/>
          <a:p>
            <a:r>
              <a:rPr lang="en-US" dirty="0" smtClean="0"/>
              <a:t>iMovie </a:t>
            </a:r>
          </a:p>
          <a:p>
            <a:r>
              <a:rPr lang="en-US" dirty="0" smtClean="0"/>
              <a:t>Moviemaker</a:t>
            </a:r>
          </a:p>
          <a:p>
            <a:r>
              <a:rPr lang="en-US" dirty="0" smtClean="0"/>
              <a:t>PhotoStory3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554287"/>
            <a:ext cx="3566160" cy="4303713"/>
          </a:xfrm>
        </p:spPr>
        <p:txBody>
          <a:bodyPr/>
          <a:lstStyle/>
          <a:p>
            <a:r>
              <a:rPr lang="en-US" dirty="0" err="1" smtClean="0">
                <a:hlinkClick r:id="rId3"/>
              </a:rPr>
              <a:t>Animoto</a:t>
            </a:r>
            <a:endParaRPr lang="en-US" dirty="0" smtClean="0"/>
          </a:p>
          <a:p>
            <a:r>
              <a:rPr lang="en-US" dirty="0" err="1" smtClean="0">
                <a:hlinkClick r:id="rId4"/>
              </a:rPr>
              <a:t>Preezo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Sam Animation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Big Huge Labs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2590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Software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1752600"/>
            <a:ext cx="2590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Online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Analog or Digital Camcorders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Original plays and productions</a:t>
            </a:r>
            <a:r>
              <a:rPr lang="en-US" sz="2700" dirty="0" smtClean="0"/>
              <a:t> 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700" dirty="0"/>
              <a:t>Documentaries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Animation   drama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Language arts, commercials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Sound editing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QuickTime movies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add to web pages, email, PowerPoint presentations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Science – record of experimental results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Add to portfolios or send home to share with parents the work accomplished</a:t>
            </a:r>
          </a:p>
        </p:txBody>
      </p:sp>
      <p:pic>
        <p:nvPicPr>
          <p:cNvPr id="4" name="Picture 3" descr="flip1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2166">
            <a:off x="5999036" y="1989105"/>
            <a:ext cx="2095500" cy="260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iPod  and </a:t>
            </a:r>
            <a:r>
              <a:rPr lang="en-US" sz="4000" dirty="0" err="1" smtClean="0"/>
              <a:t>iTouch</a:t>
            </a:r>
            <a:r>
              <a:rPr lang="en-US" sz="4000" dirty="0" smtClean="0"/>
              <a:t> - </a:t>
            </a:r>
            <a:br>
              <a:rPr lang="en-US" sz="4000" dirty="0" smtClean="0"/>
            </a:br>
            <a:r>
              <a:rPr lang="en-US" sz="4000" dirty="0" smtClean="0"/>
              <a:t>Digital </a:t>
            </a:r>
            <a:r>
              <a:rPr lang="en-US" sz="4000" dirty="0"/>
              <a:t>Recorders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700" dirty="0" smtClean="0"/>
              <a:t>Interviews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Educational applications (apps)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Reluctant </a:t>
            </a:r>
            <a:r>
              <a:rPr lang="en-US" sz="2700" dirty="0"/>
              <a:t>writers – high verbal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Translations (Spanish to English, etc.)</a:t>
            </a:r>
            <a:r>
              <a:rPr lang="en-US" sz="2700" dirty="0" smtClean="0"/>
              <a:t> 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700" dirty="0"/>
              <a:t>Original Books on Tape for young students or ELL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Record personal performances (music) from home or public venues to include in other work</a:t>
            </a:r>
            <a:r>
              <a:rPr lang="en-US" sz="2700" dirty="0" smtClean="0"/>
              <a:t> </a:t>
            </a:r>
            <a:endParaRPr lang="en-US" sz="2000" dirty="0" smtClean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200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Broadcasts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Create TV programs for public broadcast in local community</a:t>
            </a:r>
          </a:p>
          <a:p>
            <a:r>
              <a:rPr lang="en-US"/>
              <a:t>Public Service Announcements (radio or TV)</a:t>
            </a:r>
          </a:p>
          <a:p>
            <a:r>
              <a:rPr lang="en-US"/>
              <a:t>Building or district recording – broadcast events or daily news</a:t>
            </a:r>
          </a:p>
          <a:p>
            <a:pPr>
              <a:buFont typeface="Wingdings" charset="2"/>
              <a:buNone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Scanners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700" dirty="0"/>
              <a:t>Scan original artwork or documents to save digitally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Create a slide show of original work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Create a photo collage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Create a Visual family tree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Add personal photos to an online journal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Use original art, wallpaper, or fabric to scan and use as original background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Use an ordinary object, enlarge and use in new art ideas (like a penny!)</a:t>
            </a:r>
          </a:p>
          <a:p>
            <a:pPr>
              <a:lnSpc>
                <a:spcPct val="80000"/>
              </a:lnSpc>
            </a:pPr>
            <a:r>
              <a:rPr lang="en-US" sz="2700" dirty="0"/>
              <a:t>Illustrated </a:t>
            </a:r>
            <a:r>
              <a:rPr lang="en-US" sz="2700" dirty="0" smtClean="0"/>
              <a:t>book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2403475" cy="650875"/>
          </a:xfrm>
        </p:spPr>
        <p:txBody>
          <a:bodyPr/>
          <a:lstStyle/>
          <a:p>
            <a:r>
              <a:rPr lang="en-US" sz="4000"/>
              <a:t>Robotics</a:t>
            </a:r>
          </a:p>
        </p:txBody>
      </p:sp>
      <p:pic>
        <p:nvPicPr>
          <p:cNvPr id="76811" name="Picture 11" descr="Copy (3) of Copy of MVC-039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4572000" cy="3429000"/>
          </a:xfrm>
          <a:prstGeom prst="rect">
            <a:avLst/>
          </a:prstGeom>
          <a:noFill/>
        </p:spPr>
      </p:pic>
      <p:pic>
        <p:nvPicPr>
          <p:cNvPr id="76812" name="Picture 12" descr="MVC-041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0"/>
            <a:ext cx="2514600" cy="3352800"/>
          </a:xfrm>
          <a:prstGeom prst="rect">
            <a:avLst/>
          </a:prstGeom>
          <a:noFill/>
        </p:spPr>
      </p:pic>
      <p:pic>
        <p:nvPicPr>
          <p:cNvPr id="76813" name="Picture 13" descr="robotic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48000"/>
            <a:ext cx="4114800" cy="3505200"/>
          </a:xfrm>
          <a:prstGeom prst="rect">
            <a:avLst/>
          </a:prstGeom>
          <a:noFill/>
        </p:spPr>
      </p:pic>
      <p:pic>
        <p:nvPicPr>
          <p:cNvPr id="76814" name="Picture 14" descr="robotics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943350"/>
            <a:ext cx="3886200" cy="2914650"/>
          </a:xfrm>
          <a:prstGeom prst="rect">
            <a:avLst/>
          </a:prstGeom>
          <a:noFill/>
        </p:spPr>
      </p:pic>
      <p:pic>
        <p:nvPicPr>
          <p:cNvPr id="76815" name="Picture 15" descr="robotics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381000"/>
            <a:ext cx="2743200" cy="2209800"/>
          </a:xfrm>
          <a:prstGeom prst="rect">
            <a:avLst/>
          </a:prstGeom>
          <a:noFill/>
        </p:spPr>
      </p:pic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46482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Robolab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4267200" y="64008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/>
              <a:t>Mindstorms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Re-Thinking the Way We Do Things When Adding Technology. . .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1534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</a:pPr>
            <a:r>
              <a:rPr lang="en-US" sz="2000" b="1" dirty="0"/>
              <a:t>Be willing to learn from students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Teachers still have much to offer: critical thinking, unlocking meaning, clear communication, etc.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Teaching with technology can be transforming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Encourage student autonomy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Dual level of teaching content along with meta-cognition- learning how to learn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Learning is cumulative – education is ongoing and doesn’t end with a test</a:t>
            </a:r>
          </a:p>
          <a:p>
            <a:pPr>
              <a:lnSpc>
                <a:spcPct val="105000"/>
              </a:lnSpc>
            </a:pPr>
            <a:r>
              <a:rPr lang="en-US" sz="2000" dirty="0"/>
              <a:t>Welcome productive digressions</a:t>
            </a:r>
          </a:p>
          <a:p>
            <a:pPr>
              <a:lnSpc>
                <a:spcPct val="105000"/>
              </a:lnSpc>
            </a:pPr>
            <a:r>
              <a:rPr lang="en-US" sz="2000" b="1" dirty="0"/>
              <a:t>A lot of work – build a collaborative team, and consider including students as part of the team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812800" y="360045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1625600" y="3200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95268" name="Text Box 4"/>
          <p:cNvSpPr txBox="1">
            <a:spLocks noChangeArrowheads="1"/>
          </p:cNvSpPr>
          <p:nvPr/>
        </p:nvSpPr>
        <p:spPr bwMode="auto">
          <a:xfrm>
            <a:off x="893763" y="4884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95269" name="Text Box 5"/>
          <p:cNvSpPr txBox="1">
            <a:spLocks noChangeArrowheads="1"/>
          </p:cNvSpPr>
          <p:nvPr/>
        </p:nvSpPr>
        <p:spPr bwMode="auto">
          <a:xfrm>
            <a:off x="690563" y="6256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99FF"/>
                </a:solidFill>
              </a:rPr>
              <a:t>Where Do I Start?</a:t>
            </a:r>
          </a:p>
        </p:txBody>
      </p:sp>
      <p:sp>
        <p:nvSpPr>
          <p:cNvPr id="395271" name="Rectangle 7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381000" indent="-381000">
              <a:lnSpc>
                <a:spcPct val="115000"/>
              </a:lnSpc>
              <a:buFontTx/>
              <a:buAutoNum type="arabicPeriod"/>
            </a:pPr>
            <a:r>
              <a:rPr lang="en-US" sz="2000"/>
              <a:t>What content, topic, or lesson should I start with?</a:t>
            </a:r>
          </a:p>
          <a:p>
            <a:pPr marL="381000" indent="-381000">
              <a:lnSpc>
                <a:spcPct val="115000"/>
              </a:lnSpc>
              <a:buFontTx/>
              <a:buAutoNum type="arabicPeriod"/>
            </a:pPr>
            <a:r>
              <a:rPr lang="en-US" sz="2000"/>
              <a:t>What technology may help students to better understand?</a:t>
            </a:r>
          </a:p>
          <a:p>
            <a:pPr marL="381000" indent="-381000">
              <a:lnSpc>
                <a:spcPct val="115000"/>
              </a:lnSpc>
              <a:buFontTx/>
              <a:buAutoNum type="arabicPeriod"/>
            </a:pPr>
            <a:r>
              <a:rPr lang="en-US" sz="2000"/>
              <a:t>Where can technology enhance the content, process or products in my classroom?</a:t>
            </a:r>
          </a:p>
          <a:p>
            <a:pPr marL="381000" indent="-381000">
              <a:lnSpc>
                <a:spcPct val="115000"/>
              </a:lnSpc>
              <a:buFontTx/>
              <a:buAutoNum type="arabicPeriod"/>
            </a:pPr>
            <a:r>
              <a:rPr lang="en-US" sz="2000"/>
              <a:t>What technology can assist in meeting student readiness, interests, or learning styles?</a:t>
            </a:r>
          </a:p>
          <a:p>
            <a:pPr marL="381000" indent="-381000">
              <a:lnSpc>
                <a:spcPct val="115000"/>
              </a:lnSpc>
              <a:buFontTx/>
              <a:buAutoNum type="arabicPeriod"/>
            </a:pPr>
            <a:endParaRPr lang="en-US" sz="2000"/>
          </a:p>
          <a:p>
            <a:pPr marL="800100" lvl="1" indent="-342900">
              <a:lnSpc>
                <a:spcPct val="90000"/>
              </a:lnSpc>
            </a:pPr>
            <a:endParaRPr lang="en-US" sz="1800"/>
          </a:p>
        </p:txBody>
      </p:sp>
      <p:sp>
        <p:nvSpPr>
          <p:cNvPr id="395272" name="Rectangle 8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381000" indent="-381000">
              <a:lnSpc>
                <a:spcPct val="115000"/>
              </a:lnSpc>
            </a:pPr>
            <a:r>
              <a:rPr lang="en-US" sz="2000"/>
              <a:t>Who will assist me?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sz="1800"/>
              <a:t>School personnel, other teachers, technology experts</a:t>
            </a:r>
          </a:p>
          <a:p>
            <a:pPr marL="381000" indent="-381000">
              <a:lnSpc>
                <a:spcPct val="115000"/>
              </a:lnSpc>
            </a:pPr>
            <a:r>
              <a:rPr lang="en-US" sz="2000"/>
              <a:t>Who will support me?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sz="1800"/>
              <a:t>Administrators, curriculum specialists . . .</a:t>
            </a:r>
          </a:p>
          <a:p>
            <a:pPr marL="381000" indent="-381000">
              <a:lnSpc>
                <a:spcPct val="115000"/>
              </a:lnSpc>
            </a:pPr>
            <a:r>
              <a:rPr lang="en-US" sz="2000"/>
              <a:t>What more do I need to get started?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sz="1800"/>
              <a:t>Resources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sz="1800"/>
              <a:t>Information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sz="1800"/>
              <a:t>Access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600" dirty="0" smtClean="0"/>
              <a:t>Additional</a:t>
            </a:r>
          </a:p>
          <a:p>
            <a:pPr algn="ctr">
              <a:buNone/>
            </a:pPr>
            <a:r>
              <a:rPr lang="en-US" sz="6600" dirty="0" smtClean="0"/>
              <a:t>Resources</a:t>
            </a:r>
            <a:endParaRPr lang="en-US" sz="6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Technology Integration</a:t>
            </a:r>
            <a:br>
              <a:rPr lang="en-US"/>
            </a:br>
            <a:r>
              <a:rPr lang="en-US" sz="3600"/>
              <a:t>help for teachers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6781800" cy="4572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hlinkClick r:id="rId3"/>
              </a:rPr>
              <a:t>Edutopia </a:t>
            </a:r>
            <a:r>
              <a:rPr lang="en-US" sz="2700" dirty="0"/>
              <a:t>(GLEF)</a:t>
            </a:r>
          </a:p>
          <a:p>
            <a:pPr>
              <a:lnSpc>
                <a:spcPct val="80000"/>
              </a:lnSpc>
            </a:pPr>
            <a:r>
              <a:rPr lang="en-US" sz="2700" dirty="0">
                <a:hlinkClick r:id="rId4"/>
              </a:rPr>
              <a:t>Technology Integration for Teachers </a:t>
            </a:r>
            <a:r>
              <a:rPr lang="en-US" sz="2000" dirty="0"/>
              <a:t>resources for reading and doing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hlinkClick r:id="rId5"/>
              </a:rPr>
              <a:t>Best on the </a:t>
            </a:r>
            <a:r>
              <a:rPr lang="en-US" sz="2200" dirty="0" smtClean="0">
                <a:hlinkClick r:id="rId5"/>
              </a:rPr>
              <a:t>Web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>
                <a:hlinkClick r:id="rId6"/>
              </a:rPr>
              <a:t>Kevin Honeycutt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>
                <a:hlinkClick r:id="rId7"/>
              </a:rPr>
              <a:t>Tammy’s Technology Tips</a:t>
            </a:r>
            <a:endParaRPr lang="en-US" sz="2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Tammy Worcester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hlinkClick r:id="rId8"/>
              </a:rPr>
              <a:t>Eduscapes</a:t>
            </a:r>
            <a:endParaRPr lang="en-US" sz="2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Annette Lamb and Larry Johnson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hlinkClick r:id="rId9"/>
              </a:rPr>
              <a:t>4Teachers</a:t>
            </a: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>
                <a:hlinkClick r:id="rId10"/>
              </a:rPr>
              <a:t>Education World – Technology in the Classroom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http://www.personalizemedia.com/garys-social-media-count/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Assessment and </a:t>
            </a:r>
            <a:br>
              <a:rPr lang="en-US" sz="4000"/>
            </a:br>
            <a:r>
              <a:rPr lang="en-US" sz="4000"/>
              <a:t>Dealing with Parents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  <a:p>
            <a:pPr lvl="1">
              <a:lnSpc>
                <a:spcPct val="115000"/>
              </a:lnSpc>
            </a:pPr>
            <a:r>
              <a:rPr lang="en-US" sz="2200" dirty="0"/>
              <a:t>Helping parents understand a different way of</a:t>
            </a:r>
            <a:r>
              <a:rPr lang="en-US" sz="2200" dirty="0" smtClean="0"/>
              <a:t> learning</a:t>
            </a:r>
          </a:p>
          <a:p>
            <a:pPr lvl="1">
              <a:lnSpc>
                <a:spcPct val="115000"/>
              </a:lnSpc>
            </a:pPr>
            <a:r>
              <a:rPr lang="en-US" sz="2200" dirty="0"/>
              <a:t>Explaining why all students are not doing the ‘same’ thing at the ‘same’ time.</a:t>
            </a:r>
            <a:endParaRPr lang="en-US" sz="2200" dirty="0" smtClean="0"/>
          </a:p>
          <a:p>
            <a:pPr lvl="1">
              <a:lnSpc>
                <a:spcPct val="115000"/>
              </a:lnSpc>
            </a:pPr>
            <a:r>
              <a:rPr lang="en-US" sz="2200" dirty="0" smtClean="0"/>
              <a:t>Rubrics</a:t>
            </a:r>
            <a:r>
              <a:rPr lang="en-US" sz="2200" dirty="0"/>
              <a:t>, Rubrics, Rubrics</a:t>
            </a:r>
          </a:p>
          <a:p>
            <a:pPr lvl="2">
              <a:lnSpc>
                <a:spcPct val="115000"/>
              </a:lnSpc>
            </a:pPr>
            <a:r>
              <a:rPr lang="en-US" sz="2000" dirty="0" err="1"/>
              <a:t>Rubistar</a:t>
            </a:r>
            <a:r>
              <a:rPr lang="en-US" sz="2000" dirty="0"/>
              <a:t>,</a:t>
            </a:r>
            <a:r>
              <a:rPr lang="en-US" sz="2000" dirty="0" smtClean="0"/>
              <a:t> </a:t>
            </a:r>
          </a:p>
          <a:p>
            <a:pPr lvl="2">
              <a:lnSpc>
                <a:spcPct val="115000"/>
              </a:lnSpc>
            </a:pP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077200" cy="4800600"/>
          </a:xfrm>
        </p:spPr>
        <p:txBody>
          <a:bodyPr/>
          <a:lstStyle/>
          <a:p>
            <a:pPr>
              <a:lnSpc>
                <a:spcPct val="115000"/>
              </a:lnSpc>
              <a:buFont typeface="Wingdings" charset="2"/>
              <a:buNone/>
            </a:pPr>
            <a:r>
              <a:rPr lang="en-US" sz="2700" b="1"/>
              <a:t>“With both DI and teaching with technology, your role as teacher is ever-changing as you adapt. What remains anchored are the essential questions and the processes of learning how to learn. With these in place, and with flexibility, inquisitiveness, and a pioneer spirit, you can keep things interesting for everyone.”</a:t>
            </a:r>
          </a:p>
          <a:p>
            <a:pPr lvl="3">
              <a:lnSpc>
                <a:spcPct val="90000"/>
              </a:lnSpc>
              <a:buFont typeface="Wingdings" charset="2"/>
              <a:buNone/>
            </a:pPr>
            <a:r>
              <a:rPr lang="en-US" sz="1600" b="1"/>
              <a:t>Amy Benjamin</a:t>
            </a:r>
          </a:p>
          <a:p>
            <a:pPr lvl="3">
              <a:lnSpc>
                <a:spcPct val="90000"/>
              </a:lnSpc>
              <a:buFont typeface="Wingdings" charset="2"/>
              <a:buNone/>
            </a:pPr>
            <a:r>
              <a:rPr lang="en-US" sz="1600" b="1"/>
              <a:t>Differentiated Instruction Using Technology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Business of Schools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700" i="1"/>
              <a:t>The Business of Schools Is</a:t>
            </a:r>
            <a:r>
              <a:rPr lang="en-US" sz="2700"/>
              <a:t> to produce work that engages students, that is so compelling that students persist when they experience difficulties, and that is so challenging that students have a sense of accomplishment, of satisfaction—indeed, of delight—when they successfully accomplish the tasks assigned.     </a:t>
            </a:r>
          </a:p>
          <a:p>
            <a:r>
              <a:rPr lang="en-US" sz="2700"/>
              <a:t>		</a:t>
            </a:r>
            <a:r>
              <a:rPr lang="en-US" sz="2700" u="sng"/>
              <a:t>Inventing Better Schools</a:t>
            </a:r>
            <a:r>
              <a:rPr lang="en-US" sz="2700"/>
              <a:t> * Schlechty</a:t>
            </a:r>
          </a:p>
          <a:p>
            <a:endParaRPr lang="en-US" sz="27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Multitude of Resources	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000">
                <a:hlinkClick r:id="rId3"/>
              </a:rPr>
              <a:t>AT&amp;T Knowledge Network Explorer</a:t>
            </a:r>
            <a:endParaRPr lang="en-US" sz="2000"/>
          </a:p>
          <a:p>
            <a:pPr>
              <a:lnSpc>
                <a:spcPct val="105000"/>
              </a:lnSpc>
            </a:pPr>
            <a:r>
              <a:rPr lang="en-US" sz="2000">
                <a:hlinkClick r:id="rId4"/>
              </a:rPr>
              <a:t>Teaching and Learning Center $ </a:t>
            </a:r>
            <a:endParaRPr lang="en-US" sz="2000"/>
          </a:p>
          <a:p>
            <a:pPr lvl="1">
              <a:lnSpc>
                <a:spcPct val="80000"/>
              </a:lnSpc>
            </a:pPr>
            <a:r>
              <a:rPr lang="en-US" sz="1700"/>
              <a:t>K-12 TLC Student Research Center.htm</a:t>
            </a:r>
          </a:p>
          <a:p>
            <a:pPr lvl="1">
              <a:lnSpc>
                <a:spcPct val="80000"/>
              </a:lnSpc>
            </a:pPr>
            <a:r>
              <a:rPr lang="en-US" sz="1700"/>
              <a:t>Welcome to K-12 TLC Community Learning Center.htm</a:t>
            </a:r>
          </a:p>
          <a:p>
            <a:pPr lvl="1">
              <a:lnSpc>
                <a:spcPct val="80000"/>
              </a:lnSpc>
            </a:pPr>
            <a:r>
              <a:rPr lang="en-US" sz="1700"/>
              <a:t>Mrs. Sheets Research Guide to Endangered Animals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TLC Guide to Endangered Animals.htm</a:t>
            </a:r>
          </a:p>
          <a:p>
            <a:pPr>
              <a:lnSpc>
                <a:spcPct val="105000"/>
              </a:lnSpc>
            </a:pPr>
            <a:r>
              <a:rPr lang="en-US" sz="2000">
                <a:hlinkClick r:id="rId5"/>
              </a:rPr>
              <a:t>Activity: Calendar/Daily activity for older elementary.htm</a:t>
            </a:r>
            <a:endParaRPr lang="en-US" sz="2000"/>
          </a:p>
          <a:p>
            <a:pPr>
              <a:lnSpc>
                <a:spcPct val="105000"/>
              </a:lnSpc>
            </a:pPr>
            <a:r>
              <a:rPr lang="en-US" sz="2000">
                <a:hlinkClick r:id="rId6"/>
              </a:rPr>
              <a:t>American Memory Science and Innovation Treasure Hunt.htm</a:t>
            </a:r>
            <a:endParaRPr lang="en-US" sz="2000"/>
          </a:p>
          <a:p>
            <a:pPr>
              <a:lnSpc>
                <a:spcPct val="105000"/>
              </a:lnSpc>
            </a:pPr>
            <a:r>
              <a:rPr lang="en-US" sz="2000">
                <a:hlinkClick r:id="rId7"/>
              </a:rPr>
              <a:t>Kindergarten activities Links.htm</a:t>
            </a:r>
            <a:endParaRPr lang="en-US" sz="2000"/>
          </a:p>
          <a:p>
            <a:pPr>
              <a:lnSpc>
                <a:spcPct val="105000"/>
              </a:lnSpc>
            </a:pPr>
            <a:r>
              <a:rPr lang="en-US" sz="2000">
                <a:hlinkClick r:id="rId8"/>
              </a:rPr>
              <a:t>Quia Web.htm </a:t>
            </a:r>
            <a:r>
              <a:rPr lang="en-US" sz="2000"/>
              <a:t>$</a:t>
            </a:r>
          </a:p>
          <a:p>
            <a:pPr>
              <a:lnSpc>
                <a:spcPct val="105000"/>
              </a:lnSpc>
            </a:pPr>
            <a:r>
              <a:rPr lang="en-US" sz="2000">
                <a:hlinkClick r:id="rId9"/>
              </a:rPr>
              <a:t>Sites that help classroom teachers adjust their teaching process to their learners needs.htm</a:t>
            </a:r>
            <a:endParaRPr lang="en-US" sz="2000"/>
          </a:p>
          <a:p>
            <a:pPr>
              <a:lnSpc>
                <a:spcPct val="105000"/>
              </a:lnSpc>
              <a:buFont typeface="Wingdings" charset="2"/>
              <a:buNone/>
            </a:pPr>
            <a:endParaRPr lang="en-US" sz="2000"/>
          </a:p>
          <a:p>
            <a:pPr>
              <a:lnSpc>
                <a:spcPct val="105000"/>
              </a:lnSpc>
            </a:pPr>
            <a:endParaRPr lang="en-US" sz="2000"/>
          </a:p>
          <a:p>
            <a:pPr>
              <a:lnSpc>
                <a:spcPct val="105000"/>
              </a:lnSpc>
            </a:pPr>
            <a:endParaRPr lang="en-US" sz="2000"/>
          </a:p>
          <a:p>
            <a:pPr>
              <a:lnSpc>
                <a:spcPct val="105000"/>
              </a:lnSpc>
            </a:pP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077200" cy="533400"/>
          </a:xfrm>
        </p:spPr>
        <p:txBody>
          <a:bodyPr/>
          <a:lstStyle/>
          <a:p>
            <a:r>
              <a:rPr lang="en-US" sz="3600" dirty="0"/>
              <a:t>Online Resources For DI in Technology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077200" cy="4267200"/>
          </a:xfrm>
        </p:spPr>
        <p:txBody>
          <a:bodyPr/>
          <a:lstStyle/>
          <a:p>
            <a:r>
              <a:rPr lang="en-US" sz="2200">
                <a:hlinkClick r:id="rId3"/>
              </a:rPr>
              <a:t>Project GATE</a:t>
            </a:r>
            <a:endParaRPr lang="en-US" sz="2200"/>
          </a:p>
          <a:p>
            <a:pPr lvl="1">
              <a:lnSpc>
                <a:spcPct val="125000"/>
              </a:lnSpc>
            </a:pPr>
            <a:r>
              <a:rPr lang="en-US" sz="2000">
                <a:hlinkClick r:id="rId4"/>
              </a:rPr>
              <a:t>Differentiation in detail</a:t>
            </a:r>
            <a:endParaRPr lang="en-US" sz="2000"/>
          </a:p>
          <a:p>
            <a:r>
              <a:rPr lang="en-US" sz="2200">
                <a:hlinkClick r:id="rId5"/>
              </a:rPr>
              <a:t>Differentiated Instruction Using Technology</a:t>
            </a:r>
            <a:endParaRPr lang="en-US" sz="2200"/>
          </a:p>
          <a:p>
            <a:r>
              <a:rPr lang="en-US" sz="2200">
                <a:hlinkClick r:id="rId6"/>
              </a:rPr>
              <a:t>EduScapes A Site for Life-long Learners</a:t>
            </a:r>
            <a:endParaRPr lang="en-US" sz="2200"/>
          </a:p>
          <a:p>
            <a:r>
              <a:rPr lang="en-US" sz="2200">
                <a:hlinkClick r:id="rId7"/>
              </a:rPr>
              <a:t>Internet 4 Clasrooms (sites to help classroom teachers adjust to DI</a:t>
            </a:r>
            <a:endParaRPr lang="en-US" sz="2200"/>
          </a:p>
          <a:p>
            <a:r>
              <a:rPr lang="en-US" sz="2200">
                <a:hlinkClick r:id="rId8"/>
              </a:rPr>
              <a:t>Technology &amp; Learning - The Resource for Education </a:t>
            </a:r>
            <a:r>
              <a:rPr lang="en-US" sz="2200">
                <a:hlinkClick r:id="rId9" action="ppaction://hlinkfile"/>
              </a:rPr>
              <a:t>Technology Leaders Teachers</a:t>
            </a:r>
            <a:endParaRPr lang="en-US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1143000"/>
          </a:xfrm>
        </p:spPr>
        <p:txBody>
          <a:bodyPr/>
          <a:lstStyle/>
          <a:p>
            <a:r>
              <a:rPr lang="en-US"/>
              <a:t>More Resources . . . 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077200" cy="4876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</a:pPr>
            <a:r>
              <a:rPr lang="en-US" sz="2200">
                <a:hlinkClick r:id="rId3"/>
              </a:rPr>
              <a:t>Technology Resources for Differentiated Instruction Montgomery County.htm</a:t>
            </a:r>
            <a:endParaRPr lang="en-US" sz="2200"/>
          </a:p>
          <a:p>
            <a:pPr>
              <a:lnSpc>
                <a:spcPct val="105000"/>
              </a:lnSpc>
            </a:pPr>
            <a:r>
              <a:rPr lang="en-US" sz="2200">
                <a:hlinkClick r:id="rId4"/>
              </a:rPr>
              <a:t>Thinkfinity - Education &amp; Technology in the 21st Century  </a:t>
            </a:r>
            <a:r>
              <a:rPr lang="en-US" sz="2200"/>
              <a:t>(MarcoPolo)</a:t>
            </a:r>
          </a:p>
          <a:p>
            <a:pPr>
              <a:lnSpc>
                <a:spcPct val="105000"/>
              </a:lnSpc>
            </a:pPr>
            <a:r>
              <a:rPr lang="en-US" sz="2200">
                <a:hlinkClick r:id="rId5"/>
              </a:rPr>
              <a:t>ThinkQuest</a:t>
            </a:r>
            <a:endParaRPr lang="en-US" sz="2200"/>
          </a:p>
          <a:p>
            <a:pPr>
              <a:lnSpc>
                <a:spcPct val="105000"/>
              </a:lnSpc>
            </a:pPr>
            <a:r>
              <a:rPr lang="en-US" sz="2200">
                <a:hlinkClick r:id="rId6"/>
              </a:rPr>
              <a:t>Using Technology to Differentiate Instruction.htm</a:t>
            </a:r>
            <a:endParaRPr lang="en-US" sz="2200"/>
          </a:p>
          <a:p>
            <a:pPr>
              <a:lnSpc>
                <a:spcPct val="105000"/>
              </a:lnSpc>
            </a:pPr>
            <a:r>
              <a:rPr lang="en-US" sz="2200">
                <a:hlinkClick r:id="rId7"/>
              </a:rPr>
              <a:t>Funbrain – Curriculum Guide</a:t>
            </a:r>
            <a:endParaRPr lang="en-US" sz="2200"/>
          </a:p>
          <a:p>
            <a:pPr>
              <a:lnSpc>
                <a:spcPct val="105000"/>
              </a:lnSpc>
            </a:pPr>
            <a:r>
              <a:rPr lang="en-US" sz="2200">
                <a:hlinkClick r:id="rId8"/>
              </a:rPr>
              <a:t>The Teacher Tap </a:t>
            </a:r>
            <a:r>
              <a:rPr lang="en-US" sz="2200"/>
              <a:t>– professional development resources for educators (Annette Lamb and Larry Johnson)</a:t>
            </a:r>
          </a:p>
          <a:p>
            <a:pPr>
              <a:lnSpc>
                <a:spcPct val="105000"/>
              </a:lnSpc>
            </a:pPr>
            <a:r>
              <a:rPr lang="en-US" sz="2200">
                <a:hlinkClick r:id="rId9"/>
              </a:rPr>
              <a:t>Thirteen Ed Online</a:t>
            </a:r>
            <a:endParaRPr lang="en-US" sz="2200"/>
          </a:p>
          <a:p>
            <a:pPr>
              <a:lnSpc>
                <a:spcPct val="105000"/>
              </a:lnSpc>
            </a:pPr>
            <a:r>
              <a:rPr lang="en-US" sz="2200">
                <a:hlinkClick r:id="rId10"/>
              </a:rPr>
              <a:t>Rubrics for Assessment</a:t>
            </a:r>
            <a:endParaRPr lang="en-US" sz="2200"/>
          </a:p>
          <a:p>
            <a:pPr>
              <a:lnSpc>
                <a:spcPct val="105000"/>
              </a:lnSpc>
            </a:pPr>
            <a:endParaRPr lang="en-US" sz="2200"/>
          </a:p>
          <a:p>
            <a:pPr lvl="1">
              <a:lnSpc>
                <a:spcPct val="80000"/>
              </a:lnSpc>
            </a:pPr>
            <a:endParaRPr lang="en-US" sz="2000"/>
          </a:p>
          <a:p>
            <a:pPr lvl="1">
              <a:lnSpc>
                <a:spcPct val="80000"/>
              </a:lnSpc>
            </a:pP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Organizations </a:t>
            </a:r>
            <a:br>
              <a:rPr lang="en-US"/>
            </a:br>
            <a:r>
              <a:rPr lang="en-US"/>
              <a:t>Curriculum on the Web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000"/>
              <a:t>National Science Teachers Association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3"/>
              </a:rPr>
              <a:t>http://www.nsta.org</a:t>
            </a:r>
            <a:endParaRPr lang="en-US" sz="1700"/>
          </a:p>
          <a:p>
            <a:pPr>
              <a:lnSpc>
                <a:spcPct val="105000"/>
              </a:lnSpc>
            </a:pPr>
            <a:r>
              <a:rPr lang="en-US" sz="2000"/>
              <a:t>National Council of Teachers of Mathematics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4"/>
              </a:rPr>
              <a:t>http://www.nctm.org</a:t>
            </a:r>
            <a:endParaRPr lang="en-US" sz="1700"/>
          </a:p>
          <a:p>
            <a:pPr>
              <a:lnSpc>
                <a:spcPct val="105000"/>
              </a:lnSpc>
            </a:pPr>
            <a:r>
              <a:rPr lang="en-US" sz="2000"/>
              <a:t>National Council for Social Studies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5"/>
              </a:rPr>
              <a:t>http://www.ncss.org</a:t>
            </a:r>
            <a:endParaRPr lang="en-US" sz="1700"/>
          </a:p>
          <a:p>
            <a:pPr>
              <a:lnSpc>
                <a:spcPct val="105000"/>
              </a:lnSpc>
            </a:pPr>
            <a:r>
              <a:rPr lang="en-US" sz="2000"/>
              <a:t>Kennedy Center ArtsEdge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6"/>
              </a:rPr>
              <a:t>http://artsedge.kennedy-center.org</a:t>
            </a:r>
            <a:endParaRPr lang="en-US" sz="1700"/>
          </a:p>
          <a:p>
            <a:pPr>
              <a:lnSpc>
                <a:spcPct val="105000"/>
              </a:lnSpc>
            </a:pPr>
            <a:r>
              <a:rPr lang="en-US" sz="2000"/>
              <a:t>National Council of Teachers of English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7"/>
              </a:rPr>
              <a:t>http://www.ncte.org</a:t>
            </a:r>
            <a:endParaRPr lang="en-US" sz="1700"/>
          </a:p>
          <a:p>
            <a:pPr>
              <a:lnSpc>
                <a:spcPct val="105000"/>
              </a:lnSpc>
            </a:pPr>
            <a:r>
              <a:rPr lang="en-US" sz="2000"/>
              <a:t>International Reading Association</a:t>
            </a:r>
          </a:p>
          <a:p>
            <a:pPr lvl="1">
              <a:lnSpc>
                <a:spcPct val="80000"/>
              </a:lnSpc>
            </a:pPr>
            <a:r>
              <a:rPr lang="en-US" sz="1700">
                <a:hlinkClick r:id="rId8"/>
              </a:rPr>
              <a:t>http://www.reading.org</a:t>
            </a:r>
            <a:endParaRPr lang="en-US" sz="1700"/>
          </a:p>
          <a:p>
            <a:pPr lvl="1">
              <a:lnSpc>
                <a:spcPct val="80000"/>
              </a:lnSpc>
            </a:pPr>
            <a:endParaRPr lang="en-US" sz="1700"/>
          </a:p>
          <a:p>
            <a:pPr lvl="2">
              <a:lnSpc>
                <a:spcPct val="80000"/>
              </a:lnSpc>
            </a:pPr>
            <a:endParaRPr lang="en-US" sz="1600"/>
          </a:p>
          <a:p>
            <a:pPr lvl="1">
              <a:lnSpc>
                <a:spcPct val="80000"/>
              </a:lnSpc>
            </a:pPr>
            <a:endParaRPr lang="en-US" sz="1700"/>
          </a:p>
        </p:txBody>
      </p:sp>
      <p:sp>
        <p:nvSpPr>
          <p:cNvPr id="378884" name="Text Box 4"/>
          <p:cNvSpPr txBox="1">
            <a:spLocks noChangeArrowheads="1"/>
          </p:cNvSpPr>
          <p:nvPr/>
        </p:nvSpPr>
        <p:spPr bwMode="auto">
          <a:xfrm>
            <a:off x="517525" y="2041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Science	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077200" cy="44958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200" dirty="0"/>
              <a:t>American Museum of Natural History</a:t>
            </a:r>
          </a:p>
          <a:p>
            <a:pPr>
              <a:lnSpc>
                <a:spcPct val="105000"/>
              </a:lnSpc>
            </a:pPr>
            <a:r>
              <a:rPr lang="en-US" sz="2200" dirty="0"/>
              <a:t>University of California Museum of Paleontology</a:t>
            </a:r>
          </a:p>
          <a:p>
            <a:pPr>
              <a:lnSpc>
                <a:spcPct val="105000"/>
              </a:lnSpc>
            </a:pPr>
            <a:r>
              <a:rPr lang="en-US" sz="2200" dirty="0">
                <a:hlinkClick r:id="rId3"/>
              </a:rPr>
              <a:t>Museum of the National Academy of Sciences</a:t>
            </a:r>
            <a:endParaRPr lang="en-US" sz="2200" dirty="0"/>
          </a:p>
          <a:p>
            <a:pPr>
              <a:lnSpc>
                <a:spcPct val="105000"/>
              </a:lnSpc>
            </a:pPr>
            <a:r>
              <a:rPr lang="en-US" sz="2200" dirty="0">
                <a:hlinkClick r:id="rId4"/>
              </a:rPr>
              <a:t>Human Genome Project</a:t>
            </a:r>
            <a:endParaRPr lang="en-US" sz="2200" dirty="0"/>
          </a:p>
          <a:p>
            <a:pPr>
              <a:lnSpc>
                <a:spcPct val="105000"/>
              </a:lnSpc>
            </a:pPr>
            <a:r>
              <a:rPr lang="en-US" sz="2200" dirty="0">
                <a:hlinkClick r:id="rId5"/>
              </a:rPr>
              <a:t>National Institute of Health </a:t>
            </a:r>
          </a:p>
          <a:p>
            <a:pPr>
              <a:lnSpc>
                <a:spcPct val="105000"/>
              </a:lnSpc>
            </a:pPr>
            <a:r>
              <a:rPr lang="en-US" sz="2200" dirty="0" smtClean="0">
                <a:hlinkClick r:id="rId5"/>
              </a:rPr>
              <a:t>Education </a:t>
            </a:r>
            <a:r>
              <a:rPr lang="en-US" sz="2200" dirty="0">
                <a:hlinkClick r:id="rId5"/>
              </a:rPr>
              <a:t>Resources</a:t>
            </a:r>
            <a:endParaRPr lang="en-US" sz="2200" dirty="0"/>
          </a:p>
          <a:p>
            <a:pPr>
              <a:lnSpc>
                <a:spcPct val="110000"/>
              </a:lnSpc>
            </a:pPr>
            <a:r>
              <a:rPr lang="en-US" sz="2200" dirty="0">
                <a:hlinkClick r:id="rId6"/>
              </a:rPr>
              <a:t>Science </a:t>
            </a:r>
            <a:r>
              <a:rPr lang="en-US" sz="2200" dirty="0" err="1">
                <a:hlinkClick r:id="rId6"/>
              </a:rPr>
              <a:t>NetLinks</a:t>
            </a:r>
            <a:endParaRPr lang="en-US" sz="2200" dirty="0"/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folHlink"/>
                </a:solidFill>
                <a:hlinkClick r:id="rId7"/>
              </a:rPr>
              <a:t>Hubble</a:t>
            </a:r>
            <a:r>
              <a:rPr lang="en-US" sz="2200" dirty="0">
                <a:solidFill>
                  <a:schemeClr val="folHlink"/>
                </a:solidFill>
              </a:rPr>
              <a:t> </a:t>
            </a:r>
            <a:r>
              <a:rPr lang="en-US" sz="2200" dirty="0"/>
              <a:t>galaxies far, far away  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folHlink"/>
                </a:solidFill>
                <a:hlinkClick r:id="rId8"/>
              </a:rPr>
              <a:t>HHMI</a:t>
            </a:r>
            <a:r>
              <a:rPr lang="en-US" sz="2200" dirty="0">
                <a:solidFill>
                  <a:schemeClr val="folHlink"/>
                </a:solidFill>
              </a:rPr>
              <a:t> </a:t>
            </a:r>
            <a:r>
              <a:rPr lang="en-US" sz="2200" dirty="0"/>
              <a:t>Resource Center</a:t>
            </a:r>
          </a:p>
        </p:txBody>
      </p:sp>
      <p:pic>
        <p:nvPicPr>
          <p:cNvPr id="380932" name="Picture 4" descr="hubble"/>
          <p:cNvPicPr>
            <a:picLocks noChangeAspect="1" noChangeArrowheads="1"/>
          </p:cNvPicPr>
          <p:nvPr/>
        </p:nvPicPr>
        <p:blipFill>
          <a:blip r:embed="rId9"/>
          <a:srcRect t="57777" r="78333" b="3334"/>
          <a:stretch>
            <a:fillRect/>
          </a:stretch>
        </p:blipFill>
        <p:spPr bwMode="auto">
          <a:xfrm>
            <a:off x="6096000" y="2971800"/>
            <a:ext cx="2773363" cy="3733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077200" cy="914400"/>
          </a:xfrm>
        </p:spPr>
        <p:txBody>
          <a:bodyPr/>
          <a:lstStyle/>
          <a:p>
            <a:r>
              <a:rPr lang="en-US"/>
              <a:t>Mathematics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7391400" cy="1981200"/>
          </a:xfrm>
        </p:spPr>
        <p:txBody>
          <a:bodyPr/>
          <a:lstStyle/>
          <a:p>
            <a:r>
              <a:rPr lang="en-US" sz="2200">
                <a:hlinkClick r:id="rId3"/>
              </a:rPr>
              <a:t>Mathematical Interactive Tools</a:t>
            </a:r>
            <a:endParaRPr lang="en-US" sz="2200"/>
          </a:p>
          <a:p>
            <a:r>
              <a:rPr lang="en-US" sz="2200">
                <a:hlinkClick r:id="rId4"/>
              </a:rPr>
              <a:t>The Math Forum @ Drexel University</a:t>
            </a:r>
            <a:endParaRPr lang="en-US" sz="2200"/>
          </a:p>
          <a:p>
            <a:r>
              <a:rPr lang="en-US" sz="2200">
                <a:hlinkClick r:id="rId5"/>
              </a:rPr>
              <a:t>A Creative Encounter of the Numerical Kind</a:t>
            </a:r>
            <a:endParaRPr lang="en-US" sz="2200"/>
          </a:p>
        </p:txBody>
      </p:sp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609600" y="3048000"/>
            <a:ext cx="693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284C6A"/>
                </a:solidFill>
                <a:latin typeface="Trebuchet MS" charset="0"/>
              </a:rPr>
              <a:t>Language Arts</a:t>
            </a: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381000" y="3886200"/>
            <a:ext cx="73914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284C6A"/>
                </a:solidFill>
                <a:latin typeface="Trebuchet MS" charset="0"/>
                <a:hlinkClick r:id="rId6"/>
              </a:rPr>
              <a:t>Carol Hurst’s Children’s Literature</a:t>
            </a:r>
            <a:endParaRPr lang="en-US" sz="2400">
              <a:solidFill>
                <a:srgbClr val="284C6A"/>
              </a:solidFill>
              <a:latin typeface="Trebuchet MS" charset="0"/>
              <a:hlinkClick r:id="rId7" action="ppaction://hlinkfile"/>
            </a:endParaRPr>
          </a:p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284C6A"/>
                </a:solidFill>
                <a:latin typeface="Trebuchet MS" charset="0"/>
                <a:hlinkClick r:id="rId7" action="ppaction://hlinkfile"/>
              </a:rPr>
              <a:t> </a:t>
            </a:r>
            <a:r>
              <a:rPr lang="en-US" sz="2400">
                <a:solidFill>
                  <a:schemeClr val="hlink"/>
                </a:solidFill>
                <a:latin typeface="Trebuchet MS" charset="0"/>
              </a:rPr>
              <a:t>Site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284C6A"/>
                </a:solidFill>
                <a:latin typeface="Trebuchet MS" charset="0"/>
                <a:hlinkClick r:id="rId8"/>
              </a:rPr>
              <a:t>The Complete Works of Shakespeare</a:t>
            </a:r>
            <a:endParaRPr lang="en-US" sz="2400">
              <a:solidFill>
                <a:srgbClr val="284C6A"/>
              </a:solidFill>
              <a:latin typeface="Trebuchet MS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284C6A"/>
                </a:solidFill>
                <a:latin typeface="Trebuchet MS" charset="0"/>
                <a:hlinkClick r:id="rId9"/>
              </a:rPr>
              <a:t>Thinkmap Visual Thesaurus</a:t>
            </a:r>
            <a:r>
              <a:rPr lang="en-US" sz="2400">
                <a:solidFill>
                  <a:srgbClr val="284C6A"/>
                </a:solidFill>
                <a:latin typeface="Trebuchet MS" charset="0"/>
              </a:rPr>
              <a:t> </a:t>
            </a:r>
            <a:r>
              <a:rPr lang="en-US" sz="2400">
                <a:latin typeface="Trebuchet MS" charset="0"/>
              </a:rPr>
              <a:t>$$</a:t>
            </a:r>
          </a:p>
          <a:p>
            <a:pPr algn="l">
              <a:spcBef>
                <a:spcPct val="50000"/>
              </a:spcBef>
            </a:pPr>
            <a:endParaRPr lang="en-US" sz="2400">
              <a:solidFill>
                <a:srgbClr val="284C6A"/>
              </a:solidFill>
              <a:latin typeface="Trebuchet MS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endParaRPr lang="en-US" sz="2400">
              <a:solidFill>
                <a:srgbClr val="284C6A"/>
              </a:solidFill>
              <a:latin typeface="Trebuchet MS" charset="0"/>
            </a:endParaRPr>
          </a:p>
        </p:txBody>
      </p:sp>
      <p:pic>
        <p:nvPicPr>
          <p:cNvPr id="382982" name="Picture 6" descr="visual thesaurus"/>
          <p:cNvPicPr>
            <a:picLocks noChangeAspect="1" noChangeArrowheads="1"/>
          </p:cNvPicPr>
          <p:nvPr/>
        </p:nvPicPr>
        <p:blipFill>
          <a:blip r:embed="rId10"/>
          <a:srcRect t="7361" r="21489" b="7359"/>
          <a:stretch>
            <a:fillRect/>
          </a:stretch>
        </p:blipFill>
        <p:spPr bwMode="auto">
          <a:xfrm>
            <a:off x="5943600" y="3986213"/>
            <a:ext cx="3200400" cy="2871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ChangeArrowheads="1"/>
          </p:cNvSpPr>
          <p:nvPr/>
        </p:nvSpPr>
        <p:spPr bwMode="auto">
          <a:xfrm>
            <a:off x="304800" y="685800"/>
            <a:ext cx="716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>
              <a:latin typeface="Times" charset="0"/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– Social Studies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idx="1"/>
          </p:nvPr>
        </p:nvSpPr>
        <p:spPr>
          <a:xfrm>
            <a:off x="792162" y="1761565"/>
            <a:ext cx="7570787" cy="45630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700" dirty="0">
                <a:hlinkClick r:id="rId3"/>
              </a:rPr>
              <a:t>Teaching US History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4"/>
              </a:rPr>
              <a:t>Primary Source Materials and Document Based Questions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5"/>
              </a:rPr>
              <a:t>Digital History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6"/>
              </a:rPr>
              <a:t>Veteran’s History Project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7"/>
              </a:rPr>
              <a:t>DoHistory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8"/>
              </a:rPr>
              <a:t>National Geographic Expeditions</a:t>
            </a:r>
            <a:endParaRPr lang="en-US" sz="2700" dirty="0"/>
          </a:p>
          <a:p>
            <a:pPr>
              <a:lnSpc>
                <a:spcPct val="105000"/>
              </a:lnSpc>
            </a:pPr>
            <a:r>
              <a:rPr lang="en-US" sz="2700" dirty="0">
                <a:hlinkClick r:id="rId9"/>
              </a:rPr>
              <a:t>Econ EdLink</a:t>
            </a:r>
            <a:endParaRPr lang="en-US" sz="2700" dirty="0"/>
          </a:p>
          <a:p>
            <a:pPr>
              <a:lnSpc>
                <a:spcPct val="105000"/>
              </a:lnSpc>
              <a:buFont typeface="Wingdings" charset="2"/>
              <a:buNone/>
            </a:pP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12800" b="1" dirty="0" smtClean="0">
                <a:solidFill>
                  <a:schemeClr val="accent1">
                    <a:lumMod val="50000"/>
                  </a:schemeClr>
                </a:solidFill>
              </a:rPr>
              <a:t>Students Can: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1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support 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</a:rPr>
              <a:t>exploration </a:t>
            </a:r>
            <a:endParaRPr lang="en-US" sz="5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lnSpc>
                <a:spcPct val="90000"/>
              </a:lnSpc>
              <a:buFont typeface="Wingdings" charset="2"/>
              <a:buNone/>
            </a:pP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form 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</a:rPr>
              <a:t>and test </a:t>
            </a: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hypotheses</a:t>
            </a:r>
          </a:p>
          <a:p>
            <a:pPr lvl="3">
              <a:lnSpc>
                <a:spcPct val="90000"/>
              </a:lnSpc>
              <a:buFont typeface="Wingdings" charset="2"/>
              <a:buNone/>
            </a:pP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discover 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knowledge</a:t>
            </a:r>
            <a:endParaRPr lang="en-US" sz="51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4">
              <a:lnSpc>
                <a:spcPct val="90000"/>
              </a:lnSpc>
              <a:buFont typeface="Wingdings" charset="2"/>
              <a:buNone/>
            </a:pP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Apply higher-order 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</a:rPr>
              <a:t>thinking skills</a:t>
            </a:r>
            <a:r>
              <a:rPr lang="en-US" sz="5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5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5">
              <a:lnSpc>
                <a:spcPct val="90000"/>
              </a:lnSpc>
              <a:buFont typeface="Wingdings" charset="2"/>
              <a:buNone/>
            </a:pPr>
            <a:r>
              <a:rPr lang="en-US" sz="5100" b="1" dirty="0" smtClean="0">
                <a:solidFill>
                  <a:schemeClr val="accent1">
                    <a:lumMod val="50000"/>
                  </a:schemeClr>
                </a:solidFill>
              </a:rPr>
              <a:t>Explore real</a:t>
            </a:r>
            <a:r>
              <a:rPr lang="en-US" sz="5100" b="1" dirty="0">
                <a:solidFill>
                  <a:schemeClr val="accent1">
                    <a:lumMod val="50000"/>
                  </a:schemeClr>
                </a:solidFill>
              </a:rPr>
              <a:t>, open-ended questions</a:t>
            </a:r>
            <a:r>
              <a:rPr lang="en-US" sz="5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en-US" sz="51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buFont typeface="Wingdings" charset="2"/>
              <a:buNone/>
            </a:pPr>
            <a:endParaRPr lang="en-US" sz="1000" b="1" dirty="0" smtClean="0">
              <a:hlinkClick r:id="rId3" action="ppaction://hlinkfile"/>
            </a:endParaRPr>
          </a:p>
          <a:p>
            <a:pPr algn="ctr">
              <a:lnSpc>
                <a:spcPct val="90000"/>
              </a:lnSpc>
              <a:buFont typeface="Wingdings" charset="2"/>
              <a:buNone/>
            </a:pPr>
            <a:endParaRPr lang="en-US" sz="2560" b="1" dirty="0" smtClean="0">
              <a:hlinkClick r:id="rId4"/>
            </a:endParaRPr>
          </a:p>
          <a:p>
            <a:pPr algn="ctr">
              <a:lnSpc>
                <a:spcPct val="90000"/>
              </a:lnSpc>
              <a:buFont typeface="Wingdings" charset="2"/>
              <a:buNone/>
            </a:pPr>
            <a:r>
              <a:rPr lang="en-US" sz="2560" b="1" dirty="0" smtClean="0">
                <a:hlinkClick r:id="rId4"/>
              </a:rPr>
              <a:t>http</a:t>
            </a:r>
            <a:r>
              <a:rPr lang="en-US" sz="2560" b="1" dirty="0">
                <a:hlinkClick r:id="rId4"/>
              </a:rPr>
              <a:t>://www.ncrel.org/tech/elearn/</a:t>
            </a:r>
            <a:r>
              <a:rPr lang="en-US" sz="2560" b="1" dirty="0" smtClean="0">
                <a:hlinkClick r:id="rId4"/>
              </a:rPr>
              <a:t>system.htm</a:t>
            </a:r>
            <a:r>
              <a:rPr lang="en-US" sz="2560" b="1" dirty="0" smtClean="0"/>
              <a:t/>
            </a:r>
            <a:br>
              <a:rPr lang="en-US" sz="2560" b="1" dirty="0" smtClean="0"/>
            </a:br>
            <a:r>
              <a:rPr lang="en-US" sz="2560" dirty="0" smtClean="0"/>
              <a:t>E</a:t>
            </a:r>
            <a:r>
              <a:rPr lang="en-US" sz="2560" dirty="0"/>
              <a:t>-Learning Synthesis: Curriculum and Standards-Based </a:t>
            </a:r>
            <a:r>
              <a:rPr lang="en-US" sz="2560" dirty="0" smtClean="0"/>
              <a:t>Content</a:t>
            </a:r>
            <a:br>
              <a:rPr lang="en-US" sz="2560" dirty="0" smtClean="0"/>
            </a:br>
            <a:r>
              <a:rPr lang="en-US" sz="2560" dirty="0" smtClean="0"/>
              <a:t>Learning </a:t>
            </a:r>
            <a:r>
              <a:rPr lang="en-US" sz="2560" dirty="0"/>
              <a:t>Technologies and Higher-Order Skills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28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With Great Technology </a:t>
            </a:r>
            <a:endParaRPr lang="en-US" sz="4800" dirty="0"/>
          </a:p>
        </p:txBody>
      </p:sp>
      <p:pic>
        <p:nvPicPr>
          <p:cNvPr id="4" name="Picture 3" descr="2517073670_7effd51a98_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676400"/>
            <a:ext cx="200025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Contests and Competitions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 action="ppaction://hlinkfile"/>
              </a:rPr>
              <a:t>Christopher Columbus Awards</a:t>
            </a:r>
            <a:endParaRPr lang="en-US"/>
          </a:p>
          <a:p>
            <a:r>
              <a:rPr lang="en-US">
                <a:hlinkClick r:id="rId4" action="ppaction://hlinkfile"/>
              </a:rPr>
              <a:t>Cybermission</a:t>
            </a:r>
            <a:endParaRPr lang="en-US"/>
          </a:p>
          <a:p>
            <a:r>
              <a:rPr lang="en-US">
                <a:hlinkClick r:id="rId5" action="ppaction://hlinkfile"/>
              </a:rPr>
              <a:t>Toshiba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800600"/>
            <a:ext cx="42576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914400" y="5562600"/>
            <a:ext cx="3303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>
                <a:latin typeface="Times" charset="0"/>
                <a:hlinkClick r:id="rId4"/>
              </a:rPr>
              <a:t>http://whatkidscando.org/</a:t>
            </a:r>
            <a:endParaRPr lang="en-US" sz="2400">
              <a:latin typeface="Times" charset="0"/>
            </a:endParaRPr>
          </a:p>
          <a:p>
            <a:pPr algn="l" eaLnBrk="0" hangingPunct="0"/>
            <a:endParaRPr lang="en-US" sz="2400">
              <a:latin typeface="Times" charset="0"/>
            </a:endParaRPr>
          </a:p>
        </p:txBody>
      </p:sp>
      <p:sp>
        <p:nvSpPr>
          <p:cNvPr id="387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Ideas</a:t>
            </a:r>
          </a:p>
        </p:txBody>
      </p:sp>
      <p:sp>
        <p:nvSpPr>
          <p:cNvPr id="387077" name="Rectangle 5"/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8077200" cy="4495800"/>
          </a:xfrm>
        </p:spPr>
        <p:txBody>
          <a:bodyPr/>
          <a:lstStyle/>
          <a:p>
            <a:r>
              <a:rPr lang="en-US">
                <a:hlinkClick r:id="rId5"/>
              </a:rPr>
              <a:t>Digital Library and Archives 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Kids Can Do</a:t>
            </a:r>
          </a:p>
          <a:p>
            <a:endParaRPr lang="en-US"/>
          </a:p>
        </p:txBody>
      </p:sp>
      <p:pic>
        <p:nvPicPr>
          <p:cNvPr id="387078" name="Picture 6" descr="DL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819400"/>
            <a:ext cx="5829300" cy="86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153400" cy="1143000"/>
          </a:xfrm>
        </p:spPr>
        <p:txBody>
          <a:bodyPr/>
          <a:lstStyle/>
          <a:p>
            <a:r>
              <a:rPr lang="en-US" sz="2800" dirty="0" smtClean="0"/>
              <a:t>A Multitude of Resources</a:t>
            </a:r>
            <a:r>
              <a:rPr lang="en-US" dirty="0"/>
              <a:t>	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153400" cy="5029200"/>
          </a:xfrm>
        </p:spPr>
        <p:txBody>
          <a:bodyPr anchor="ctr">
            <a:normAutofit fontScale="47500" lnSpcReduction="20000"/>
          </a:bodyPr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SAM animation (</a:t>
            </a:r>
            <a:r>
              <a:rPr lang="en-US" sz="5600" dirty="0">
                <a:hlinkClick r:id="rId3"/>
              </a:rPr>
              <a:t>www.samanimation.com</a:t>
            </a:r>
            <a:r>
              <a:rPr lang="en-US" sz="5600" dirty="0"/>
              <a:t>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Scratch (</a:t>
            </a:r>
            <a:r>
              <a:rPr lang="en-US" sz="5600" dirty="0" err="1"/>
              <a:t>scratch.mit.edu)(scratched.media.mit.edu</a:t>
            </a:r>
            <a:r>
              <a:rPr lang="en-US" sz="5600" dirty="0"/>
              <a:t>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Story starters/</a:t>
            </a:r>
            <a:r>
              <a:rPr lang="en-US" sz="5600" dirty="0" err="1"/>
              <a:t>scholastic.com</a:t>
            </a:r>
            <a:r>
              <a:rPr lang="en-US" sz="5600" dirty="0"/>
              <a:t> (teacher.scholastic.com/activities/storystarters/storystarter1.htm)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 err="1"/>
              <a:t>Timelines.com</a:t>
            </a:r>
            <a:endParaRPr lang="en-US" sz="5600" dirty="0" smtClean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 smtClean="0"/>
              <a:t>In Plain </a:t>
            </a:r>
            <a:r>
              <a:rPr lang="en-US" sz="5600" dirty="0"/>
              <a:t>English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Social bookmarking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You Tube (cartooning, music, history, more)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 err="1" smtClean="0"/>
              <a:t>Evernote</a:t>
            </a:r>
            <a:endParaRPr lang="en-US" sz="5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153400" cy="11430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153400" cy="4800600"/>
          </a:xfrm>
        </p:spPr>
        <p:txBody>
          <a:bodyPr anchor="ctr">
            <a:normAutofit fontScale="32500" lnSpcReduction="20000"/>
          </a:bodyPr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 smtClean="0"/>
              <a:t>Myths.e2bn.org</a:t>
            </a:r>
            <a:r>
              <a:rPr lang="en-US" sz="5600" dirty="0"/>
              <a:t>/</a:t>
            </a:r>
            <a:r>
              <a:rPr lang="en-US" sz="5600" dirty="0" smtClean="0"/>
              <a:t>story_creator</a:t>
            </a:r>
            <a:br>
              <a:rPr lang="en-US" sz="5600" dirty="0" smtClean="0"/>
            </a:br>
            <a:r>
              <a:rPr lang="en-US" sz="5600" dirty="0" smtClean="0"/>
              <a:t/>
            </a:r>
            <a:br>
              <a:rPr lang="en-US" sz="5600" dirty="0" smtClean="0"/>
            </a:br>
            <a:r>
              <a:rPr lang="en-US" sz="5600" dirty="0" smtClean="0"/>
              <a:t>Mrssmke.onsugar.com</a:t>
            </a:r>
            <a:r>
              <a:rPr lang="en-US" sz="5600" dirty="0"/>
              <a:t>/3307628   On Digital Storytelling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  also </a:t>
            </a:r>
            <a:r>
              <a:rPr lang="en-US" sz="5600" dirty="0" err="1"/>
              <a:t>handouts.wesfryer.com/digitalstorytelling</a:t>
            </a:r>
            <a:r>
              <a:rPr lang="en-US" sz="5600" dirty="0"/>
              <a:t>    and </a:t>
            </a:r>
            <a:r>
              <a:rPr lang="en-US" sz="5600" dirty="0">
                <a:hlinkClick r:id="rId3"/>
              </a:rPr>
              <a:t>www.isteconnects.org/2009/06/07/digital-storytelling-my-top-10-lessons-learned/</a:t>
            </a:r>
            <a:r>
              <a:rPr lang="en-US" sz="5600" dirty="0"/>
              <a:t> and </a:t>
            </a:r>
            <a:r>
              <a:rPr lang="en-US" sz="5600" dirty="0" err="1"/>
              <a:t>electronicportfolios.org/digistory/</a:t>
            </a:r>
            <a:r>
              <a:rPr lang="en-US" sz="5600" dirty="0" err="1" smtClean="0"/>
              <a:t>index.html</a:t>
            </a:r>
            <a:endParaRPr lang="en-US" sz="5600" dirty="0" smtClean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Technology enhanced book reports  </a:t>
            </a:r>
            <a:r>
              <a:rPr lang="en-US" sz="5600" dirty="0">
                <a:hlinkClick r:id="rId4"/>
              </a:rPr>
              <a:t>www.theapple.com/benefits/articles/8529-10-technology-enhanced-alternatives-to-book-reports</a:t>
            </a:r>
            <a:endParaRPr lang="en-US" sz="5600" dirty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Online Physics Games  </a:t>
            </a:r>
            <a:r>
              <a:rPr lang="en-US" sz="5600" dirty="0">
                <a:hlinkClick r:id="rId5"/>
              </a:rPr>
              <a:t>www.physicsgames.net</a:t>
            </a:r>
            <a:endParaRPr lang="en-US" sz="5600" dirty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Chemistry – </a:t>
            </a:r>
            <a:r>
              <a:rPr lang="en-US" sz="5600" dirty="0" err="1"/>
              <a:t>chemeddl.org</a:t>
            </a:r>
            <a:r>
              <a:rPr lang="en-US" sz="5600" dirty="0"/>
              <a:t>   (chemical education digital library)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/>
              <a:t>      periodic table live   </a:t>
            </a:r>
            <a:r>
              <a:rPr lang="en-US" sz="5600" dirty="0" err="1"/>
              <a:t>chemeddl.org/collections.ptl/index.html</a:t>
            </a:r>
            <a:endParaRPr lang="en-US" sz="5600" dirty="0"/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5600" dirty="0">
                <a:hlinkClick r:id="rId6"/>
              </a:rPr>
              <a:t>www.cogito.org</a:t>
            </a:r>
            <a:r>
              <a:rPr lang="en-US" sz="5600" dirty="0"/>
              <a:t>  webcasts videos – avian </a:t>
            </a:r>
            <a:r>
              <a:rPr lang="en-US" sz="5600" dirty="0" err="1"/>
              <a:t>einsteins</a:t>
            </a:r>
            <a:r>
              <a:rPr lang="en-US" sz="5600" dirty="0"/>
              <a:t>   Johns Hopkins Center for Talented Youth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500" dirty="0"/>
              <a:t>TED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4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</a:pPr>
            <a:r>
              <a:rPr lang="en-US" sz="5600" dirty="0" err="1"/>
              <a:t>Teachertube.com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 err="1"/>
              <a:t>Secondlife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 err="1"/>
              <a:t>Bighugelabs.com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/>
              <a:t>Smithsonian panoramic virtual tour</a:t>
            </a:r>
          </a:p>
          <a:p>
            <a:pPr lvl="1">
              <a:lnSpc>
                <a:spcPct val="80000"/>
              </a:lnSpc>
            </a:pPr>
            <a:r>
              <a:rPr lang="en-US" sz="5600" dirty="0">
                <a:hlinkClick r:id="rId3"/>
              </a:rPr>
              <a:t>www.mnh.si.edu/panoramas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/>
              <a:t>Visual/Virtual Field Trips</a:t>
            </a:r>
          </a:p>
          <a:p>
            <a:pPr lvl="1">
              <a:lnSpc>
                <a:spcPct val="80000"/>
              </a:lnSpc>
            </a:pPr>
            <a:r>
              <a:rPr lang="en-US" sz="5600" dirty="0"/>
              <a:t>Mrssmoke.onsugar.com/2959452</a:t>
            </a:r>
          </a:p>
          <a:p>
            <a:pPr>
              <a:lnSpc>
                <a:spcPct val="80000"/>
              </a:lnSpc>
            </a:pPr>
            <a:r>
              <a:rPr lang="en-US" sz="5600" dirty="0" smtClean="0"/>
              <a:t>www.livemocha.com  </a:t>
            </a:r>
            <a:r>
              <a:rPr lang="en-US" sz="5600" dirty="0"/>
              <a:t>foreign language</a:t>
            </a:r>
          </a:p>
          <a:p>
            <a:pPr>
              <a:lnSpc>
                <a:spcPct val="80000"/>
              </a:lnSpc>
            </a:pPr>
            <a:r>
              <a:rPr lang="en-US" sz="5600" dirty="0" err="1" smtClean="0"/>
              <a:t>Timeglider.com</a:t>
            </a:r>
            <a:endParaRPr lang="en-US" sz="5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4419" name="Rectangle 3"/>
          <p:cNvSpPr>
            <a:spLocks noGrp="1" noChangeArrowheads="1"/>
          </p:cNvSpPr>
          <p:nvPr>
            <p:ph idx="1"/>
          </p:nvPr>
        </p:nvSpPr>
        <p:spPr>
          <a:xfrm>
            <a:off x="792162" y="1761565"/>
            <a:ext cx="7570787" cy="4791635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</a:pPr>
            <a:r>
              <a:rPr lang="en-US" sz="5600" dirty="0" smtClean="0"/>
              <a:t>Wolfram </a:t>
            </a:r>
            <a:r>
              <a:rPr lang="en-US" sz="5600" dirty="0"/>
              <a:t>alpha </a:t>
            </a:r>
            <a:r>
              <a:rPr lang="en-US" sz="5600" dirty="0">
                <a:hlinkClick r:id="rId3"/>
              </a:rPr>
              <a:t>www.solframalpha.com</a:t>
            </a:r>
            <a:r>
              <a:rPr lang="en-US" sz="5600" dirty="0"/>
              <a:t> </a:t>
            </a:r>
            <a:r>
              <a:rPr lang="en-US" sz="5600" dirty="0" err="1"/>
              <a:t>searchengine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/>
              <a:t>Remembering Apollo 11 </a:t>
            </a:r>
            <a:r>
              <a:rPr lang="en-US" sz="5600" dirty="0">
                <a:hlinkClick r:id="rId4"/>
              </a:rPr>
              <a:t>www.boston.com/bigpicture/2009/07/remembering_apollo_11.html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/>
              <a:t>Virtual Pioneers (SL social studies </a:t>
            </a:r>
            <a:r>
              <a:rPr lang="en-US" sz="5600" dirty="0" err="1"/>
              <a:t>ning</a:t>
            </a:r>
            <a:r>
              <a:rPr lang="en-US" sz="56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5600" dirty="0">
                <a:hlinkClick r:id="rId5"/>
              </a:rPr>
              <a:t>www.schoonoodle.com</a:t>
            </a:r>
            <a:r>
              <a:rPr lang="en-US" sz="5600" dirty="0"/>
              <a:t> K-12 social bookmarking community</a:t>
            </a:r>
          </a:p>
          <a:p>
            <a:pPr>
              <a:lnSpc>
                <a:spcPct val="80000"/>
              </a:lnSpc>
            </a:pPr>
            <a:r>
              <a:rPr lang="en-US" sz="5600" dirty="0"/>
              <a:t>NASA do it yourself Podcast  </a:t>
            </a:r>
            <a:r>
              <a:rPr lang="en-US" sz="5600" dirty="0">
                <a:hlinkClick r:id="rId6"/>
              </a:rPr>
              <a:t>www.nasa.gov/audience/foreducators/diypodcast.index.html</a:t>
            </a:r>
            <a:endParaRPr lang="en-US" sz="5600" dirty="0"/>
          </a:p>
          <a:p>
            <a:pPr>
              <a:lnSpc>
                <a:spcPct val="80000"/>
              </a:lnSpc>
            </a:pPr>
            <a:r>
              <a:rPr lang="en-US" sz="5600" dirty="0"/>
              <a:t>Sounds of Science podcast  </a:t>
            </a:r>
            <a:r>
              <a:rPr lang="en-US" sz="5600" dirty="0" smtClean="0">
                <a:hlinkClick r:id="rId7"/>
              </a:rPr>
              <a:t>www.nap.edu/podcast.html</a:t>
            </a:r>
            <a:endParaRPr lang="en-US" sz="1300" dirty="0"/>
          </a:p>
          <a:p>
            <a:pPr lvl="1">
              <a:lnSpc>
                <a:spcPct val="80000"/>
              </a:lnSpc>
            </a:pP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15630</TotalTime>
  <Words>2201</Words>
  <Application>Microsoft Office PowerPoint</Application>
  <PresentationFormat>On-screen Show (4:3)</PresentationFormat>
  <Paragraphs>662</Paragraphs>
  <Slides>95</Slides>
  <Notes>95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Infusion</vt:lpstr>
      <vt:lpstr>  Using Technology to Enrich Content, Process and Product </vt:lpstr>
      <vt:lpstr>Where to Locate PowerPoint</vt:lpstr>
      <vt:lpstr>Join the Group!   Getting to Know Nings</vt:lpstr>
      <vt:lpstr> Think &amp; Share</vt:lpstr>
      <vt:lpstr>Slide 5</vt:lpstr>
      <vt:lpstr>Technology</vt:lpstr>
      <vt:lpstr>What Technology  is NOT . . .</vt:lpstr>
      <vt:lpstr>Slide 8</vt:lpstr>
      <vt:lpstr>Slide 9</vt:lpstr>
      <vt:lpstr>Slide 10</vt:lpstr>
      <vt:lpstr>Partnership for  21st Century Skills</vt:lpstr>
      <vt:lpstr>What Kinds of Technology   Support Content? </vt:lpstr>
      <vt:lpstr>  iTunes U</vt:lpstr>
      <vt:lpstr>Distance and Virtual Learning</vt:lpstr>
      <vt:lpstr>Quality Content Examples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Annenberg Media</vt:lpstr>
      <vt:lpstr>Slide 31</vt:lpstr>
      <vt:lpstr>Slide 32</vt:lpstr>
      <vt:lpstr>Primary Resources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Process</vt:lpstr>
      <vt:lpstr>Slide 46</vt:lpstr>
      <vt:lpstr> Technology &amp; Process   </vt:lpstr>
      <vt:lpstr>Slide 48</vt:lpstr>
      <vt:lpstr>Handhelds, iPods, iTouch</vt:lpstr>
      <vt:lpstr>Learn &amp; Create with Podcasts</vt:lpstr>
      <vt:lpstr>Interactive Web: Use and Create</vt:lpstr>
      <vt:lpstr>Literature and Reference</vt:lpstr>
      <vt:lpstr>Slide 53</vt:lpstr>
      <vt:lpstr>Content and Sharing</vt:lpstr>
      <vt:lpstr>Writing – Desktop Publishing </vt:lpstr>
      <vt:lpstr>GPS / GIS/Google Earth</vt:lpstr>
      <vt:lpstr>Graphic Organizers</vt:lpstr>
      <vt:lpstr>Research or  Copying?</vt:lpstr>
      <vt:lpstr>Where’s the Content?</vt:lpstr>
      <vt:lpstr>Research</vt:lpstr>
      <vt:lpstr>Internet Research </vt:lpstr>
      <vt:lpstr>Google</vt:lpstr>
      <vt:lpstr>Products  </vt:lpstr>
      <vt:lpstr>Technology Products</vt:lpstr>
      <vt:lpstr>Web Site Projects</vt:lpstr>
      <vt:lpstr>Webcams &amp;Video Conferencing</vt:lpstr>
      <vt:lpstr>                 Word</vt:lpstr>
      <vt:lpstr>Ideas for Products</vt:lpstr>
      <vt:lpstr>Digital Photography</vt:lpstr>
      <vt:lpstr>Create and Collaborate with free tools</vt:lpstr>
      <vt:lpstr>Analog or Digital Camcorders</vt:lpstr>
      <vt:lpstr>iPod  and iTouch -  Digital Recorders</vt:lpstr>
      <vt:lpstr>Original Broadcasts</vt:lpstr>
      <vt:lpstr>Scanners</vt:lpstr>
      <vt:lpstr>Robotics</vt:lpstr>
      <vt:lpstr>Re-Thinking the Way We Do Things When Adding Technology. . .</vt:lpstr>
      <vt:lpstr>Where Do I Start?</vt:lpstr>
      <vt:lpstr>Slide 78</vt:lpstr>
      <vt:lpstr>Technology Integration help for teachers</vt:lpstr>
      <vt:lpstr>Assessment and  Dealing with Parents</vt:lpstr>
      <vt:lpstr>Summary</vt:lpstr>
      <vt:lpstr>The Business of Schools</vt:lpstr>
      <vt:lpstr>A Multitude of Resources </vt:lpstr>
      <vt:lpstr>Online Resources For DI in Technology</vt:lpstr>
      <vt:lpstr>More Resources . . . </vt:lpstr>
      <vt:lpstr>National Organizations  Curriculum on the Web</vt:lpstr>
      <vt:lpstr>Science </vt:lpstr>
      <vt:lpstr>Mathematics</vt:lpstr>
      <vt:lpstr>History – Social Studies</vt:lpstr>
      <vt:lpstr>Contests and Competitions</vt:lpstr>
      <vt:lpstr>Interesting Ideas</vt:lpstr>
      <vt:lpstr>A Multitude of Resources </vt:lpstr>
      <vt:lpstr> </vt:lpstr>
      <vt:lpstr>Slide 94</vt:lpstr>
      <vt:lpstr>Slide 95</vt:lpstr>
    </vt:vector>
  </TitlesOfParts>
  <Company>Highlands 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Using Technology to Enrich Content, Process and Product </dc:title>
  <cp:lastModifiedBy>Cindy Sheets</cp:lastModifiedBy>
  <cp:revision>125</cp:revision>
  <dcterms:created xsi:type="dcterms:W3CDTF">2009-10-28T22:36:20Z</dcterms:created>
  <dcterms:modified xsi:type="dcterms:W3CDTF">2009-10-31T03:25:37Z</dcterms:modified>
</cp:coreProperties>
</file>