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60" r:id="rId4"/>
    <p:sldId id="259" r:id="rId5"/>
    <p:sldId id="261" r:id="rId6"/>
    <p:sldId id="256" r:id="rId7"/>
    <p:sldId id="272" r:id="rId8"/>
    <p:sldId id="264" r:id="rId9"/>
    <p:sldId id="276" r:id="rId10"/>
    <p:sldId id="275" r:id="rId11"/>
    <p:sldId id="274" r:id="rId12"/>
    <p:sldId id="262" r:id="rId13"/>
    <p:sldId id="263" r:id="rId14"/>
    <p:sldId id="270" r:id="rId15"/>
    <p:sldId id="265" r:id="rId16"/>
    <p:sldId id="266" r:id="rId17"/>
    <p:sldId id="268" r:id="rId18"/>
    <p:sldId id="269" r:id="rId19"/>
    <p:sldId id="273" r:id="rId20"/>
    <p:sldId id="271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9" autoAdjust="0"/>
    <p:restoredTop sz="94646" autoAdjust="0"/>
  </p:normalViewPr>
  <p:slideViewPr>
    <p:cSldViewPr>
      <p:cViewPr varScale="1">
        <p:scale>
          <a:sx n="141" d="100"/>
          <a:sy n="141" d="100"/>
        </p:scale>
        <p:origin x="-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367AB-FA61-423B-9A12-B3BAE56FC653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35D0-977A-4B9D-B5FB-A1521299F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FA017-C6AA-4221-8A60-0A9470A517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FA017-C6AA-4221-8A60-0A9470A517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674C2-D66E-4ABE-BAD9-93A8D1F0BB1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FA017-C6AA-4221-8A60-0A9470A517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F77D6-45C3-42B1-8AC4-C2148CA9F41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FBDA8-B9B2-43BF-9FED-81BB1DAE7A6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665AD-E118-2941-A6DC-0D88ACDFE0CA}" type="slidenum">
              <a:rPr lang="en-US"/>
              <a:pPr/>
              <a:t>16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5230A-F532-4288-ABBA-E5078578271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99417-CA34-4C28-A9E9-B7F4CB3D92D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FA017-C6AA-4221-8A60-0A9470A517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582E6-F213-4127-9F26-22FD913D377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A9E74-BF7F-4A65-B680-54D0E1DB0C6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Are you a different learner than you were 5 or 10 years ago?</a:t>
            </a:r>
          </a:p>
          <a:p>
            <a:pPr eaLnBrk="1" hangingPunct="1"/>
            <a:r>
              <a:rPr lang="en-US" smtClean="0"/>
              <a:t>Not just a new way to do the same old thing (copy and paste to the new application)</a:t>
            </a:r>
          </a:p>
          <a:p>
            <a:pPr eaLnBrk="1" hangingPunct="1"/>
            <a:r>
              <a:rPr lang="en-US" smtClean="0"/>
              <a:t>Do things in ways we’ve never done them before.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DDD19-BF88-4BFA-848D-58358B70C47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FA017-C6AA-4221-8A60-0A9470A517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48323-0853-49BC-B6A5-87BF2207486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950D2-24F3-5147-AA1F-0F901E64F95A}" type="slidenum">
              <a:rPr lang="en-US"/>
              <a:pPr/>
              <a:t>5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935D0-977A-4B9D-B5FB-A1521299F5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2CF8A-A6DB-433C-89B2-D11B4CF276C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FA017-C6AA-4221-8A60-0A9470A517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5C7A-AC59-E743-9586-BD92DD13D931}" type="slidenum">
              <a:rPr lang="en-US"/>
              <a:pPr/>
              <a:t>10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473DF982-42C3-4594-AE9A-E47B212CBDD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65C2B18-53FD-4298-BEA5-FDE21116B7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9B51-378D-4836-ABA0-95E07B479FD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7625-BB33-433E-889A-50E26C7FF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4A0C-593C-45AA-80E9-DB9B5C1F1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9B51-378D-4836-ABA0-95E07B479FD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7625-BB33-433E-889A-50E26C7FF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F982-42C3-4594-AE9A-E47B212CBDD4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2B18-53FD-4298-BEA5-FDE21116B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" TargetMode="External"/><Relationship Id="rId4" Type="http://schemas.openxmlformats.org/officeDocument/2006/relationships/hyperlink" Target="http://weebly.com/" TargetMode="External"/><Relationship Id="rId5" Type="http://schemas.openxmlformats.org/officeDocument/2006/relationships/hyperlink" Target="http://web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4" Type="http://schemas.openxmlformats.org/officeDocument/2006/relationships/hyperlink" Target="http://bubbl.us/" TargetMode="External"/><Relationship Id="rId5" Type="http://schemas.openxmlformats.org/officeDocument/2006/relationships/hyperlink" Target="http://www.tagxedo.com/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png"/><Relationship Id="rId1" Type="http://schemas.openxmlformats.org/officeDocument/2006/relationships/video" Target="file:///C:\Users\Cindy\Documents\ALM%202010\Learn%20with%20iTunes%20U%20-%20iTunes%20Tutorials%2009_1.wmv" TargetMode="Externa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-convert.com/" TargetMode="External"/><Relationship Id="rId4" Type="http://schemas.openxmlformats.org/officeDocument/2006/relationships/hyperlink" Target="http://www.zamzar.com/" TargetMode="External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nes.com/" TargetMode="External"/><Relationship Id="rId4" Type="http://schemas.openxmlformats.org/officeDocument/2006/relationships/hyperlink" Target="http://www.ted.com/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sciencenow/rss/%23h01" TargetMode="External"/><Relationship Id="rId4" Type="http://schemas.openxmlformats.org/officeDocument/2006/relationships/hyperlink" Target="http://ted.com/" TargetMode="External"/><Relationship Id="rId5" Type="http://schemas.openxmlformats.org/officeDocument/2006/relationships/hyperlink" Target="http://learninginhand.com/" TargetMode="External"/><Relationship Id="rId6" Type="http://schemas.openxmlformats.org/officeDocument/2006/relationships/hyperlink" Target="http://gcast.com/" TargetMode="External"/><Relationship Id="rId7" Type="http://schemas.openxmlformats.org/officeDocument/2006/relationships/hyperlink" Target="http://sourceforge.audacity.net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picasa.google.com/" TargetMode="External"/><Relationship Id="rId1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creativecommons.com/" TargetMode="External"/><Relationship Id="rId4" Type="http://schemas.openxmlformats.org/officeDocument/2006/relationships/hyperlink" Target="http://www.flikr.com/" TargetMode="External"/><Relationship Id="rId5" Type="http://schemas.openxmlformats.org/officeDocument/2006/relationships/hyperlink" Target="http://bighugelabs.com/" TargetMode="External"/><Relationship Id="rId6" Type="http://schemas.openxmlformats.org/officeDocument/2006/relationships/hyperlink" Target="http://bighugelabs.com/blog/students-create-national-park-trading-cards/" TargetMode="External"/><Relationship Id="rId7" Type="http://schemas.openxmlformats.org/officeDocument/2006/relationships/hyperlink" Target="http://flickrcc.bluemountains.net/" TargetMode="External"/><Relationship Id="rId8" Type="http://schemas.openxmlformats.org/officeDocument/2006/relationships/hyperlink" Target="http://www.gimp.org/" TargetMode="External"/><Relationship Id="rId9" Type="http://schemas.openxmlformats.org/officeDocument/2006/relationships/hyperlink" Target="https://www.photoshop.com/express/landing.html" TargetMode="External"/><Relationship Id="rId10" Type="http://schemas.openxmlformats.org/officeDocument/2006/relationships/hyperlink" Target="http://click7.org/image-mosaic-generator/?creat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" TargetMode="External"/><Relationship Id="rId4" Type="http://schemas.openxmlformats.org/officeDocument/2006/relationships/hyperlink" Target="http://www.snapfiles.com/get/stickfigure.html" TargetMode="External"/><Relationship Id="rId5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twitter.com/" TargetMode="External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classroom20.com/" TargetMode="External"/><Relationship Id="rId4" Type="http://schemas.openxmlformats.org/officeDocument/2006/relationships/hyperlink" Target="http://www.wikispaces.com/" TargetMode="External"/><Relationship Id="rId5" Type="http://schemas.openxmlformats.org/officeDocument/2006/relationships/hyperlink" Target="http://www.wikispaces.com/user/my/hisheets" TargetMode="External"/><Relationship Id="rId6" Type="http://schemas.openxmlformats.org/officeDocument/2006/relationships/hyperlink" Target="http://www.skype.com/" TargetMode="External"/><Relationship Id="rId7" Type="http://schemas.openxmlformats.org/officeDocument/2006/relationships/hyperlink" Target="http://www.plurk.com/" TargetMode="External"/><Relationship Id="rId8" Type="http://schemas.openxmlformats.org/officeDocument/2006/relationships/hyperlink" Target="http://www.edmodo.com/" TargetMode="External"/><Relationship Id="rId9" Type="http://schemas.openxmlformats.org/officeDocument/2006/relationships/hyperlink" Target="http://voicethread.com/" TargetMode="External"/><Relationship Id="rId10" Type="http://schemas.openxmlformats.org/officeDocument/2006/relationships/hyperlink" Target="http://calendar.google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://oedb.org/library/features/101-web-20-teaching-tools" TargetMode="External"/><Relationship Id="rId5" Type="http://schemas.openxmlformats.org/officeDocument/2006/relationships/hyperlink" Target="http://www.kevinhoneycutt.com" TargetMode="External"/><Relationship Id="rId6" Type="http://schemas.openxmlformats.org/officeDocument/2006/relationships/hyperlink" Target="http://technologybitsbytesnibbles.info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room20.com" TargetMode="External"/><Relationship Id="rId4" Type="http://schemas.openxmlformats.org/officeDocument/2006/relationships/hyperlink" Target="http://almnetwork.ning.com/" TargetMode="External"/><Relationship Id="rId5" Type="http://schemas.openxmlformats.org/officeDocument/2006/relationships/hyperlink" Target="http://www.plurk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skype.com/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m/goog411/index.html" TargetMode="External"/><Relationship Id="rId12" Type="http://schemas.openxmlformats.org/officeDocument/2006/relationships/hyperlink" Target="http://www.google.com/intl/en/options/" TargetMode="Externa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alerts.google.com/" TargetMode="External"/><Relationship Id="rId4" Type="http://schemas.openxmlformats.org/officeDocument/2006/relationships/hyperlink" Target="http://earth.google.com/" TargetMode="External"/><Relationship Id="rId5" Type="http://schemas.openxmlformats.org/officeDocument/2006/relationships/hyperlink" Target="http://maps.google.com/" TargetMode="External"/><Relationship Id="rId6" Type="http://schemas.openxmlformats.org/officeDocument/2006/relationships/hyperlink" Target="http://sketchup.google.com/product/gsu.html" TargetMode="External"/><Relationship Id="rId7" Type="http://schemas.openxmlformats.org/officeDocument/2006/relationships/hyperlink" Target="http://sketchup.google.com/yourworldin3d/howitworks.html" TargetMode="External"/><Relationship Id="rId8" Type="http://schemas.openxmlformats.org/officeDocument/2006/relationships/hyperlink" Target="http://docs.google.com/" TargetMode="External"/><Relationship Id="rId9" Type="http://schemas.openxmlformats.org/officeDocument/2006/relationships/hyperlink" Target="http://spreadsheets.google.com/ccc?key=p7Zj8KBRRVVWtjyT40nTCXA&amp;hl=en" TargetMode="External"/><Relationship Id="rId10" Type="http://schemas.openxmlformats.org/officeDocument/2006/relationships/hyperlink" Target="http://books.googl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licious.com/" TargetMode="External"/><Relationship Id="rId4" Type="http://schemas.openxmlformats.org/officeDocument/2006/relationships/hyperlink" Target="http://www.diigo.com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vebinders.com/shelf/my" TargetMode="External"/><Relationship Id="rId4" Type="http://schemas.openxmlformats.org/officeDocument/2006/relationships/hyperlink" Target="http://www.dropbox.com" TargetMode="External"/><Relationship Id="rId5" Type="http://schemas.openxmlformats.org/officeDocument/2006/relationships/hyperlink" Target="http://www.linkable.com" TargetMode="External"/><Relationship Id="rId6" Type="http://schemas.openxmlformats.org/officeDocument/2006/relationships/hyperlink" Target="http://www.linkable.com/teacherrick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vebinder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24473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Tidbits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Teachers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Cindy Sheets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Site Creation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05000"/>
            <a:ext cx="67818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b="1" dirty="0" smtClean="0">
                <a:hlinkClick r:id="rId3"/>
              </a:rPr>
              <a:t>Google Sites</a:t>
            </a:r>
            <a:endParaRPr lang="en-US" sz="2800" b="1" dirty="0" smtClean="0"/>
          </a:p>
          <a:p>
            <a:r>
              <a:rPr lang="en-US" sz="2800" b="1" dirty="0" smtClean="0">
                <a:hlinkClick r:id="rId4"/>
              </a:rPr>
              <a:t>Weebly.com</a:t>
            </a:r>
            <a:endParaRPr lang="en-US" sz="2800" b="1" dirty="0" smtClean="0"/>
          </a:p>
          <a:p>
            <a:r>
              <a:rPr lang="en-US" sz="2800" b="1" dirty="0" smtClean="0">
                <a:hlinkClick r:id="rId5"/>
              </a:rPr>
              <a:t>Webs.com</a:t>
            </a:r>
            <a:endParaRPr lang="en-US" sz="2800" b="1" dirty="0" smtClean="0"/>
          </a:p>
          <a:p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21457" y="272892"/>
            <a:ext cx="8701088" cy="860108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Mind Mapping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371600"/>
            <a:ext cx="8686800" cy="5184934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b="1" i="1" dirty="0">
                <a:latin typeface="Arial" charset="0"/>
              </a:rPr>
              <a:t>Mind maps are used to generate, visualize, structure, and classify ideas, and as an aid in study, organization, problem solving, decision making, and writing. </a:t>
            </a:r>
            <a:endParaRPr lang="en-US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CCCCCC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D966"/>
                </a:solidFill>
                <a:latin typeface="Arial" charset="0"/>
              </a:rPr>
              <a:t>        </a:t>
            </a:r>
            <a:r>
              <a:rPr lang="en-US" sz="2400" b="1" dirty="0" err="1">
                <a:solidFill>
                  <a:srgbClr val="FFD966"/>
                </a:solidFill>
                <a:latin typeface="Arial" charset="0"/>
              </a:rPr>
              <a:t>Wordle</a:t>
            </a:r>
            <a:r>
              <a:rPr lang="en-US" sz="2400" b="1" dirty="0">
                <a:solidFill>
                  <a:srgbClr val="CCCCCC"/>
                </a:solidFill>
                <a:latin typeface="Arial" charset="0"/>
              </a:rPr>
              <a:t/>
            </a:r>
            <a:br>
              <a:rPr lang="en-US" sz="2400" b="1" dirty="0">
                <a:solidFill>
                  <a:srgbClr val="CCCCCC"/>
                </a:solidFill>
                <a:latin typeface="Arial" charset="0"/>
              </a:rPr>
            </a:br>
            <a:r>
              <a:rPr lang="en-US" sz="2400" dirty="0">
                <a:solidFill>
                  <a:srgbClr val="CCCCCC"/>
                </a:solidFill>
                <a:latin typeface="Arial" charset="0"/>
              </a:rPr>
              <a:t>        </a:t>
            </a:r>
            <a:r>
              <a:rPr lang="en-US" sz="2400" dirty="0">
                <a:solidFill>
                  <a:srgbClr val="CCCCCC"/>
                </a:solidFill>
                <a:latin typeface="Arial" charset="0"/>
                <a:hlinkClick r:id="rId3"/>
              </a:rPr>
              <a:t>http://</a:t>
            </a:r>
            <a:r>
              <a:rPr lang="en-US" sz="2400" dirty="0" smtClean="0">
                <a:solidFill>
                  <a:srgbClr val="CCCCCC"/>
                </a:solidFill>
                <a:latin typeface="Arial" charset="0"/>
                <a:hlinkClick r:id="rId3"/>
              </a:rPr>
              <a:t>www.wordle.net</a:t>
            </a:r>
            <a:endParaRPr lang="en-US" sz="2400" dirty="0" smtClean="0">
              <a:solidFill>
                <a:srgbClr val="CCCCCC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CCCCCC"/>
                </a:solidFill>
                <a:latin typeface="Arial" charset="0"/>
              </a:rPr>
              <a:t>/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D966"/>
                </a:solidFill>
                <a:latin typeface="Arial" charset="0"/>
              </a:rPr>
              <a:t>                        </a:t>
            </a:r>
            <a:r>
              <a:rPr lang="en-US" sz="2400" b="1" dirty="0" err="1">
                <a:solidFill>
                  <a:srgbClr val="FFD966"/>
                </a:solidFill>
                <a:latin typeface="Arial" charset="0"/>
              </a:rPr>
              <a:t>Bubbl.us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CCCCCC"/>
                </a:solidFill>
                <a:latin typeface="Arial" charset="0"/>
              </a:rPr>
              <a:t>                         </a:t>
            </a:r>
            <a:r>
              <a:rPr lang="en-US" sz="2400" dirty="0">
                <a:solidFill>
                  <a:srgbClr val="CCCCCC"/>
                </a:solidFill>
                <a:latin typeface="Arial" charset="0"/>
                <a:hlinkClick r:id="rId4"/>
              </a:rPr>
              <a:t>http://bubbl.us</a:t>
            </a:r>
            <a:r>
              <a:rPr lang="en-US" sz="2400" dirty="0" smtClean="0">
                <a:solidFill>
                  <a:srgbClr val="CCCCCC"/>
                </a:solidFill>
                <a:latin typeface="Arial" charset="0"/>
                <a:hlinkClick r:id="rId4"/>
              </a:rPr>
              <a:t>/</a:t>
            </a:r>
            <a:endParaRPr lang="en-US" sz="2400" dirty="0" smtClean="0">
              <a:solidFill>
                <a:srgbClr val="CCCCCC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 smtClean="0">
              <a:solidFill>
                <a:srgbClr val="CCCCCC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Tagxedo</a:t>
            </a:r>
            <a:r>
              <a:rPr lang="en-US" sz="2400" dirty="0" smtClean="0">
                <a:solidFill>
                  <a:srgbClr val="CCCCCC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CCCCCC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CCCCCC"/>
                </a:solidFill>
                <a:latin typeface="Arial" charset="0"/>
                <a:hlinkClick r:id="rId5"/>
              </a:rPr>
              <a:t>www.tagxedo.com</a:t>
            </a:r>
            <a:r>
              <a:rPr lang="en-US" sz="2400" dirty="0" smtClean="0">
                <a:solidFill>
                  <a:srgbClr val="CCCCCC"/>
                </a:solidFill>
                <a:latin typeface="Arial" charset="0"/>
              </a:rPr>
              <a:t> 		</a:t>
            </a:r>
            <a:r>
              <a:rPr lang="en-US" sz="3200" dirty="0" smtClean="0">
                <a:solidFill>
                  <a:schemeClr val="bg1"/>
                </a:solidFill>
                <a:latin typeface="Alba Super" pitchFamily="2" charset="0"/>
              </a:rPr>
              <a:t>Tag Cloud with Style</a:t>
            </a:r>
            <a:endParaRPr lang="en-US" dirty="0">
              <a:solidFill>
                <a:schemeClr val="bg1"/>
              </a:solidFill>
              <a:latin typeface="Alba Super" pitchFamily="2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CCCCCC"/>
                </a:solidFill>
                <a:latin typeface="Arial" charset="0"/>
              </a:rPr>
              <a:t> 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326130" cy="571500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7680" y="2743200"/>
            <a:ext cx="1584484" cy="631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14600" y="304800"/>
            <a:ext cx="4038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iTunes 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     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iTunes U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Learn with iTunes U - iTunes Tutorials 09_1.wmv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1981200"/>
            <a:ext cx="57150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Tools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hlinkClick r:id="rId3"/>
              </a:rPr>
              <a:t>Media-Convert</a:t>
            </a:r>
            <a:endParaRPr lang="en-US" sz="2800" b="1" dirty="0" smtClean="0"/>
          </a:p>
          <a:p>
            <a:pPr eaLnBrk="1" hangingPunct="1"/>
            <a:r>
              <a:rPr lang="en-US" sz="2800" b="1" dirty="0" err="1" smtClean="0">
                <a:hlinkClick r:id="rId4"/>
              </a:rPr>
              <a:t>Zamzar</a:t>
            </a:r>
            <a:endParaRPr lang="en-US" sz="2800" b="1" dirty="0" smtClean="0"/>
          </a:p>
        </p:txBody>
      </p:sp>
      <p:pic>
        <p:nvPicPr>
          <p:cNvPr id="20484" name="Picture 4" descr="HomepageImage"/>
          <p:cNvPicPr>
            <a:picLocks noChangeAspect="1" noChangeArrowheads="1"/>
          </p:cNvPicPr>
          <p:nvPr/>
        </p:nvPicPr>
        <p:blipFill>
          <a:blip r:embed="rId5" cstate="print"/>
          <a:srcRect r="43896"/>
          <a:stretch>
            <a:fillRect/>
          </a:stretch>
        </p:blipFill>
        <p:spPr bwMode="auto">
          <a:xfrm>
            <a:off x="3200400" y="3276600"/>
            <a:ext cx="4114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Podcasts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600200"/>
            <a:ext cx="2971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hlinkClick r:id="rId3"/>
              </a:rPr>
              <a:t>iTunes</a:t>
            </a:r>
            <a:endParaRPr lang="en-US" sz="2800" b="1" dirty="0" smtClean="0"/>
          </a:p>
          <a:p>
            <a:pPr eaLnBrk="1" hangingPunct="1"/>
            <a:r>
              <a:rPr lang="en-US" sz="2800" b="1" dirty="0" smtClean="0">
                <a:hlinkClick r:id="rId4"/>
              </a:rPr>
              <a:t>Ted Talks</a:t>
            </a:r>
            <a:endParaRPr lang="en-US" sz="2800" b="1" dirty="0" smtClean="0"/>
          </a:p>
        </p:txBody>
      </p:sp>
      <p:pic>
        <p:nvPicPr>
          <p:cNvPr id="9220" name="Picture 4" descr="podcas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057400"/>
            <a:ext cx="3810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pod squad  and our city 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42900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99294" cy="1461247"/>
          </a:xfrm>
        </p:spPr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&amp; Create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Podcasts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92162" y="2819400"/>
            <a:ext cx="3566160" cy="5158335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b="1" dirty="0" smtClean="0"/>
              <a:t>Science Now (NOVA) podcasts</a:t>
            </a:r>
          </a:p>
          <a:p>
            <a:pPr indent="-182880">
              <a:lnSpc>
                <a:spcPct val="80000"/>
              </a:lnSpc>
            </a:pPr>
            <a:r>
              <a:rPr lang="en-US" dirty="0" smtClean="0">
                <a:hlinkClick r:id="rId3"/>
              </a:rPr>
              <a:t>http://www.pbs.org/wgbh/nova/sciencenow/rss/#h01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iTunes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Podbean.com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Ted Talks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4"/>
              </a:rPr>
              <a:t>http://ted.com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66534" y="2743200"/>
            <a:ext cx="3767866" cy="3335338"/>
          </a:xfrm>
        </p:spPr>
        <p:txBody>
          <a:bodyPr>
            <a:normAutofit fontScale="85000" lnSpcReduction="20000"/>
          </a:bodyPr>
          <a:lstStyle/>
          <a:p>
            <a:r>
              <a:rPr lang="en-US" sz="2100" b="1" dirty="0" smtClean="0"/>
              <a:t>Learning in Hand</a:t>
            </a:r>
          </a:p>
          <a:p>
            <a:pPr lvl="1"/>
            <a:r>
              <a:rPr lang="en-US" sz="2100" b="1" dirty="0" smtClean="0">
                <a:hlinkClick r:id="rId5"/>
              </a:rPr>
              <a:t>learninginhand.com</a:t>
            </a:r>
            <a:endParaRPr lang="en-US" sz="2100" b="1" dirty="0" smtClean="0"/>
          </a:p>
          <a:p>
            <a:r>
              <a:rPr lang="en-US" sz="2100" b="1" dirty="0" err="1" smtClean="0"/>
              <a:t>Gcast</a:t>
            </a:r>
            <a:r>
              <a:rPr lang="en-US" sz="2100" b="1" dirty="0" smtClean="0"/>
              <a:t>   </a:t>
            </a:r>
          </a:p>
          <a:p>
            <a:pPr lvl="1"/>
            <a:r>
              <a:rPr lang="en-US" sz="2100" b="1" dirty="0" smtClean="0">
                <a:hlinkClick r:id="rId6"/>
              </a:rPr>
              <a:t>http://gcast.com</a:t>
            </a:r>
            <a:endParaRPr lang="en-US" sz="2100" b="1" dirty="0" smtClean="0"/>
          </a:p>
          <a:p>
            <a:r>
              <a:rPr lang="en-US" sz="2100" b="1" dirty="0" err="1" smtClean="0"/>
              <a:t>Garageband</a:t>
            </a:r>
            <a:r>
              <a:rPr lang="en-US" sz="2100" b="1" dirty="0" smtClean="0"/>
              <a:t> (Apple)</a:t>
            </a:r>
          </a:p>
          <a:p>
            <a:r>
              <a:rPr lang="en-US" sz="2100" b="1" dirty="0" smtClean="0"/>
              <a:t>Audacity </a:t>
            </a:r>
          </a:p>
          <a:p>
            <a:pPr lvl="1"/>
            <a:r>
              <a:rPr lang="en-US" sz="2100" b="1" dirty="0" smtClean="0">
                <a:hlinkClick r:id="rId7"/>
              </a:rPr>
              <a:t>Sourceforge.audacity.net</a:t>
            </a:r>
            <a:endParaRPr lang="en-US" sz="2100" b="1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81600" y="1752600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752600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Collect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</a:t>
            </a:r>
            <a:r>
              <a:rPr lang="en-US" dirty="0" smtClean="0"/>
              <a:t>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hlinkClick r:id="rId3"/>
              </a:rPr>
              <a:t>Creative Commons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err="1" smtClean="0">
                <a:hlinkClick r:id="rId4"/>
              </a:rPr>
              <a:t>Flickr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hlinkClick r:id="rId5"/>
              </a:rPr>
              <a:t>Big Huge Labs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400" b="1" dirty="0" smtClean="0">
                <a:hlinkClick r:id="rId6"/>
              </a:rPr>
              <a:t>National Park Trading Cards</a:t>
            </a: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err="1" smtClean="0">
                <a:hlinkClick r:id="rId7"/>
              </a:rPr>
              <a:t>FlickrCC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hlinkClick r:id="rId8"/>
              </a:rPr>
              <a:t>Gimp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hlinkClick r:id="rId9"/>
              </a:rPr>
              <a:t>Photoshop Express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hlinkClick r:id="rId10"/>
              </a:rPr>
              <a:t>Image Mosaic Generator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hlinkClick r:id="rId11"/>
              </a:rPr>
              <a:t>Picasa</a:t>
            </a:r>
            <a:endParaRPr lang="en-US" sz="1800" b="1" dirty="0" smtClean="0"/>
          </a:p>
        </p:txBody>
      </p:sp>
      <p:pic>
        <p:nvPicPr>
          <p:cNvPr id="13316" name="Picture 4" descr="celebrate success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1524000"/>
            <a:ext cx="3765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Programs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hlinkClick r:id="rId3"/>
              </a:rPr>
              <a:t>Scratch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Alice</a:t>
            </a:r>
          </a:p>
          <a:p>
            <a:pPr eaLnBrk="1" hangingPunct="1"/>
            <a:r>
              <a:rPr lang="en-US" b="1" dirty="0" smtClean="0"/>
              <a:t>Pivot </a:t>
            </a:r>
            <a:r>
              <a:rPr lang="en-US" b="1" dirty="0" err="1" smtClean="0"/>
              <a:t>Stickfigure</a:t>
            </a:r>
            <a:r>
              <a:rPr lang="en-US" b="1" dirty="0" smtClean="0"/>
              <a:t> Animator</a:t>
            </a:r>
          </a:p>
          <a:p>
            <a:pPr lvl="1" eaLnBrk="1" hangingPunct="1"/>
            <a:r>
              <a:rPr lang="en-US" b="1" dirty="0" smtClean="0">
                <a:hlinkClick r:id="rId4"/>
              </a:rPr>
              <a:t>www.snapfiles.com/get/stickfigure.html</a:t>
            </a:r>
            <a:endParaRPr lang="en-US" b="1" dirty="0" smtClean="0"/>
          </a:p>
          <a:p>
            <a:r>
              <a:rPr lang="en-US" b="1" dirty="0" smtClean="0"/>
              <a:t>Sam Animation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4340" name="Picture 4" descr="j00787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657600"/>
            <a:ext cx="16589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Google Goodies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Trends</a:t>
            </a:r>
          </a:p>
          <a:p>
            <a:r>
              <a:rPr lang="en-US" sz="2400" b="1" dirty="0" smtClean="0"/>
              <a:t>Scholar</a:t>
            </a:r>
          </a:p>
          <a:p>
            <a:r>
              <a:rPr lang="en-US" sz="2400" b="1" dirty="0" smtClean="0"/>
              <a:t>Image Swirl</a:t>
            </a:r>
          </a:p>
          <a:p>
            <a:r>
              <a:rPr lang="en-US" sz="2400" b="1" dirty="0" smtClean="0"/>
              <a:t>Similar Image</a:t>
            </a:r>
          </a:p>
          <a:p>
            <a:r>
              <a:rPr lang="en-US" sz="2400" b="1" dirty="0" smtClean="0"/>
              <a:t>Audio Indexing</a:t>
            </a:r>
          </a:p>
          <a:p>
            <a:r>
              <a:rPr lang="en-US" sz="2400" b="1" dirty="0" smtClean="0"/>
              <a:t>City Tours</a:t>
            </a:r>
          </a:p>
          <a:p>
            <a:r>
              <a:rPr lang="en-US" sz="2400" b="1" dirty="0" smtClean="0"/>
              <a:t>In Quotes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838200"/>
            <a:ext cx="3657600" cy="5287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000" b="1" smtClean="0"/>
              <a:t>‘Our kids will spend the rest of their lives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000" b="1" smtClean="0"/>
              <a:t>in the future.</a:t>
            </a:r>
            <a:br>
              <a:rPr lang="en-US" sz="4000" b="1" smtClean="0"/>
            </a:br>
            <a:endParaRPr lang="en-US" sz="40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000" b="1" smtClean="0"/>
              <a:t>Are we getting them ready?’</a:t>
            </a:r>
          </a:p>
        </p:txBody>
      </p:sp>
      <p:pic>
        <p:nvPicPr>
          <p:cNvPr id="3075" name="Picture 4" descr="web page pics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3" y="188259"/>
            <a:ext cx="7799294" cy="954741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&amp; Social Networks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Ning</a:t>
            </a:r>
            <a:r>
              <a:rPr lang="en-US" sz="2800" b="1" dirty="0" smtClean="0"/>
              <a:t> communities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hlinkClick r:id="rId3"/>
              </a:rPr>
              <a:t>Classroom </a:t>
            </a:r>
            <a:r>
              <a:rPr lang="en-US" sz="2400" b="1" dirty="0" smtClean="0">
                <a:hlinkClick r:id="rId3"/>
              </a:rPr>
              <a:t>20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hlinkClick r:id="rId4"/>
              </a:rPr>
              <a:t>Wikis</a:t>
            </a:r>
            <a:endParaRPr lang="en-US" sz="2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hlinkClick r:id="rId5"/>
              </a:rPr>
              <a:t>http://www.wikispaces.com/user/my/</a:t>
            </a:r>
            <a:r>
              <a:rPr lang="en-US" sz="2400" b="1" dirty="0" smtClean="0">
                <a:hlinkClick r:id="rId5"/>
              </a:rPr>
              <a:t>hisheets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hlinkClick r:id="rId6"/>
              </a:rPr>
              <a:t>Skype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>
                <a:hlinkClick r:id="rId7"/>
              </a:rPr>
              <a:t>Plurk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>
                <a:hlinkClick r:id="rId8"/>
              </a:rPr>
              <a:t>Edmodo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hlinkClick r:id="rId9"/>
              </a:rPr>
              <a:t>Voice Thread</a:t>
            </a:r>
            <a:r>
              <a:rPr lang="en-US" sz="2800" b="1" dirty="0" smtClean="0"/>
              <a:t>  </a:t>
            </a:r>
            <a:r>
              <a:rPr lang="en-US" sz="1400" b="1" dirty="0" smtClean="0"/>
              <a:t>($ options for private groups)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hlinkClick r:id="rId10"/>
              </a:rPr>
              <a:t>Google Calendars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hlinkClick r:id="rId11"/>
              </a:rPr>
              <a:t>Twitter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21508" name="Picture 4" descr="MPj0434101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3657600"/>
            <a:ext cx="17319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MPj0438910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1295400"/>
            <a:ext cx="2209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Pj03847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3810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Teaching Tools for Web 2.0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hlinkClick r:id="rId4"/>
              </a:rPr>
              <a:t>http://oedb.org/library/features/101-web-20-teaching-tools</a:t>
            </a:r>
            <a:endParaRPr lang="en-US" b="1" dirty="0" smtClean="0"/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/>
            <a:r>
              <a:rPr lang="en-US" sz="2400" b="1" dirty="0" smtClean="0">
                <a:hlinkClick r:id="rId5"/>
              </a:rPr>
              <a:t>www.kevinhoneycutt.com</a:t>
            </a:r>
            <a:endParaRPr lang="en-US" sz="2400" b="1" dirty="0" smtClean="0"/>
          </a:p>
          <a:p>
            <a:pPr eaLnBrk="1" hangingPunct="1"/>
            <a:r>
              <a:rPr lang="en-US" b="1" dirty="0" smtClean="0">
                <a:hlinkClick r:id="rId6"/>
              </a:rPr>
              <a:t>Technology Bits, Bytes &amp;</a:t>
            </a:r>
            <a:br>
              <a:rPr lang="en-US" b="1" dirty="0" smtClean="0">
                <a:hlinkClick r:id="rId6"/>
              </a:rPr>
            </a:br>
            <a:r>
              <a:rPr lang="en-US" b="1" dirty="0" smtClean="0">
                <a:hlinkClick r:id="rId6"/>
              </a:rPr>
              <a:t>Nibbles</a:t>
            </a:r>
            <a:endParaRPr lang="en-US" b="1" dirty="0" smtClean="0"/>
          </a:p>
          <a:p>
            <a:pPr lvl="1"/>
            <a:r>
              <a:rPr lang="en-US" b="1" dirty="0" smtClean="0"/>
              <a:t>Cyndi Danner-Kuhn</a:t>
            </a:r>
          </a:p>
          <a:p>
            <a:pPr lvl="1"/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Footprints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footpri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19621" y="2057400"/>
            <a:ext cx="2504758" cy="3733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6" descr="profiles of 21st century lear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750888"/>
            <a:ext cx="844391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99294" cy="381000"/>
          </a:xfrm>
        </p:spPr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 the Group!  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792162" y="1761565"/>
            <a:ext cx="7570787" cy="44868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hlinkClick r:id="rId3"/>
              </a:rPr>
              <a:t>www.Classroom20.com</a:t>
            </a:r>
            <a:endParaRPr lang="en-US" sz="3200" b="1" dirty="0" smtClean="0"/>
          </a:p>
          <a:p>
            <a:pPr lvl="1"/>
            <a:r>
              <a:rPr lang="en-US" b="1" dirty="0" smtClean="0"/>
              <a:t>Community of teachers </a:t>
            </a:r>
          </a:p>
          <a:p>
            <a:pPr lvl="1"/>
            <a:r>
              <a:rPr lang="en-US" b="1" dirty="0" smtClean="0"/>
              <a:t>Live learning sessions  </a:t>
            </a:r>
            <a:endParaRPr lang="en-US" b="1" dirty="0" smtClean="0"/>
          </a:p>
          <a:p>
            <a:r>
              <a:rPr lang="en-US" sz="3600" b="1" dirty="0" smtClean="0">
                <a:hlinkClick r:id="rId4"/>
              </a:rPr>
              <a:t>ALMnetwork.ning.com</a:t>
            </a:r>
            <a:endParaRPr lang="en-US" sz="3600" b="1" dirty="0" smtClean="0"/>
          </a:p>
          <a:p>
            <a:pPr lvl="1"/>
            <a:r>
              <a:rPr lang="en-US" sz="2000" b="1" dirty="0" smtClean="0"/>
              <a:t>Online community supporting users of the Autonomous Learner Model</a:t>
            </a:r>
            <a:endParaRPr lang="en-US" sz="2000" b="1" dirty="0" smtClean="0"/>
          </a:p>
          <a:p>
            <a:r>
              <a:rPr lang="en-US" sz="3200" b="1" dirty="0" err="1" smtClean="0">
                <a:hlinkClick r:id="rId5"/>
              </a:rPr>
              <a:t>Plurk.com</a:t>
            </a:r>
            <a:endParaRPr lang="en-US" sz="32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Skype 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www.skype.com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3" y="188259"/>
            <a:ext cx="7799294" cy="878541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Goodies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658100" cy="51054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1800" b="1" dirty="0" smtClean="0">
                <a:hlinkClick r:id="rId3"/>
              </a:rPr>
              <a:t>Alerts</a:t>
            </a:r>
            <a:r>
              <a:rPr lang="en-US" sz="1800" b="1" dirty="0" smtClean="0"/>
              <a:t> – topics or digital footprints</a:t>
            </a:r>
          </a:p>
          <a:p>
            <a:pPr eaLnBrk="1" hangingPunct="1"/>
            <a:r>
              <a:rPr lang="en-US" sz="1800" b="1" dirty="0" smtClean="0">
                <a:hlinkClick r:id="rId4"/>
              </a:rPr>
              <a:t>Earth</a:t>
            </a:r>
            <a:endParaRPr lang="en-US" sz="1800" b="1" dirty="0" smtClean="0"/>
          </a:p>
          <a:p>
            <a:pPr lvl="1" eaLnBrk="1" hangingPunct="1"/>
            <a:r>
              <a:rPr lang="en-US" sz="1600" b="1" dirty="0" smtClean="0"/>
              <a:t>Moon, Mars, Ocean too</a:t>
            </a:r>
          </a:p>
          <a:p>
            <a:pPr eaLnBrk="1" hangingPunct="1"/>
            <a:r>
              <a:rPr lang="en-US" sz="1800" b="1" dirty="0" smtClean="0">
                <a:hlinkClick r:id="rId5"/>
              </a:rPr>
              <a:t>Maps</a:t>
            </a:r>
            <a:endParaRPr lang="en-US" sz="1800" b="1" dirty="0" smtClean="0"/>
          </a:p>
          <a:p>
            <a:pPr eaLnBrk="1" hangingPunct="1"/>
            <a:r>
              <a:rPr lang="en-US" sz="1800" b="1" dirty="0" smtClean="0">
                <a:hlinkClick r:id="rId6"/>
              </a:rPr>
              <a:t>Sketch-up</a:t>
            </a:r>
            <a:endParaRPr lang="en-US" sz="1800" b="1" dirty="0" smtClean="0"/>
          </a:p>
          <a:p>
            <a:pPr lvl="1" eaLnBrk="1" hangingPunct="1"/>
            <a:r>
              <a:rPr lang="en-US" sz="1600" b="1" dirty="0" smtClean="0">
                <a:hlinkClick r:id="rId7"/>
              </a:rPr>
              <a:t>Create models and include in Google Earth</a:t>
            </a:r>
            <a:endParaRPr lang="en-US" sz="1600" b="1" dirty="0" smtClean="0"/>
          </a:p>
          <a:p>
            <a:pPr eaLnBrk="1" hangingPunct="1"/>
            <a:r>
              <a:rPr lang="en-US" sz="4100" b="1" dirty="0" smtClean="0">
                <a:hlinkClick r:id="rId8"/>
              </a:rPr>
              <a:t>Docs</a:t>
            </a:r>
            <a:endParaRPr lang="en-US" sz="4100" b="1" dirty="0" smtClean="0"/>
          </a:p>
          <a:p>
            <a:pPr eaLnBrk="1" hangingPunct="1"/>
            <a:r>
              <a:rPr lang="en-US" sz="3800" b="1" dirty="0" smtClean="0">
                <a:hlinkClick r:id="rId9"/>
              </a:rPr>
              <a:t>Surveys</a:t>
            </a:r>
            <a:endParaRPr lang="en-US" sz="3800" b="1" dirty="0" smtClean="0"/>
          </a:p>
          <a:p>
            <a:pPr eaLnBrk="1" hangingPunct="1"/>
            <a:r>
              <a:rPr lang="en-US" sz="1800" b="1" dirty="0" smtClean="0">
                <a:hlinkClick r:id="rId10"/>
              </a:rPr>
              <a:t>Books</a:t>
            </a:r>
            <a:endParaRPr lang="en-US" sz="1800" b="1" dirty="0" smtClean="0"/>
          </a:p>
          <a:p>
            <a:pPr eaLnBrk="1" hangingPunct="1"/>
            <a:r>
              <a:rPr lang="en-US" sz="1800" b="1" dirty="0" err="1" smtClean="0">
                <a:hlinkClick r:id="rId11"/>
              </a:rPr>
              <a:t>Goog</a:t>
            </a:r>
            <a:r>
              <a:rPr lang="en-US" sz="1800" b="1" dirty="0" smtClean="0">
                <a:hlinkClick r:id="rId11"/>
              </a:rPr>
              <a:t> 411</a:t>
            </a:r>
            <a:endParaRPr lang="en-US" sz="1800" b="1" dirty="0" smtClean="0"/>
          </a:p>
          <a:p>
            <a:pPr eaLnBrk="1" hangingPunct="1"/>
            <a:r>
              <a:rPr lang="en-US" sz="1800" b="1" dirty="0" smtClean="0">
                <a:hlinkClick r:id="rId12"/>
              </a:rPr>
              <a:t>More Google</a:t>
            </a:r>
            <a:endParaRPr lang="en-US" sz="1800" b="1" dirty="0" smtClean="0"/>
          </a:p>
          <a:p>
            <a:pPr eaLnBrk="1" hangingPunct="1"/>
            <a:r>
              <a:rPr lang="en-US" sz="1800" b="1" dirty="0" smtClean="0"/>
              <a:t>Sites</a:t>
            </a:r>
          </a:p>
        </p:txBody>
      </p:sp>
      <p:pic>
        <p:nvPicPr>
          <p:cNvPr id="24580" name="Picture 4" descr="google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4572000"/>
            <a:ext cx="3657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1457" y="272892"/>
            <a:ext cx="8701088" cy="860108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Social Bookmarking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310" y="1371600"/>
            <a:ext cx="8813958" cy="517207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latin typeface="Arial" charset="0"/>
              </a:rPr>
              <a:t>Social bookmarking is a method for Internet users to share, organize, search, and manage bookmarks of web resources. Unlike file sharing, the </a:t>
            </a:r>
            <a:r>
              <a:rPr lang="en-US" sz="2200" i="1" dirty="0">
                <a:latin typeface="Arial" charset="0"/>
              </a:rPr>
              <a:t>resources</a:t>
            </a:r>
            <a:r>
              <a:rPr lang="en-US" sz="2200" dirty="0">
                <a:latin typeface="Arial" charset="0"/>
              </a:rPr>
              <a:t> aren't shared; merely bookmarks that </a:t>
            </a:r>
            <a:r>
              <a:rPr lang="en-US" sz="2200" i="1" dirty="0">
                <a:latin typeface="Arial" charset="0"/>
              </a:rPr>
              <a:t>reference</a:t>
            </a:r>
            <a:r>
              <a:rPr lang="en-US" sz="2200" dirty="0">
                <a:latin typeface="Arial" charset="0"/>
              </a:rPr>
              <a:t> them. 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CCCCCC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D966"/>
                </a:solidFill>
                <a:latin typeface="Arial" charset="0"/>
              </a:rPr>
              <a:t>              </a:t>
            </a:r>
            <a:r>
              <a:rPr lang="en-US" sz="2400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  Delicious   </a:t>
            </a:r>
            <a:r>
              <a:rPr lang="en-US" sz="2400" b="1" dirty="0">
                <a:solidFill>
                  <a:srgbClr val="FFD966"/>
                </a:solidFill>
                <a:latin typeface="Arial" charset="0"/>
              </a:rPr>
              <a:t>                                 </a:t>
            </a:r>
            <a:r>
              <a:rPr lang="en-US" sz="2400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 </a:t>
            </a:r>
            <a:r>
              <a:rPr lang="en-US" sz="2400" b="1" dirty="0" err="1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Diigo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CCCCCC"/>
                </a:solidFill>
                <a:latin typeface="Arial" charset="0"/>
              </a:rPr>
              <a:t>      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  <a:hlinkClick r:id="rId3"/>
              </a:rPr>
              <a:t>http://</a:t>
            </a:r>
            <a:r>
              <a:rPr lang="en-US" sz="2400" b="1" dirty="0" smtClean="0">
                <a:latin typeface="Arial" charset="0"/>
                <a:hlinkClick r:id="rId3"/>
              </a:rPr>
              <a:t>delicious.com/</a:t>
            </a:r>
            <a:r>
              <a:rPr lang="en-US" sz="2400" b="1" dirty="0" smtClean="0">
                <a:latin typeface="Arial" charset="0"/>
              </a:rPr>
              <a:t>		</a:t>
            </a:r>
            <a:r>
              <a:rPr lang="en-US" sz="2400" b="1" dirty="0" smtClean="0">
                <a:latin typeface="Arial" charset="0"/>
                <a:hlinkClick r:id="rId4"/>
              </a:rPr>
              <a:t>http</a:t>
            </a:r>
            <a:r>
              <a:rPr lang="en-US" sz="2400" b="1" dirty="0">
                <a:latin typeface="Arial" charset="0"/>
                <a:hlinkClick r:id="rId4"/>
              </a:rPr>
              <a:t>://www.diigo.com</a:t>
            </a:r>
            <a:r>
              <a:rPr lang="en-US" sz="2400" b="1" dirty="0" smtClean="0">
                <a:latin typeface="Arial" charset="0"/>
                <a:hlinkClick r:id="rId4"/>
              </a:rPr>
              <a:t>/</a:t>
            </a:r>
            <a:r>
              <a:rPr lang="en-US" sz="2400" b="1" dirty="0" smtClean="0">
                <a:latin typeface="Arial" charset="0"/>
              </a:rPr>
              <a:t/>
            </a:r>
            <a:br>
              <a:rPr lang="en-US" sz="2400" b="1" dirty="0" smtClean="0">
                <a:latin typeface="Arial" charset="0"/>
              </a:rPr>
            </a:br>
            <a:r>
              <a:rPr lang="en-US" sz="2400" b="1" dirty="0" smtClean="0">
                <a:latin typeface="Arial" charset="0"/>
              </a:rPr>
              <a:t>					and </a:t>
            </a:r>
            <a:r>
              <a:rPr lang="en-US" sz="2400" b="1" dirty="0" err="1" smtClean="0">
                <a:latin typeface="Arial" charset="0"/>
              </a:rPr>
              <a:t>Diigo</a:t>
            </a:r>
            <a:r>
              <a:rPr lang="en-US" sz="2400" b="1" dirty="0" smtClean="0">
                <a:latin typeface="Arial" charset="0"/>
              </a:rPr>
              <a:t> in Education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CCCCCC"/>
                </a:solidFill>
                <a:latin typeface="Arial" charset="0"/>
              </a:rPr>
              <a:t/>
            </a:r>
            <a:br>
              <a:rPr lang="en-US" sz="2400" b="1" dirty="0">
                <a:solidFill>
                  <a:srgbClr val="CCCCCC"/>
                </a:solidFill>
                <a:latin typeface="Arial" charset="0"/>
              </a:rPr>
            </a:br>
            <a:r>
              <a:rPr lang="en-US" sz="2400" b="1" dirty="0">
                <a:solidFill>
                  <a:srgbClr val="FFD966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FFD966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CCCCCC"/>
                </a:solidFill>
                <a:latin typeface="Arial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rgbClr val="CCCCCC"/>
                </a:solidFill>
                <a:latin typeface="Arial" charset="0"/>
              </a:rPr>
              <a:t> 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4023360"/>
            <a:ext cx="1647349" cy="1528763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4960" y="4389120"/>
            <a:ext cx="2131695" cy="121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hlinkClick r:id="rId2"/>
              </a:rPr>
              <a:t>Livebinders</a:t>
            </a:r>
            <a:endParaRPr lang="en-US" sz="2800" dirty="0" smtClean="0"/>
          </a:p>
          <a:p>
            <a:pPr lvl="1"/>
            <a:r>
              <a:rPr lang="en-US" dirty="0" smtClean="0">
                <a:hlinkClick r:id="rId3"/>
              </a:rPr>
              <a:t>http://livebinders.com/shelf/</a:t>
            </a:r>
            <a:r>
              <a:rPr lang="en-US" dirty="0" smtClean="0">
                <a:hlinkClick r:id="rId3"/>
              </a:rPr>
              <a:t>my</a:t>
            </a:r>
            <a:endParaRPr lang="en-US" dirty="0" smtClean="0"/>
          </a:p>
          <a:p>
            <a:r>
              <a:rPr lang="en-US" sz="2800" dirty="0" smtClean="0">
                <a:hlinkClick r:id="rId4"/>
              </a:rPr>
              <a:t>Dropbox</a:t>
            </a:r>
            <a:endParaRPr lang="en-US" sz="2800" dirty="0" smtClean="0"/>
          </a:p>
          <a:p>
            <a:pPr lvl="1"/>
            <a:r>
              <a:rPr lang="en-US" sz="2000" dirty="0" smtClean="0"/>
              <a:t>Storage online – cloud!</a:t>
            </a:r>
          </a:p>
          <a:p>
            <a:pPr lvl="1"/>
            <a:r>
              <a:rPr lang="en-US" sz="2000" dirty="0" smtClean="0">
                <a:hlinkClick r:id="rId4"/>
              </a:rPr>
              <a:t>http://</a:t>
            </a:r>
            <a:r>
              <a:rPr lang="en-US" sz="2000" smtClean="0">
                <a:hlinkClick r:id="rId4"/>
              </a:rPr>
              <a:t>www.dropbox.com</a:t>
            </a:r>
            <a:endParaRPr lang="en-US" sz="2000" smtClean="0"/>
          </a:p>
          <a:p>
            <a:r>
              <a:rPr lang="en-US" sz="2800" dirty="0" smtClean="0">
                <a:hlinkClick r:id="rId5"/>
              </a:rPr>
              <a:t>Linkable</a:t>
            </a:r>
            <a:endParaRPr lang="en-US" sz="2800" dirty="0" smtClean="0"/>
          </a:p>
          <a:p>
            <a:pPr lvl="1"/>
            <a:r>
              <a:rPr lang="en-US" dirty="0" smtClean="0">
                <a:hlinkClick r:id="rId6"/>
              </a:rPr>
              <a:t>http://www.linkable.com/</a:t>
            </a:r>
            <a:r>
              <a:rPr lang="en-US" dirty="0" smtClean="0">
                <a:hlinkClick r:id="rId6"/>
              </a:rPr>
              <a:t>teacherricks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ppt170.tmp</Template>
  <TotalTime>14680</TotalTime>
  <Words>652</Words>
  <Application>Microsoft Macintosh PowerPoint</Application>
  <PresentationFormat>On-screen Show (4:3)</PresentationFormat>
  <Paragraphs>158</Paragraphs>
  <Slides>21</Slides>
  <Notes>20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Fresh</vt:lpstr>
      <vt:lpstr>Technology Tidbits for Teachers</vt:lpstr>
      <vt:lpstr>Slide 2</vt:lpstr>
      <vt:lpstr>Digital Footprints</vt:lpstr>
      <vt:lpstr>Slide 4</vt:lpstr>
      <vt:lpstr>Join the Group!   </vt:lpstr>
      <vt:lpstr>         Skype   www.skype.com  </vt:lpstr>
      <vt:lpstr>Google Goodies</vt:lpstr>
      <vt:lpstr>Social Bookmarking</vt:lpstr>
      <vt:lpstr>Organize</vt:lpstr>
      <vt:lpstr>Web Site Creation</vt:lpstr>
      <vt:lpstr>Mind Mapping</vt:lpstr>
      <vt:lpstr>Slide 12</vt:lpstr>
      <vt:lpstr>Slide 13</vt:lpstr>
      <vt:lpstr>Conversion Tools</vt:lpstr>
      <vt:lpstr>Podcasts</vt:lpstr>
      <vt:lpstr>Learn &amp; Create with Podcasts</vt:lpstr>
      <vt:lpstr>Photos </vt:lpstr>
      <vt:lpstr>Free Programs</vt:lpstr>
      <vt:lpstr>More Google Goodies </vt:lpstr>
      <vt:lpstr>Communication &amp; Social Networks</vt:lpstr>
      <vt:lpstr>101 Teaching Tools for Web 2.0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Tidbits for Teachers</dc:title>
  <dc:creator>Cindy Sheets</dc:creator>
  <cp:lastModifiedBy>Cindy Sheets</cp:lastModifiedBy>
  <cp:revision>7</cp:revision>
  <dcterms:created xsi:type="dcterms:W3CDTF">2011-06-15T18:00:51Z</dcterms:created>
  <dcterms:modified xsi:type="dcterms:W3CDTF">2011-06-17T01:52:19Z</dcterms:modified>
</cp:coreProperties>
</file>