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56" r:id="rId2"/>
    <p:sldId id="285" r:id="rId3"/>
    <p:sldId id="257" r:id="rId4"/>
    <p:sldId id="258" r:id="rId5"/>
    <p:sldId id="259" r:id="rId6"/>
    <p:sldId id="261" r:id="rId7"/>
    <p:sldId id="282" r:id="rId8"/>
    <p:sldId id="260" r:id="rId9"/>
    <p:sldId id="266" r:id="rId10"/>
    <p:sldId id="262" r:id="rId11"/>
    <p:sldId id="277" r:id="rId12"/>
    <p:sldId id="283" r:id="rId13"/>
    <p:sldId id="264" r:id="rId14"/>
    <p:sldId id="276" r:id="rId15"/>
    <p:sldId id="284" r:id="rId16"/>
    <p:sldId id="273" r:id="rId17"/>
    <p:sldId id="274" r:id="rId18"/>
    <p:sldId id="267" r:id="rId19"/>
    <p:sldId id="268" r:id="rId20"/>
    <p:sldId id="269" r:id="rId21"/>
    <p:sldId id="270" r:id="rId22"/>
    <p:sldId id="271" r:id="rId23"/>
    <p:sldId id="281" r:id="rId24"/>
    <p:sldId id="263" r:id="rId25"/>
    <p:sldId id="280" r:id="rId26"/>
    <p:sldId id="279"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46" autoAdjust="0"/>
    <p:restoredTop sz="94660"/>
  </p:normalViewPr>
  <p:slideViewPr>
    <p:cSldViewPr snapToGrid="0" snapToObjects="1">
      <p:cViewPr varScale="1">
        <p:scale>
          <a:sx n="77" d="100"/>
          <a:sy n="77" d="100"/>
        </p:scale>
        <p:origin x="-102"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2825"/>
            <a:ext cx="8229600" cy="2136775"/>
          </a:xfrm>
        </p:spPr>
        <p:txBody>
          <a:bodyPr anchor="b" anchorCtr="0">
            <a:noAutofit/>
          </a:bodyPr>
          <a:lstStyle>
            <a:lvl1pPr>
              <a:defRPr sz="5600"/>
            </a:lvl1pPr>
          </a:lstStyle>
          <a:p>
            <a:r>
              <a:rPr lang="en-US" smtClean="0"/>
              <a:t>Click to edit Master title style</a:t>
            </a:r>
            <a:endParaRPr/>
          </a:p>
        </p:txBody>
      </p:sp>
      <p:sp>
        <p:nvSpPr>
          <p:cNvPr id="3" name="Subtitle 2"/>
          <p:cNvSpPr>
            <a:spLocks noGrp="1"/>
          </p:cNvSpPr>
          <p:nvPr>
            <p:ph type="subTitle" idx="1"/>
          </p:nvPr>
        </p:nvSpPr>
        <p:spPr>
          <a:xfrm>
            <a:off x="457200" y="4464424"/>
            <a:ext cx="8229600" cy="1174375"/>
          </a:xfrm>
        </p:spPr>
        <p:txBody>
          <a:bodyPr>
            <a:normAutofit/>
          </a:bodyPr>
          <a:lstStyle>
            <a:lvl1pPr marL="0" indent="0" algn="ctr">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44865"/>
            <a:ext cx="8229600" cy="1071641"/>
          </a:xfrm>
        </p:spPr>
        <p:txBody>
          <a:bodyPr vert="horz" lIns="91440" tIns="45720" rIns="91440" bIns="45720" rtlCol="0" anchor="b" anchorCtr="0">
            <a:noAutofit/>
          </a:bodyPr>
          <a:lstStyle>
            <a:lvl1pPr algn="ctr" defTabSz="914400" rtl="0" eaLnBrk="1" latinLnBrk="0" hangingPunct="1">
              <a:spcBef>
                <a:spcPct val="0"/>
              </a:spcBef>
              <a:buNone/>
              <a:defRPr sz="3600" b="1" kern="1200" baseline="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57200" y="274320"/>
            <a:ext cx="8229600" cy="2971800"/>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vert="horz" lIns="91440" tIns="45720" rIns="91440" bIns="45720" rtlCol="0">
            <a:normAutofit/>
          </a:bodyPr>
          <a:lstStyle>
            <a:lvl1pPr marL="0" indent="0" algn="l" defTabSz="914400" rtl="0" eaLnBrk="1" latinLnBrk="0" hangingPunct="1">
              <a:spcBef>
                <a:spcPts val="2000"/>
              </a:spcBef>
              <a:buFontTx/>
              <a:buNone/>
              <a:defRPr sz="24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8" name="Text Placeholder 3"/>
          <p:cNvSpPr>
            <a:spLocks noGrp="1"/>
          </p:cNvSpPr>
          <p:nvPr>
            <p:ph type="body" sz="half" idx="2"/>
          </p:nvPr>
        </p:nvSpPr>
        <p:spPr>
          <a:xfrm>
            <a:off x="609600" y="4329953"/>
            <a:ext cx="7924801" cy="1318372"/>
          </a:xfrm>
        </p:spPr>
        <p:txBody>
          <a:bodyPr>
            <a:normAutofit/>
          </a:bodyPr>
          <a:lstStyle>
            <a:lvl1pPr marL="0" indent="0" algn="l">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2776" y="274639"/>
            <a:ext cx="1452283" cy="537368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871447" cy="5373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435"/>
            <a:ext cx="8229600" cy="1362075"/>
          </a:xfrm>
        </p:spPr>
        <p:txBody>
          <a:bodyPr anchor="b" anchorCtr="0">
            <a:no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430401"/>
            <a:ext cx="8229600" cy="1500187"/>
          </a:xfrm>
        </p:spPr>
        <p:txBody>
          <a:bodyPr anchor="t" anchorCtr="0"/>
          <a:lstStyle>
            <a:lvl1pPr marL="0" indent="0" algn="ctr">
              <a:spcBef>
                <a:spcPts val="3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3840480" cy="1162050"/>
          </a:xfrm>
        </p:spPr>
        <p:txBody>
          <a:bodyPr anchor="b">
            <a:normAutofit/>
          </a:bodyPr>
          <a:lstStyle>
            <a:lvl1pPr algn="ctr">
              <a:defRPr sz="3000" b="1"/>
            </a:lvl1pPr>
          </a:lstStyle>
          <a:p>
            <a:r>
              <a:rPr lang="en-US" smtClean="0"/>
              <a:t>Click to edit Master title style</a:t>
            </a:r>
            <a:endParaRPr/>
          </a:p>
        </p:txBody>
      </p:sp>
      <p:sp>
        <p:nvSpPr>
          <p:cNvPr id="3" name="Content Placeholder 2"/>
          <p:cNvSpPr>
            <a:spLocks noGrp="1"/>
          </p:cNvSpPr>
          <p:nvPr>
            <p:ph idx="1"/>
          </p:nvPr>
        </p:nvSpPr>
        <p:spPr>
          <a:xfrm>
            <a:off x="4846320" y="273050"/>
            <a:ext cx="3840480" cy="537527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600201"/>
            <a:ext cx="3840480" cy="3733800"/>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840480" cy="1161288"/>
          </a:xfrm>
        </p:spPr>
        <p:txBody>
          <a:bodyPr vert="horz" lIns="91440" tIns="45720" rIns="91440" bIns="45720" rtlCol="0" anchor="b">
            <a:normAutofit/>
          </a:bodyPr>
          <a:lstStyle>
            <a:lvl1pPr algn="ctr" defTabSz="914400" rtl="0" eaLnBrk="1" latinLnBrk="0" hangingPunct="1">
              <a:spcBef>
                <a:spcPct val="0"/>
              </a:spcBef>
              <a:buNone/>
              <a:defRPr sz="3000" b="1" kern="120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46320" y="274320"/>
            <a:ext cx="3840480" cy="5376672"/>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600200"/>
            <a:ext cx="3840480" cy="3730752"/>
          </a:xfrm>
        </p:spPr>
        <p:txBody>
          <a:bodyPr vert="horz" lIns="91440" tIns="45720" rIns="91440" bIns="45720" rtlCol="0">
            <a:normAutofit/>
          </a:bodyPr>
          <a:lstStyle>
            <a:lvl1pPr marL="0" indent="0" algn="ctr">
              <a:lnSpc>
                <a:spcPct val="110000"/>
              </a:lnSpc>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DF6C931-EB20-1441-AFDF-517572F1E7D9}" type="datetimeFigureOut">
              <a:rPr lang="en-US" smtClean="0"/>
              <a:pPr/>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1761565"/>
            <a:ext cx="8229600" cy="3877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5883275"/>
            <a:ext cx="2133600" cy="365125"/>
          </a:xfrm>
          <a:prstGeom prst="rect">
            <a:avLst/>
          </a:prstGeom>
        </p:spPr>
        <p:txBody>
          <a:bodyPr vert="horz" lIns="91440" tIns="45720" rIns="91440" bIns="45720" rtlCol="0" anchor="ctr"/>
          <a:lstStyle>
            <a:lvl1pPr algn="r">
              <a:defRPr sz="1200">
                <a:solidFill>
                  <a:schemeClr val="tx1"/>
                </a:solidFill>
              </a:defRPr>
            </a:lvl1pPr>
          </a:lstStyle>
          <a:p>
            <a:fld id="{6DF6C931-EB20-1441-AFDF-517572F1E7D9}" type="datetimeFigureOut">
              <a:rPr lang="en-US" smtClean="0"/>
              <a:pPr/>
              <a:t>10/24/2011</a:t>
            </a:fld>
            <a:endParaRPr lang="en-US" dirty="0"/>
          </a:p>
        </p:txBody>
      </p:sp>
      <p:sp>
        <p:nvSpPr>
          <p:cNvPr id="5" name="Footer Placeholder 4"/>
          <p:cNvSpPr>
            <a:spLocks noGrp="1"/>
          </p:cNvSpPr>
          <p:nvPr>
            <p:ph type="ftr" sz="quarter" idx="3"/>
          </p:nvPr>
        </p:nvSpPr>
        <p:spPr>
          <a:xfrm>
            <a:off x="255494" y="5883275"/>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229100" y="5883275"/>
            <a:ext cx="685800" cy="365125"/>
          </a:xfrm>
          <a:prstGeom prst="rect">
            <a:avLst/>
          </a:prstGeom>
        </p:spPr>
        <p:txBody>
          <a:bodyPr vert="horz" lIns="91440" tIns="45720" rIns="91440" bIns="45720" rtlCol="0" anchor="ctr"/>
          <a:lstStyle>
            <a:lvl1pPr algn="ctr">
              <a:defRPr sz="1200">
                <a:solidFill>
                  <a:schemeClr val="tx1"/>
                </a:solidFill>
              </a:defRPr>
            </a:lvl1pPr>
          </a:lstStyle>
          <a:p>
            <a:fld id="{F9603964-B218-0E42-ABFD-9F8BD9549E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ctr" defTabSz="914400" rtl="0" eaLnBrk="1" latinLnBrk="0" hangingPunct="1">
        <a:spcBef>
          <a:spcPct val="0"/>
        </a:spcBef>
        <a:buNone/>
        <a:defRPr sz="4400" b="1" kern="1200">
          <a:solidFill>
            <a:schemeClr val="tx1"/>
          </a:solidFill>
          <a:effectLst/>
          <a:latin typeface="+mj-lt"/>
          <a:ea typeface="+mj-ea"/>
          <a:cs typeface="+mj-cs"/>
        </a:defRPr>
      </a:lvl1pPr>
    </p:titleStyle>
    <p:bodyStyle>
      <a:lvl1pPr marL="282575" indent="-282575" algn="l" defTabSz="914400" rtl="0" eaLnBrk="1" latinLnBrk="0" hangingPunct="1">
        <a:spcBef>
          <a:spcPts val="2000"/>
        </a:spcBef>
        <a:buFontTx/>
        <a:buBlip>
          <a:blip r:embed="rId14"/>
        </a:buBlip>
        <a:defRPr sz="2400" kern="1200">
          <a:solidFill>
            <a:schemeClr val="tx1"/>
          </a:solidFill>
          <a:latin typeface="+mn-lt"/>
          <a:ea typeface="+mn-ea"/>
          <a:cs typeface="+mn-cs"/>
        </a:defRPr>
      </a:lvl1pPr>
      <a:lvl2pPr marL="577850" indent="-295275" algn="l" defTabSz="914400" rtl="0" eaLnBrk="1" latinLnBrk="0" hangingPunct="1">
        <a:spcBef>
          <a:spcPts val="600"/>
        </a:spcBef>
        <a:buFontTx/>
        <a:buBlip>
          <a:blip r:embed="rId14"/>
        </a:buBlip>
        <a:defRPr sz="2200" kern="1200">
          <a:solidFill>
            <a:schemeClr val="tx1"/>
          </a:solidFill>
          <a:latin typeface="+mn-lt"/>
          <a:ea typeface="+mn-ea"/>
          <a:cs typeface="+mn-cs"/>
        </a:defRPr>
      </a:lvl2pPr>
      <a:lvl3pPr marL="860425" indent="-282575" algn="l" defTabSz="914400" rtl="0" eaLnBrk="1" latinLnBrk="0" hangingPunct="1">
        <a:spcBef>
          <a:spcPts val="600"/>
        </a:spcBef>
        <a:buFontTx/>
        <a:buBlip>
          <a:blip r:embed="rId14"/>
        </a:buBlip>
        <a:defRPr sz="2000" kern="1200">
          <a:solidFill>
            <a:schemeClr val="tx1"/>
          </a:solidFill>
          <a:latin typeface="+mn-lt"/>
          <a:ea typeface="+mn-ea"/>
          <a:cs typeface="+mn-cs"/>
        </a:defRPr>
      </a:lvl3pPr>
      <a:lvl4pPr marL="1143000"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4pPr>
      <a:lvl5pPr marL="1425575"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indysheets@aha-learners.org"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racticaltheory.org/serendip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sde.org/Portals/25/Profile%20Bullets%2011-3-2008%20markup%20v5.pdf"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arr-integratingit.net/Theory/CriticalThinking/index.htm" TargetMode="External"/><Relationship Id="rId2" Type="http://schemas.openxmlformats.org/officeDocument/2006/relationships/hyperlink" Target="http://Livebinders.com/play/play_or_edit?id=54645" TargetMode="External"/><Relationship Id="rId1" Type="http://schemas.openxmlformats.org/officeDocument/2006/relationships/slideLayout" Target="../slideLayouts/slideLayout2.xml"/><Relationship Id="rId6" Type="http://schemas.openxmlformats.org/officeDocument/2006/relationships/hyperlink" Target="http://visualblooms.wikispaces.com/" TargetMode="External"/><Relationship Id="rId5" Type="http://schemas.openxmlformats.org/officeDocument/2006/relationships/hyperlink" Target="http://edorigami.wikispaces.com/file/view/bloom's+Digital+taxonomy+v3.01.pdf" TargetMode="External"/><Relationship Id="rId4" Type="http://schemas.openxmlformats.org/officeDocument/2006/relationships/hyperlink" Target="http://edorigami.wikispaces.com/Bloom's+Digital+Taxonom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visualblooms.wikispaces.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ivebinder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skype.com" TargetMode="External"/><Relationship Id="rId3" Type="http://schemas.openxmlformats.org/officeDocument/2006/relationships/hyperlink" Target="http://www.prezi.com" TargetMode="External"/><Relationship Id="rId7" Type="http://schemas.openxmlformats.org/officeDocument/2006/relationships/hyperlink" Target="http://www.wikispaces.com/content/for/teachers" TargetMode="External"/><Relationship Id="rId12" Type="http://schemas.openxmlformats.org/officeDocument/2006/relationships/hyperlink" Target="http://www.webs.com" TargetMode="External"/><Relationship Id="rId2" Type="http://schemas.openxmlformats.org/officeDocument/2006/relationships/hyperlink" Target="http://www.animoto.com" TargetMode="External"/><Relationship Id="rId1" Type="http://schemas.openxmlformats.org/officeDocument/2006/relationships/slideLayout" Target="../slideLayouts/slideLayout2.xml"/><Relationship Id="rId6" Type="http://schemas.openxmlformats.org/officeDocument/2006/relationships/hyperlink" Target="http://www.lulu.com" TargetMode="External"/><Relationship Id="rId11" Type="http://schemas.openxmlformats.org/officeDocument/2006/relationships/hyperlink" Target="http://www.wix.com" TargetMode="External"/><Relationship Id="rId5" Type="http://schemas.openxmlformats.org/officeDocument/2006/relationships/hyperlink" Target="http://www.aviary.com" TargetMode="External"/><Relationship Id="rId10" Type="http://schemas.openxmlformats.org/officeDocument/2006/relationships/hyperlink" Target="http://www.weebly.com" TargetMode="External"/><Relationship Id="rId4" Type="http://schemas.openxmlformats.org/officeDocument/2006/relationships/hyperlink" Target="http://audacity.sourceforge.net" TargetMode="External"/><Relationship Id="rId9" Type="http://schemas.openxmlformats.org/officeDocument/2006/relationships/hyperlink" Target="http://oovoo.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cindysheets.weebl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du.glogster.com/" TargetMode="External"/><Relationship Id="rId2" Type="http://schemas.openxmlformats.org/officeDocument/2006/relationships/hyperlink" Target="http://kidblog.org/home.php" TargetMode="External"/><Relationship Id="rId1" Type="http://schemas.openxmlformats.org/officeDocument/2006/relationships/slideLayout" Target="../slideLayouts/slideLayout2.xml"/><Relationship Id="rId5" Type="http://schemas.openxmlformats.org/officeDocument/2006/relationships/hyperlink" Target="http://www.scribd.com/" TargetMode="External"/><Relationship Id="rId4" Type="http://schemas.openxmlformats.org/officeDocument/2006/relationships/hyperlink" Target="http://simplebooklet.com/index.php"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docs.googl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angwitches.org/blog/2011/01/22/unpack-upgrade-and-bring-your-lesson-into-the-21st-century/"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812" y="865126"/>
            <a:ext cx="4038600" cy="933450"/>
          </a:xfrm>
        </p:spPr>
        <p:txBody>
          <a:bodyPr>
            <a:noAutofit/>
          </a:bodyPr>
          <a:lstStyle/>
          <a:p>
            <a:pPr algn="ctr"/>
            <a:r>
              <a:rPr lang="en-US" sz="4400" dirty="0" smtClean="0">
                <a:solidFill>
                  <a:schemeClr val="bg1"/>
                </a:solidFill>
              </a:rPr>
              <a:t>“</a:t>
            </a:r>
            <a:endParaRPr lang="en-US" sz="4400" dirty="0">
              <a:solidFill>
                <a:schemeClr val="bg1"/>
              </a:solidFill>
            </a:endParaRPr>
          </a:p>
        </p:txBody>
      </p:sp>
      <p:sp>
        <p:nvSpPr>
          <p:cNvPr id="3" name="Subtitle 2"/>
          <p:cNvSpPr>
            <a:spLocks noGrp="1"/>
          </p:cNvSpPr>
          <p:nvPr>
            <p:ph type="subTitle" idx="1"/>
          </p:nvPr>
        </p:nvSpPr>
        <p:spPr>
          <a:xfrm>
            <a:off x="4800600" y="4997023"/>
            <a:ext cx="4038600" cy="1314130"/>
          </a:xfrm>
        </p:spPr>
        <p:txBody>
          <a:bodyPr>
            <a:normAutofit lnSpcReduction="10000"/>
          </a:bodyPr>
          <a:lstStyle/>
          <a:p>
            <a:r>
              <a:rPr lang="en-US" sz="1920" dirty="0" smtClean="0">
                <a:solidFill>
                  <a:schemeClr val="tx1"/>
                </a:solidFill>
              </a:rPr>
              <a:t>Cindy Sheets</a:t>
            </a:r>
          </a:p>
          <a:p>
            <a:r>
              <a:rPr lang="en-US" sz="1920" dirty="0" smtClean="0">
                <a:solidFill>
                  <a:schemeClr val="tx1"/>
                </a:solidFill>
                <a:hlinkClick r:id="rId2"/>
              </a:rPr>
              <a:t>cindysheets@aha-learners.org</a:t>
            </a:r>
            <a:endParaRPr lang="en-US" sz="1920" dirty="0" smtClean="0">
              <a:solidFill>
                <a:schemeClr val="tx1"/>
              </a:solidFill>
            </a:endParaRPr>
          </a:p>
          <a:p>
            <a:r>
              <a:rPr lang="en-US" sz="1920" smtClean="0"/>
              <a:t>NAGC</a:t>
            </a:r>
            <a:r>
              <a:rPr lang="en-US" sz="1920" smtClean="0">
                <a:solidFill>
                  <a:schemeClr val="tx1"/>
                </a:solidFill>
              </a:rPr>
              <a:t> </a:t>
            </a:r>
          </a:p>
          <a:p>
            <a:r>
              <a:rPr lang="en-US" sz="1920" smtClean="0">
                <a:solidFill>
                  <a:schemeClr val="tx1"/>
                </a:solidFill>
              </a:rPr>
              <a:t>2011</a:t>
            </a:r>
            <a:endParaRPr lang="en-US" dirty="0">
              <a:solidFill>
                <a:schemeClr val="tx1"/>
              </a:solidFill>
            </a:endParaRPr>
          </a:p>
        </p:txBody>
      </p:sp>
      <p:pic>
        <p:nvPicPr>
          <p:cNvPr id="4" name="Picture 3" descr="computer kids.jpg"/>
          <p:cNvPicPr>
            <a:picLocks noChangeAspect="1"/>
          </p:cNvPicPr>
          <p:nvPr/>
        </p:nvPicPr>
        <p:blipFill>
          <a:blip r:embed="rId3"/>
          <a:stretch>
            <a:fillRect/>
          </a:stretch>
        </p:blipFill>
        <p:spPr>
          <a:xfrm>
            <a:off x="5002893" y="784785"/>
            <a:ext cx="1347746" cy="1013791"/>
          </a:xfrm>
          <a:prstGeom prst="rect">
            <a:avLst/>
          </a:prstGeom>
        </p:spPr>
      </p:pic>
      <p:pic>
        <p:nvPicPr>
          <p:cNvPr id="6" name="Picture 5" descr="2516252319_a81406f0ff_m.jpg"/>
          <p:cNvPicPr>
            <a:picLocks noChangeAspect="1"/>
          </p:cNvPicPr>
          <p:nvPr/>
        </p:nvPicPr>
        <p:blipFill>
          <a:blip r:embed="rId4"/>
          <a:stretch>
            <a:fillRect/>
          </a:stretch>
        </p:blipFill>
        <p:spPr>
          <a:xfrm>
            <a:off x="6927237" y="2839216"/>
            <a:ext cx="1732209" cy="1299157"/>
          </a:xfrm>
          <a:prstGeom prst="rect">
            <a:avLst/>
          </a:prstGeom>
        </p:spPr>
      </p:pic>
      <p:pic>
        <p:nvPicPr>
          <p:cNvPr id="7" name="Picture 6" descr="old student desk and abacus.jpg"/>
          <p:cNvPicPr>
            <a:picLocks noChangeAspect="1"/>
          </p:cNvPicPr>
          <p:nvPr/>
        </p:nvPicPr>
        <p:blipFill>
          <a:blip r:embed="rId5"/>
          <a:stretch>
            <a:fillRect/>
          </a:stretch>
        </p:blipFill>
        <p:spPr>
          <a:xfrm>
            <a:off x="5002893" y="2531751"/>
            <a:ext cx="1214067" cy="1819679"/>
          </a:xfrm>
          <a:prstGeom prst="rect">
            <a:avLst/>
          </a:prstGeom>
        </p:spPr>
      </p:pic>
      <p:pic>
        <p:nvPicPr>
          <p:cNvPr id="8" name="Picture 7" descr="chalkboard.jpg"/>
          <p:cNvPicPr>
            <a:picLocks noChangeAspect="1"/>
          </p:cNvPicPr>
          <p:nvPr/>
        </p:nvPicPr>
        <p:blipFill>
          <a:blip r:embed="rId6"/>
          <a:stretch>
            <a:fillRect/>
          </a:stretch>
        </p:blipFill>
        <p:spPr>
          <a:xfrm>
            <a:off x="7118381" y="286004"/>
            <a:ext cx="1365541" cy="1824570"/>
          </a:xfrm>
          <a:prstGeom prst="rect">
            <a:avLst/>
          </a:prstGeom>
        </p:spPr>
      </p:pic>
      <p:sp>
        <p:nvSpPr>
          <p:cNvPr id="10" name="Rectangle 9"/>
          <p:cNvSpPr/>
          <p:nvPr/>
        </p:nvSpPr>
        <p:spPr>
          <a:xfrm>
            <a:off x="228600" y="1152245"/>
            <a:ext cx="4572000" cy="2554545"/>
          </a:xfrm>
          <a:prstGeom prst="rect">
            <a:avLst/>
          </a:prstGeom>
        </p:spPr>
        <p:txBody>
          <a:bodyPr wrap="square">
            <a:spAutoFit/>
          </a:bodyPr>
          <a:lstStyle/>
          <a:p>
            <a:r>
              <a:rPr lang="en-US" sz="4000" dirty="0" smtClean="0">
                <a:solidFill>
                  <a:schemeClr val="tx2">
                    <a:lumMod val="10000"/>
                    <a:lumOff val="90000"/>
                  </a:schemeClr>
                </a:solidFill>
              </a:rPr>
              <a:t>Tech Tool Time: Jazzing up Lessons for 21st Century Learners</a:t>
            </a:r>
            <a:endParaRPr lang="en-US" sz="4000" dirty="0">
              <a:solidFill>
                <a:schemeClr val="tx2">
                  <a:lumMod val="10000"/>
                  <a:lumOff val="9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30376"/>
            <a:ext cx="8229600" cy="3408424"/>
          </a:xfrm>
        </p:spPr>
        <p:txBody>
          <a:bodyPr>
            <a:normAutofit/>
          </a:bodyPr>
          <a:lstStyle/>
          <a:p>
            <a:pPr algn="ctr">
              <a:buNone/>
            </a:pPr>
            <a:r>
              <a:rPr lang="en-US" sz="3200" dirty="0" smtClean="0"/>
              <a:t>How will technology tools </a:t>
            </a:r>
          </a:p>
          <a:p>
            <a:pPr algn="ctr">
              <a:buNone/>
            </a:pPr>
            <a:r>
              <a:rPr lang="en-US" sz="3200" dirty="0" smtClean="0"/>
              <a:t>help your students learn </a:t>
            </a:r>
          </a:p>
          <a:p>
            <a:pPr algn="ctr">
              <a:buNone/>
            </a:pPr>
            <a:r>
              <a:rPr lang="en-US" sz="3200" dirty="0" smtClean="0"/>
              <a:t>and share their understandings?</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 Lehman - </a:t>
            </a:r>
            <a:r>
              <a:rPr lang="en-US" sz="1800" dirty="0" smtClean="0">
                <a:hlinkClick r:id="rId2"/>
              </a:rPr>
              <a:t>http://practicaltheory.org/serendipity/</a:t>
            </a:r>
            <a:r>
              <a:rPr lang="en-US" dirty="0" smtClean="0"/>
              <a:t/>
            </a:r>
            <a:br>
              <a:rPr lang="en-US" dirty="0" smtClean="0"/>
            </a:br>
            <a:r>
              <a:rPr lang="en-US" sz="2000" dirty="0" smtClean="0"/>
              <a:t>ISTE 2011 ending keynote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Goals of School:</a:t>
            </a:r>
          </a:p>
          <a:p>
            <a:r>
              <a:rPr lang="en-US" dirty="0" smtClean="0"/>
              <a:t>Inquiry – ask questions</a:t>
            </a:r>
          </a:p>
          <a:p>
            <a:r>
              <a:rPr lang="en-US" dirty="0" smtClean="0"/>
              <a:t>Research – answer questions</a:t>
            </a:r>
          </a:p>
          <a:p>
            <a:r>
              <a:rPr lang="en-US" dirty="0" smtClean="0"/>
              <a:t>Collaboration – deeper, richer learning</a:t>
            </a:r>
          </a:p>
          <a:p>
            <a:r>
              <a:rPr lang="en-US" dirty="0" smtClean="0"/>
              <a:t>Presentation – share what you’ve learned</a:t>
            </a:r>
          </a:p>
          <a:p>
            <a:r>
              <a:rPr lang="en-US" dirty="0" smtClean="0"/>
              <a:t>Reflection – what did I learn? How did I do? Mistakes are OK as 	   	         long as I’m learning</a:t>
            </a:r>
          </a:p>
          <a:p>
            <a:endParaRPr lang="en-US" dirty="0" smtClean="0"/>
          </a:p>
          <a:p>
            <a:r>
              <a:rPr lang="en-US" b="1" i="1" dirty="0" smtClean="0"/>
              <a:t>Working toward independent and self-directed learners.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profiles of 21st century learner"/>
          <p:cNvPicPr>
            <a:picLocks noChangeAspect="1" noChangeArrowheads="1"/>
          </p:cNvPicPr>
          <p:nvPr/>
        </p:nvPicPr>
        <p:blipFill>
          <a:blip r:embed="rId2" cstate="print"/>
          <a:srcRect/>
          <a:stretch>
            <a:fillRect/>
          </a:stretch>
        </p:blipFill>
        <p:spPr bwMode="auto">
          <a:xfrm>
            <a:off x="89743" y="274638"/>
            <a:ext cx="9054257" cy="5590183"/>
          </a:xfrm>
          <a:prstGeom prst="rect">
            <a:avLst/>
          </a:prstGeom>
          <a:noFill/>
          <a:ln w="9525">
            <a:noFill/>
            <a:miter lim="800000"/>
            <a:headEnd/>
            <a:tailEnd/>
          </a:ln>
        </p:spPr>
      </p:pic>
      <p:sp>
        <p:nvSpPr>
          <p:cNvPr id="5" name="TextBox 4"/>
          <p:cNvSpPr txBox="1"/>
          <p:nvPr/>
        </p:nvSpPr>
        <p:spPr>
          <a:xfrm>
            <a:off x="89744" y="6126163"/>
            <a:ext cx="9054256" cy="923330"/>
          </a:xfrm>
          <a:prstGeom prst="rect">
            <a:avLst/>
          </a:prstGeom>
          <a:noFill/>
        </p:spPr>
        <p:txBody>
          <a:bodyPr wrap="square" rtlCol="0">
            <a:spAutoFit/>
          </a:bodyPr>
          <a:lstStyle/>
          <a:p>
            <a:r>
              <a:rPr lang="en-US" dirty="0" smtClean="0">
                <a:hlinkClick r:id="rId3"/>
              </a:rPr>
              <a:t>http://www.ksde.org/Portals/25/Profile%20Bullets%2011-3-2008%20markup%20v5.pdf</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Bloom’s Taxonomy</a:t>
            </a:r>
            <a:endParaRPr lang="en-US" dirty="0"/>
          </a:p>
        </p:txBody>
      </p:sp>
      <p:sp>
        <p:nvSpPr>
          <p:cNvPr id="3" name="Content Placeholder 2"/>
          <p:cNvSpPr>
            <a:spLocks noGrp="1"/>
          </p:cNvSpPr>
          <p:nvPr>
            <p:ph idx="1"/>
          </p:nvPr>
        </p:nvSpPr>
        <p:spPr>
          <a:xfrm>
            <a:off x="457200" y="1417638"/>
            <a:ext cx="8229600" cy="4882767"/>
          </a:xfrm>
        </p:spPr>
        <p:txBody>
          <a:bodyPr>
            <a:normAutofit fontScale="92500"/>
          </a:bodyPr>
          <a:lstStyle/>
          <a:p>
            <a:pPr>
              <a:buNone/>
            </a:pPr>
            <a:r>
              <a:rPr lang="en-US" dirty="0" smtClean="0"/>
              <a:t> </a:t>
            </a:r>
          </a:p>
          <a:p>
            <a:pPr marL="0" indent="0">
              <a:buNone/>
            </a:pPr>
            <a:r>
              <a:rPr lang="en-US" dirty="0" smtClean="0"/>
              <a:t>Digital Bloom’s – find much more online . . . </a:t>
            </a:r>
          </a:p>
          <a:p>
            <a:r>
              <a:rPr lang="en-US" u="sng" dirty="0" smtClean="0">
                <a:hlinkClick r:id="rId2"/>
              </a:rPr>
              <a:t>http://Livebinders.com/play/play_or_edit?id=54645</a:t>
            </a:r>
            <a:endParaRPr lang="en-US" u="sng" dirty="0" smtClean="0"/>
          </a:p>
          <a:p>
            <a:r>
              <a:rPr lang="en-US" dirty="0" smtClean="0">
                <a:hlinkClick r:id="rId3"/>
              </a:rPr>
              <a:t>http://farr-integratingit.net/Theory/CriticalThinking/index.htm</a:t>
            </a:r>
            <a:endParaRPr lang="en-US" dirty="0" smtClean="0"/>
          </a:p>
          <a:p>
            <a:r>
              <a:rPr lang="en-US" u="sng" dirty="0" smtClean="0">
                <a:hlinkClick r:id="rId4"/>
              </a:rPr>
              <a:t>http://edorigami.wikispaces.com/Bloom's+Digital+Taxonomy</a:t>
            </a:r>
            <a:endParaRPr lang="en-US" dirty="0" smtClean="0"/>
          </a:p>
          <a:p>
            <a:r>
              <a:rPr lang="en-US" u="sng" dirty="0" smtClean="0">
                <a:hlinkClick r:id="rId5"/>
              </a:rPr>
              <a:t>http://edorigami.wikispaces.com/file/view/bloom's+Digital+taxonomy+v3.01.pdf</a:t>
            </a:r>
            <a:endParaRPr lang="en-US" dirty="0" smtClean="0"/>
          </a:p>
          <a:p>
            <a:r>
              <a:rPr lang="en-US" u="sng" dirty="0" smtClean="0">
                <a:hlinkClick r:id="rId6"/>
              </a:rPr>
              <a:t>http://visualblooms.wikispaces.com/</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sblooms02.JPG"/>
          <p:cNvPicPr>
            <a:picLocks noGrp="1" noChangeAspect="1"/>
          </p:cNvPicPr>
          <p:nvPr>
            <p:ph idx="1"/>
          </p:nvPr>
        </p:nvPicPr>
        <p:blipFill>
          <a:blip r:embed="rId2"/>
          <a:srcRect l="-17349" r="-17349"/>
          <a:stretch>
            <a:fillRect/>
          </a:stretch>
        </p:blipFill>
        <p:spPr>
          <a:xfrm>
            <a:off x="-952500" y="484094"/>
            <a:ext cx="11144250" cy="6113100"/>
          </a:xfrm>
        </p:spPr>
      </p:pic>
      <p:sp>
        <p:nvSpPr>
          <p:cNvPr id="5" name="TextBox 4"/>
          <p:cNvSpPr txBox="1"/>
          <p:nvPr/>
        </p:nvSpPr>
        <p:spPr>
          <a:xfrm>
            <a:off x="690243" y="6534834"/>
            <a:ext cx="5480533" cy="646331"/>
          </a:xfrm>
          <a:prstGeom prst="rect">
            <a:avLst/>
          </a:prstGeom>
          <a:noFill/>
        </p:spPr>
        <p:txBody>
          <a:bodyPr wrap="square" rtlCol="0">
            <a:spAutoFit/>
          </a:bodyPr>
          <a:lstStyle/>
          <a:p>
            <a:r>
              <a:rPr lang="en-US" dirty="0" smtClean="0">
                <a:hlinkClick r:id="rId3"/>
              </a:rPr>
              <a:t>http://visualblooms.wikispaces.com/</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23" y="651205"/>
            <a:ext cx="7556313" cy="1116106"/>
          </a:xfrm>
        </p:spPr>
        <p:txBody>
          <a:bodyPr/>
          <a:lstStyle/>
          <a:p>
            <a:r>
              <a:rPr lang="en-US" dirty="0" smtClean="0"/>
              <a:t>Examples of Tooling Up</a:t>
            </a:r>
            <a:endParaRPr lang="en-US" dirty="0"/>
          </a:p>
        </p:txBody>
      </p:sp>
      <p:sp>
        <p:nvSpPr>
          <p:cNvPr id="3" name="Content Placeholder 2"/>
          <p:cNvSpPr>
            <a:spLocks noGrp="1"/>
          </p:cNvSpPr>
          <p:nvPr>
            <p:ph idx="1"/>
          </p:nvPr>
        </p:nvSpPr>
        <p:spPr>
          <a:xfrm>
            <a:off x="457200" y="1767311"/>
            <a:ext cx="8229600" cy="2937643"/>
          </a:xfrm>
        </p:spPr>
        <p:txBody>
          <a:bodyPr>
            <a:normAutofit fontScale="85000" lnSpcReduction="20000"/>
          </a:bodyPr>
          <a:lstStyle/>
          <a:p>
            <a:endParaRPr lang="en-US" dirty="0" smtClean="0"/>
          </a:p>
          <a:p>
            <a:endParaRPr lang="en-US" dirty="0" smtClean="0"/>
          </a:p>
          <a:p>
            <a:endParaRPr lang="en-US" dirty="0" smtClean="0"/>
          </a:p>
          <a:p>
            <a:endParaRPr lang="en-US" dirty="0" smtClean="0"/>
          </a:p>
          <a:p>
            <a:pPr algn="ctr">
              <a:buNone/>
            </a:pPr>
            <a:r>
              <a:rPr lang="en-US" sz="4000" dirty="0" smtClean="0"/>
              <a:t>Creating the 21</a:t>
            </a:r>
            <a:r>
              <a:rPr lang="en-US" sz="4000" baseline="30000" dirty="0" smtClean="0"/>
              <a:t>st</a:t>
            </a:r>
            <a:r>
              <a:rPr lang="en-US" sz="4000" dirty="0" smtClean="0"/>
              <a:t> Century Learning Environment</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Paleontology Lesson</a:t>
            </a:r>
            <a:endParaRPr lang="en-US" dirty="0"/>
          </a:p>
        </p:txBody>
      </p:sp>
      <p:sp>
        <p:nvSpPr>
          <p:cNvPr id="3" name="Content Placeholder 2"/>
          <p:cNvSpPr>
            <a:spLocks noGrp="1"/>
          </p:cNvSpPr>
          <p:nvPr>
            <p:ph idx="1"/>
          </p:nvPr>
        </p:nvSpPr>
        <p:spPr>
          <a:xfrm>
            <a:off x="805343" y="1417638"/>
            <a:ext cx="7786208" cy="5110690"/>
          </a:xfrm>
        </p:spPr>
        <p:txBody>
          <a:bodyPr>
            <a:noAutofit/>
          </a:bodyPr>
          <a:lstStyle/>
          <a:p>
            <a:r>
              <a:rPr lang="en-US" sz="1800" dirty="0" smtClean="0"/>
              <a:t>Show a </a:t>
            </a:r>
            <a:r>
              <a:rPr lang="en-US" sz="1800" u="sng" dirty="0" smtClean="0"/>
              <a:t>YouTube video </a:t>
            </a:r>
            <a:r>
              <a:rPr lang="en-US" sz="1800" dirty="0" smtClean="0"/>
              <a:t>about Mary Anning and of Lyme Regis where Mary lived and worked.  (4)</a:t>
            </a:r>
          </a:p>
          <a:p>
            <a:r>
              <a:rPr lang="en-US" sz="1800" dirty="0" smtClean="0"/>
              <a:t>Collaborate with team members to solve problems (3)</a:t>
            </a:r>
          </a:p>
          <a:p>
            <a:r>
              <a:rPr lang="en-US" sz="1800" dirty="0" smtClean="0"/>
              <a:t>Use Internet Search tools to locate diagrams/pictures of anatomy (2)</a:t>
            </a:r>
          </a:p>
          <a:p>
            <a:r>
              <a:rPr lang="en-US" sz="1800" dirty="0" smtClean="0"/>
              <a:t>Hear the latest research directly from a famous paleontologist (60 Minutes)  (3)</a:t>
            </a:r>
          </a:p>
          <a:p>
            <a:r>
              <a:rPr lang="en-US" sz="1800" dirty="0" smtClean="0">
                <a:solidFill>
                  <a:srgbClr val="F0E0F1"/>
                </a:solidFill>
              </a:rPr>
              <a:t> Skype with a paleontologist or museum worker (10)</a:t>
            </a:r>
          </a:p>
          <a:p>
            <a:r>
              <a:rPr lang="en-US" sz="1800" dirty="0" smtClean="0">
                <a:solidFill>
                  <a:srgbClr val="F0E0F1"/>
                </a:solidFill>
              </a:rPr>
              <a:t>Virtual dig  (2)</a:t>
            </a:r>
          </a:p>
          <a:p>
            <a:r>
              <a:rPr lang="en-US" sz="1800" dirty="0" smtClean="0">
                <a:solidFill>
                  <a:srgbClr val="F0E0F1"/>
                </a:solidFill>
              </a:rPr>
              <a:t>Student blog about their discoveries instead of a written journal entry (4)</a:t>
            </a:r>
          </a:p>
          <a:p>
            <a:endParaRPr lang="en-US" sz="1800" dirty="0" smtClean="0">
              <a:solidFill>
                <a:srgbClr val="F0E0F1"/>
              </a:solidFill>
            </a:endParaRPr>
          </a:p>
          <a:p>
            <a:endParaRPr lang="en-US" sz="1800" dirty="0">
              <a:solidFill>
                <a:srgbClr val="F0E0F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Information</a:t>
            </a:r>
            <a:endParaRPr lang="en-US" dirty="0"/>
          </a:p>
        </p:txBody>
      </p:sp>
      <p:sp>
        <p:nvSpPr>
          <p:cNvPr id="3" name="Content Placeholder 2"/>
          <p:cNvSpPr>
            <a:spLocks noGrp="1"/>
          </p:cNvSpPr>
          <p:nvPr>
            <p:ph idx="1"/>
          </p:nvPr>
        </p:nvSpPr>
        <p:spPr>
          <a:xfrm>
            <a:off x="457200" y="1417639"/>
            <a:ext cx="8229600" cy="4931608"/>
          </a:xfrm>
        </p:spPr>
        <p:txBody>
          <a:bodyPr>
            <a:normAutofit fontScale="77500" lnSpcReduction="20000"/>
          </a:bodyPr>
          <a:lstStyle/>
          <a:p>
            <a:r>
              <a:rPr lang="en-US" sz="3200" u="sng" dirty="0" smtClean="0"/>
              <a:t>Email</a:t>
            </a:r>
            <a:r>
              <a:rPr lang="en-US" sz="3200" dirty="0" smtClean="0"/>
              <a:t> an expert in the field</a:t>
            </a:r>
          </a:p>
          <a:p>
            <a:r>
              <a:rPr lang="en-US" sz="3200" u="sng" dirty="0" smtClean="0"/>
              <a:t>Skype</a:t>
            </a:r>
            <a:r>
              <a:rPr lang="en-US" sz="3200" dirty="0" smtClean="0"/>
              <a:t> with an expert</a:t>
            </a:r>
          </a:p>
          <a:p>
            <a:r>
              <a:rPr lang="en-US" sz="3200" u="sng" dirty="0" smtClean="0"/>
              <a:t>Utilize search engines and specialty searches</a:t>
            </a:r>
          </a:p>
          <a:p>
            <a:r>
              <a:rPr lang="en-US" sz="3200" dirty="0" smtClean="0"/>
              <a:t>Survey and collect data – using </a:t>
            </a:r>
            <a:r>
              <a:rPr lang="en-US" sz="3200" u="sng" dirty="0" smtClean="0"/>
              <a:t>Survey Monkey or Google Docs Forms</a:t>
            </a:r>
          </a:p>
          <a:p>
            <a:r>
              <a:rPr lang="en-US" sz="3200" dirty="0" smtClean="0"/>
              <a:t>Conduct an interview using an </a:t>
            </a:r>
            <a:r>
              <a:rPr lang="en-US" sz="3200" u="sng" dirty="0" smtClean="0"/>
              <a:t>iPod, iTouch or FlipCam</a:t>
            </a:r>
          </a:p>
          <a:p>
            <a:pPr lvl="1">
              <a:buNone/>
            </a:pPr>
            <a:r>
              <a:rPr lang="en-US" sz="2880" dirty="0" smtClean="0"/>
              <a:t>Working with a team? Try </a:t>
            </a:r>
            <a:r>
              <a:rPr lang="en-US" sz="2880" u="sng" dirty="0" smtClean="0"/>
              <a:t>Google Docs or create a Wiki </a:t>
            </a:r>
          </a:p>
          <a:p>
            <a:pPr lvl="1">
              <a:buNone/>
            </a:pPr>
            <a:r>
              <a:rPr lang="en-US" sz="2880" dirty="0" smtClean="0"/>
              <a:t>Organize with </a:t>
            </a:r>
            <a:r>
              <a:rPr lang="en-US" sz="2880" dirty="0" smtClean="0">
                <a:hlinkClick r:id="rId2"/>
              </a:rPr>
              <a:t> LiveBinder </a:t>
            </a:r>
            <a:r>
              <a:rPr lang="en-US" sz="2880" dirty="0" smtClean="0"/>
              <a:t>or another tool.</a:t>
            </a:r>
          </a:p>
          <a:p>
            <a:r>
              <a:rPr lang="en-US" sz="3200" dirty="0" smtClean="0"/>
              <a:t>iTunes U</a:t>
            </a:r>
          </a:p>
          <a:p>
            <a:r>
              <a:rPr lang="en-US" sz="3097" dirty="0" smtClean="0"/>
              <a:t>Ted Talks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Study – Share Results: </a:t>
            </a:r>
            <a:endParaRPr lang="en-US" dirty="0"/>
          </a:p>
        </p:txBody>
      </p:sp>
      <p:sp>
        <p:nvSpPr>
          <p:cNvPr id="3" name="Content Placeholder 2"/>
          <p:cNvSpPr>
            <a:spLocks noGrp="1"/>
          </p:cNvSpPr>
          <p:nvPr>
            <p:ph idx="1"/>
          </p:nvPr>
        </p:nvSpPr>
        <p:spPr>
          <a:xfrm>
            <a:off x="457200" y="1761565"/>
            <a:ext cx="8229600" cy="4701642"/>
          </a:xfrm>
        </p:spPr>
        <p:txBody>
          <a:bodyPr>
            <a:normAutofit lnSpcReduction="10000"/>
          </a:bodyPr>
          <a:lstStyle/>
          <a:p>
            <a:r>
              <a:rPr lang="en-US" dirty="0" smtClean="0"/>
              <a:t>	    </a:t>
            </a:r>
            <a:r>
              <a:rPr lang="en-US" i="1" dirty="0" smtClean="0"/>
              <a:t>Write a report or other written document</a:t>
            </a:r>
          </a:p>
          <a:p>
            <a:r>
              <a:rPr lang="en-US" dirty="0" smtClean="0"/>
              <a:t>Or  create an animated </a:t>
            </a:r>
            <a:r>
              <a:rPr lang="en-US" u="sng" dirty="0" smtClean="0"/>
              <a:t>Slide Show</a:t>
            </a:r>
          </a:p>
          <a:p>
            <a:r>
              <a:rPr lang="en-US" dirty="0" smtClean="0"/>
              <a:t>Or create a </a:t>
            </a:r>
            <a:r>
              <a:rPr lang="en-US" u="sng" dirty="0" smtClean="0"/>
              <a:t>video or audio documentary</a:t>
            </a:r>
          </a:p>
          <a:p>
            <a:r>
              <a:rPr lang="en-US" dirty="0" smtClean="0"/>
              <a:t>Or create a </a:t>
            </a:r>
            <a:r>
              <a:rPr lang="en-US" u="sng" dirty="0" smtClean="0"/>
              <a:t>PowerPoint or Keynote or </a:t>
            </a:r>
            <a:r>
              <a:rPr lang="en-US" u="sng" dirty="0" err="1" smtClean="0"/>
              <a:t>Prezi</a:t>
            </a:r>
            <a:endParaRPr lang="en-US" u="sng" dirty="0" smtClean="0"/>
          </a:p>
          <a:p>
            <a:r>
              <a:rPr lang="en-US" dirty="0" smtClean="0"/>
              <a:t>Or create a </a:t>
            </a:r>
            <a:r>
              <a:rPr lang="en-US" u="sng" dirty="0" smtClean="0"/>
              <a:t>podcast</a:t>
            </a:r>
          </a:p>
          <a:p>
            <a:r>
              <a:rPr lang="en-US" dirty="0" smtClean="0"/>
              <a:t>Or </a:t>
            </a:r>
            <a:r>
              <a:rPr lang="en-US" u="sng" dirty="0" smtClean="0"/>
              <a:t>write and self publish a booklet </a:t>
            </a:r>
            <a:r>
              <a:rPr lang="en-US" dirty="0" smtClean="0"/>
              <a:t>or other written work</a:t>
            </a:r>
          </a:p>
          <a:p>
            <a:r>
              <a:rPr lang="en-US" dirty="0" smtClean="0"/>
              <a:t>Share your findings in a </a:t>
            </a:r>
            <a:r>
              <a:rPr lang="en-US" u="sng" dirty="0" smtClean="0"/>
              <a:t>Wiki or Create a Web Page</a:t>
            </a:r>
          </a:p>
          <a:p>
            <a:r>
              <a:rPr lang="en-US" u="sng" dirty="0" smtClean="0"/>
              <a:t>Digital Storytelling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 an Animated slide show: </a:t>
            </a:r>
            <a:r>
              <a:rPr lang="en-US" dirty="0" smtClean="0">
                <a:hlinkClick r:id="rId2"/>
              </a:rPr>
              <a:t>Animoto</a:t>
            </a:r>
            <a:r>
              <a:rPr lang="en-US" dirty="0" smtClean="0"/>
              <a:t>, </a:t>
            </a:r>
            <a:r>
              <a:rPr lang="en-US" dirty="0" smtClean="0">
                <a:hlinkClick r:id="rId3"/>
              </a:rPr>
              <a:t>Prezi</a:t>
            </a:r>
            <a:endParaRPr lang="en-US" dirty="0" smtClean="0"/>
          </a:p>
          <a:p>
            <a:r>
              <a:rPr lang="en-US" dirty="0" smtClean="0"/>
              <a:t>Collaborate with a team to create a Video or audio documentary: </a:t>
            </a:r>
            <a:r>
              <a:rPr lang="en-US" u="sng" dirty="0" smtClean="0"/>
              <a:t>iMovie, Garageband</a:t>
            </a:r>
            <a:r>
              <a:rPr lang="en-US" dirty="0" smtClean="0"/>
              <a:t>, </a:t>
            </a:r>
            <a:r>
              <a:rPr lang="en-US" dirty="0" smtClean="0">
                <a:hlinkClick r:id="rId4"/>
              </a:rPr>
              <a:t>Audacity</a:t>
            </a:r>
            <a:r>
              <a:rPr lang="en-US" dirty="0" smtClean="0"/>
              <a:t>, </a:t>
            </a:r>
            <a:r>
              <a:rPr lang="en-US" u="sng" dirty="0" smtClean="0"/>
              <a:t>FlipCam</a:t>
            </a:r>
          </a:p>
          <a:p>
            <a:r>
              <a:rPr lang="en-US" dirty="0" smtClean="0"/>
              <a:t>Create a Podcast: Audacity, </a:t>
            </a:r>
            <a:r>
              <a:rPr lang="en-US" dirty="0" smtClean="0">
                <a:hlinkClick r:id="rId5"/>
              </a:rPr>
              <a:t>Aviary Myna</a:t>
            </a:r>
            <a:r>
              <a:rPr lang="en-US" dirty="0" smtClean="0"/>
              <a:t>, Garageband</a:t>
            </a:r>
          </a:p>
          <a:p>
            <a:r>
              <a:rPr lang="en-US" dirty="0" smtClean="0"/>
              <a:t>Self Publish written works: </a:t>
            </a:r>
            <a:r>
              <a:rPr lang="en-US" dirty="0" smtClean="0">
                <a:hlinkClick r:id="rId6"/>
              </a:rPr>
              <a:t>Lulu</a:t>
            </a:r>
            <a:endParaRPr lang="en-US" dirty="0" smtClean="0"/>
          </a:p>
          <a:p>
            <a:r>
              <a:rPr lang="en-US" dirty="0" smtClean="0">
                <a:hlinkClick r:id="rId7"/>
              </a:rPr>
              <a:t>Wikispaces</a:t>
            </a:r>
            <a:r>
              <a:rPr lang="en-US" dirty="0" smtClean="0"/>
              <a:t>  Work with a team to share and develop content</a:t>
            </a:r>
          </a:p>
          <a:p>
            <a:r>
              <a:rPr lang="en-US" dirty="0" smtClean="0">
                <a:hlinkClick r:id="rId8"/>
              </a:rPr>
              <a:t>Skype</a:t>
            </a:r>
            <a:r>
              <a:rPr lang="en-US" dirty="0" smtClean="0"/>
              <a:t> and </a:t>
            </a:r>
            <a:r>
              <a:rPr lang="en-US" dirty="0" smtClean="0">
                <a:hlinkClick r:id="rId9"/>
              </a:rPr>
              <a:t>Oovoo</a:t>
            </a:r>
            <a:r>
              <a:rPr lang="en-US" dirty="0" smtClean="0"/>
              <a:t>  work with others across cultural boundaries</a:t>
            </a:r>
          </a:p>
          <a:p>
            <a:r>
              <a:rPr lang="en-US" dirty="0" smtClean="0"/>
              <a:t>Create and produce  websites: </a:t>
            </a:r>
            <a:r>
              <a:rPr lang="en-US" dirty="0" smtClean="0">
                <a:hlinkClick r:id="rId10"/>
              </a:rPr>
              <a:t>Weebly</a:t>
            </a:r>
            <a:r>
              <a:rPr lang="en-US" dirty="0" smtClean="0"/>
              <a:t>, </a:t>
            </a:r>
            <a:r>
              <a:rPr lang="en-US" dirty="0" smtClean="0">
                <a:hlinkClick r:id="rId11"/>
              </a:rPr>
              <a:t>Wix</a:t>
            </a:r>
            <a:r>
              <a:rPr lang="en-US" dirty="0" smtClean="0"/>
              <a:t>, </a:t>
            </a:r>
            <a:r>
              <a:rPr lang="en-US" dirty="0" smtClean="0">
                <a:hlinkClick r:id="rId12"/>
              </a:rPr>
              <a:t>Webs</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You can find my presentation here:</a:t>
            </a:r>
          </a:p>
          <a:p>
            <a:pPr lvl="1">
              <a:buNone/>
            </a:pPr>
            <a:r>
              <a:rPr lang="en-US" sz="2800" dirty="0" smtClean="0">
                <a:hlinkClick r:id="rId2"/>
              </a:rPr>
              <a:t>cindysheets.weebly.com</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normAutofit/>
          </a:bodyPr>
          <a:lstStyle/>
          <a:p>
            <a:r>
              <a:rPr lang="en-US" dirty="0" smtClean="0"/>
              <a:t>Publish your own work: Lulu</a:t>
            </a:r>
          </a:p>
          <a:p>
            <a:r>
              <a:rPr lang="en-US" dirty="0" smtClean="0"/>
              <a:t>Blog: </a:t>
            </a:r>
            <a:r>
              <a:rPr lang="en-US" dirty="0" smtClean="0">
                <a:hlinkClick r:id="rId2"/>
              </a:rPr>
              <a:t>http://kidblog.org/home.php</a:t>
            </a:r>
            <a:endParaRPr lang="en-US" dirty="0" smtClean="0"/>
          </a:p>
          <a:p>
            <a:r>
              <a:rPr lang="en-US" dirty="0" smtClean="0"/>
              <a:t>Create an online Poster at </a:t>
            </a:r>
            <a:r>
              <a:rPr lang="en-US" dirty="0" err="1" smtClean="0"/>
              <a:t>Glogster</a:t>
            </a:r>
            <a:r>
              <a:rPr lang="en-US" dirty="0" smtClean="0"/>
              <a:t>    </a:t>
            </a:r>
            <a:r>
              <a:rPr lang="en-US" dirty="0" smtClean="0">
                <a:hlinkClick r:id="rId3"/>
              </a:rPr>
              <a:t>http://edu.glogster.com/</a:t>
            </a:r>
            <a:endParaRPr lang="en-US" dirty="0" smtClean="0"/>
          </a:p>
          <a:p>
            <a:r>
              <a:rPr lang="en-US" dirty="0" smtClean="0"/>
              <a:t>Create an </a:t>
            </a:r>
            <a:r>
              <a:rPr lang="en-US" dirty="0" err="1" smtClean="0"/>
              <a:t>ebook</a:t>
            </a:r>
            <a:r>
              <a:rPr lang="en-US" dirty="0" smtClean="0"/>
              <a:t> or </a:t>
            </a:r>
            <a:r>
              <a:rPr lang="en-US" dirty="0" err="1" smtClean="0"/>
              <a:t>emagazine</a:t>
            </a:r>
            <a:r>
              <a:rPr lang="en-US" dirty="0" smtClean="0"/>
              <a:t> </a:t>
            </a:r>
            <a:r>
              <a:rPr lang="en-US" dirty="0" smtClean="0">
                <a:hlinkClick r:id="rId4"/>
              </a:rPr>
              <a:t>http://simplebooklet.com/index.php#</a:t>
            </a:r>
            <a:r>
              <a:rPr lang="en-US" dirty="0" smtClean="0"/>
              <a:t>   </a:t>
            </a:r>
            <a:br>
              <a:rPr lang="en-US" dirty="0" smtClean="0"/>
            </a:br>
            <a:r>
              <a:rPr lang="en-US" dirty="0" smtClean="0">
                <a:hlinkClick r:id="rId5"/>
              </a:rPr>
              <a:t>http://www.scribd.com/</a:t>
            </a: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Google Earth:  geography, lit trips, history of famous places</a:t>
            </a:r>
          </a:p>
          <a:p>
            <a:r>
              <a:rPr lang="en-US" dirty="0" smtClean="0">
                <a:hlinkClick r:id="rId2"/>
              </a:rPr>
              <a:t>Google Docs: </a:t>
            </a:r>
            <a:r>
              <a:rPr lang="en-US" dirty="0" smtClean="0"/>
              <a:t>shared work space</a:t>
            </a:r>
          </a:p>
          <a:p>
            <a:r>
              <a:rPr lang="en-US" dirty="0" smtClean="0"/>
              <a:t>Google Spreadsheets</a:t>
            </a:r>
          </a:p>
          <a:p>
            <a:r>
              <a:rPr lang="en-US" dirty="0" smtClean="0"/>
              <a:t>Google Forms (surveys)</a:t>
            </a:r>
          </a:p>
          <a:p>
            <a:r>
              <a:rPr lang="en-US" dirty="0" smtClean="0"/>
              <a:t>Slide shows</a:t>
            </a:r>
          </a:p>
          <a:p>
            <a:r>
              <a:rPr lang="en-US" dirty="0" smtClean="0"/>
              <a:t>Calendars</a:t>
            </a:r>
          </a:p>
          <a:p>
            <a:r>
              <a:rPr lang="en-US" dirty="0" smtClean="0"/>
              <a:t>And much more . . .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dirty="0" smtClean="0"/>
              <a:t>	  Kids today have much less fear around technology—and they can pick up the basics right away. But they still don’t know how to learn with these technologies, or how to connect with others from a learning standpoint as opposed to a social standpoint.</a:t>
            </a:r>
          </a:p>
          <a:p>
            <a:pPr algn="ctr"/>
            <a:r>
              <a:rPr lang="en-US" dirty="0" smtClean="0"/>
              <a:t>Will Richardson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Together	</a:t>
            </a:r>
            <a:endParaRPr lang="en-US" dirty="0"/>
          </a:p>
        </p:txBody>
      </p:sp>
      <p:sp>
        <p:nvSpPr>
          <p:cNvPr id="3" name="Content Placeholder 2"/>
          <p:cNvSpPr>
            <a:spLocks noGrp="1"/>
          </p:cNvSpPr>
          <p:nvPr>
            <p:ph idx="1"/>
          </p:nvPr>
        </p:nvSpPr>
        <p:spPr/>
        <p:txBody>
          <a:bodyPr/>
          <a:lstStyle/>
          <a:p>
            <a:r>
              <a:rPr lang="en-US" sz="2400" dirty="0" smtClean="0"/>
              <a:t>As a teacher, you frame and plan the </a:t>
            </a:r>
            <a:r>
              <a:rPr lang="en-US" sz="2400" u="sng" dirty="0" smtClean="0"/>
              <a:t>learning </a:t>
            </a:r>
            <a:r>
              <a:rPr lang="en-US" sz="2400" dirty="0" smtClean="0"/>
              <a:t>experiences.</a:t>
            </a:r>
          </a:p>
          <a:p>
            <a:r>
              <a:rPr lang="en-US" sz="2400" dirty="0" smtClean="0"/>
              <a:t>This doesn’t mean that you have to know how to do every step in the technology process. Start the process and learn together. Allow students to take the lead in using technology.</a:t>
            </a:r>
          </a:p>
          <a:p>
            <a:r>
              <a:rPr lang="en-US" sz="2400" dirty="0" smtClean="0"/>
              <a:t>Collaborate with your students – enjoy the adventure!</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896" y="794981"/>
            <a:ext cx="7556313" cy="4144963"/>
          </a:xfrm>
        </p:spPr>
        <p:txBody>
          <a:bodyPr>
            <a:normAutofit/>
          </a:bodyPr>
          <a:lstStyle/>
          <a:p>
            <a:pPr algn="ctr"/>
            <a:r>
              <a:rPr lang="en-US" sz="3200" dirty="0" smtClean="0"/>
              <a:t>Let’s “Tool Up” your lessons </a:t>
            </a:r>
          </a:p>
          <a:p>
            <a:pPr algn="ctr"/>
            <a:r>
              <a:rPr lang="en-US" sz="3200" dirty="0" smtClean="0"/>
              <a:t>and see where </a:t>
            </a:r>
          </a:p>
          <a:p>
            <a:pPr algn="ctr"/>
            <a:r>
              <a:rPr lang="en-US" sz="3200" dirty="0" smtClean="0"/>
              <a:t>TODAY’S TECHNOLOGY TOOLS fit in.</a:t>
            </a:r>
            <a:endParaRPr lang="en-US" sz="3200" dirty="0"/>
          </a:p>
        </p:txBody>
      </p:sp>
      <p:pic>
        <p:nvPicPr>
          <p:cNvPr id="4" name="Picture 3" descr="IMG_0036.jpg"/>
          <p:cNvPicPr>
            <a:picLocks noChangeAspect="1"/>
          </p:cNvPicPr>
          <p:nvPr/>
        </p:nvPicPr>
        <p:blipFill>
          <a:blip r:embed="rId2"/>
          <a:stretch>
            <a:fillRect/>
          </a:stretch>
        </p:blipFill>
        <p:spPr>
          <a:xfrm>
            <a:off x="1847850" y="3602911"/>
            <a:ext cx="5448300" cy="2832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67416"/>
          </a:xfrm>
        </p:spPr>
        <p:txBody>
          <a:bodyPr>
            <a:normAutofit fontScale="90000"/>
          </a:bodyPr>
          <a:lstStyle/>
          <a:p>
            <a:r>
              <a:rPr lang="en-US" dirty="0" err="1" smtClean="0"/>
              <a:t>Langwitches</a:t>
            </a:r>
            <a:r>
              <a:rPr lang="en-US" dirty="0" smtClean="0"/>
              <a:t> </a:t>
            </a:r>
            <a:r>
              <a:rPr lang="en-US" sz="2400" dirty="0" smtClean="0"/>
              <a:t>(Sylvia Rosenthal </a:t>
            </a:r>
            <a:r>
              <a:rPr lang="en-US" sz="2400" dirty="0" err="1" smtClean="0"/>
              <a:t>Tolisano</a:t>
            </a:r>
            <a:r>
              <a:rPr lang="en-US" sz="2400" dirty="0" smtClean="0"/>
              <a:t>) </a:t>
            </a:r>
            <a:r>
              <a:rPr lang="en-US" dirty="0" smtClean="0"/>
              <a:t/>
            </a:r>
            <a:br>
              <a:rPr lang="en-US" dirty="0" smtClean="0"/>
            </a:br>
            <a:endParaRPr lang="en-US" sz="1800" dirty="0"/>
          </a:p>
        </p:txBody>
      </p:sp>
      <p:pic>
        <p:nvPicPr>
          <p:cNvPr id="7" name="Content Placeholder 6" descr="Langwitch 21st Century Skills.jpg"/>
          <p:cNvPicPr>
            <a:picLocks noGrp="1" noChangeAspect="1"/>
          </p:cNvPicPr>
          <p:nvPr>
            <p:ph idx="1"/>
          </p:nvPr>
        </p:nvPicPr>
        <p:blipFill>
          <a:blip r:embed="rId2"/>
          <a:srcRect l="-18365" r="-18365"/>
          <a:stretch>
            <a:fillRect/>
          </a:stretch>
        </p:blipFill>
        <p:spPr>
          <a:xfrm>
            <a:off x="0" y="1251510"/>
            <a:ext cx="8886546" cy="4874653"/>
          </a:xfrm>
        </p:spPr>
      </p:pic>
      <p:sp>
        <p:nvSpPr>
          <p:cNvPr id="5" name="TextBox 4"/>
          <p:cNvSpPr txBox="1"/>
          <p:nvPr/>
        </p:nvSpPr>
        <p:spPr>
          <a:xfrm>
            <a:off x="938672" y="6229944"/>
            <a:ext cx="7306918" cy="923330"/>
          </a:xfrm>
          <a:prstGeom prst="rect">
            <a:avLst/>
          </a:prstGeom>
          <a:noFill/>
        </p:spPr>
        <p:txBody>
          <a:bodyPr wrap="square" rtlCol="0">
            <a:spAutoFit/>
          </a:bodyPr>
          <a:lstStyle/>
          <a:p>
            <a:r>
              <a:rPr lang="en-US" dirty="0" smtClean="0">
                <a:hlinkClick r:id="rId3"/>
              </a:rPr>
              <a:t>http://langwitches.org/blog/2011/01/22/unpack-upgrade-and-bring-your-lesson-into-the-21st-century/</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angwitch Roles.jpg"/>
          <p:cNvPicPr>
            <a:picLocks noGrp="1" noChangeAspect="1"/>
          </p:cNvPicPr>
          <p:nvPr>
            <p:ph idx="1"/>
          </p:nvPr>
        </p:nvPicPr>
        <p:blipFill>
          <a:blip r:embed="rId2"/>
          <a:srcRect l="-18365" r="-18365"/>
          <a:stretch>
            <a:fillRect/>
          </a:stretch>
        </p:blipFill>
        <p:spPr>
          <a:xfrm>
            <a:off x="-876791" y="484094"/>
            <a:ext cx="10285554" cy="564206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	</a:t>
            </a:r>
            <a:endParaRPr lang="en-US" dirty="0"/>
          </a:p>
        </p:txBody>
      </p:sp>
      <p:sp>
        <p:nvSpPr>
          <p:cNvPr id="3" name="Content Placeholder 2"/>
          <p:cNvSpPr>
            <a:spLocks noGrp="1"/>
          </p:cNvSpPr>
          <p:nvPr>
            <p:ph idx="1"/>
          </p:nvPr>
        </p:nvSpPr>
        <p:spPr>
          <a:xfrm>
            <a:off x="549275" y="2353969"/>
            <a:ext cx="8042276" cy="3589632"/>
          </a:xfrm>
        </p:spPr>
        <p:txBody>
          <a:bodyPr/>
          <a:lstStyle/>
          <a:p>
            <a:pPr algn="ctr"/>
            <a:r>
              <a:rPr lang="en-US" sz="3200" dirty="0" smtClean="0"/>
              <a:t>How can you “Tool Up” a lesson you’re planning to teach </a:t>
            </a:r>
            <a:br>
              <a:rPr lang="en-US" sz="3200" dirty="0" smtClean="0"/>
            </a:br>
            <a:r>
              <a:rPr lang="en-US" sz="3200" dirty="0" smtClean="0"/>
              <a:t>in the coming months?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dirty="0" smtClean="0"/>
              <a:t>In a time of drastic change, it is the learners who inherit the future. </a:t>
            </a:r>
          </a:p>
          <a:p>
            <a:pPr algn="ctr">
              <a:buNone/>
            </a:pPr>
            <a:r>
              <a:rPr lang="en-US" sz="2800" dirty="0" smtClean="0"/>
              <a:t>The learned find themselves equipped to live in a world that no longer exists.</a:t>
            </a:r>
          </a:p>
          <a:p>
            <a:pPr>
              <a:buNone/>
            </a:pPr>
            <a:r>
              <a:rPr lang="en-US" dirty="0" smtClean="0"/>
              <a:t>              			</a:t>
            </a:r>
          </a:p>
          <a:p>
            <a:pPr>
              <a:buNone/>
            </a:pPr>
            <a:r>
              <a:rPr lang="en-US" dirty="0" smtClean="0"/>
              <a:t>				     Eric Hoffer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lkboard.jpg"/>
          <p:cNvPicPr>
            <a:picLocks noGrp="1" noChangeAspect="1"/>
          </p:cNvPicPr>
          <p:nvPr>
            <p:ph idx="1"/>
          </p:nvPr>
        </p:nvPicPr>
        <p:blipFill>
          <a:blip r:embed="rId2"/>
          <a:srcRect l="-71794" r="-71794"/>
          <a:stretch>
            <a:fillRect/>
          </a:stretch>
        </p:blipFill>
        <p:spPr>
          <a:xfrm rot="566687">
            <a:off x="237051" y="251801"/>
            <a:ext cx="6200771" cy="3401390"/>
          </a:xfrm>
        </p:spPr>
      </p:pic>
      <p:pic>
        <p:nvPicPr>
          <p:cNvPr id="5" name="Picture 4" descr="old student desk and abacus.jpg"/>
          <p:cNvPicPr>
            <a:picLocks noChangeAspect="1"/>
          </p:cNvPicPr>
          <p:nvPr/>
        </p:nvPicPr>
        <p:blipFill>
          <a:blip r:embed="rId3"/>
          <a:stretch>
            <a:fillRect/>
          </a:stretch>
        </p:blipFill>
        <p:spPr>
          <a:xfrm>
            <a:off x="5138579" y="484094"/>
            <a:ext cx="2290159" cy="3432557"/>
          </a:xfrm>
          <a:prstGeom prst="rect">
            <a:avLst/>
          </a:prstGeom>
        </p:spPr>
      </p:pic>
      <p:pic>
        <p:nvPicPr>
          <p:cNvPr id="6" name="Content Placeholder 3" descr="movie projector.jpg"/>
          <p:cNvPicPr>
            <a:picLocks noChangeAspect="1"/>
          </p:cNvPicPr>
          <p:nvPr/>
        </p:nvPicPr>
        <p:blipFill>
          <a:blip r:embed="rId4"/>
          <a:srcRect l="-71271" r="-71271"/>
          <a:stretch>
            <a:fillRect/>
          </a:stretch>
        </p:blipFill>
        <p:spPr>
          <a:xfrm rot="20873043">
            <a:off x="-479741" y="3429000"/>
            <a:ext cx="6556907" cy="3596746"/>
          </a:xfrm>
          <a:prstGeom prst="rect">
            <a:avLst/>
          </a:prstGeom>
        </p:spPr>
      </p:pic>
      <p:pic>
        <p:nvPicPr>
          <p:cNvPr id="7" name="Picture 6" descr="typewriter.jpg"/>
          <p:cNvPicPr>
            <a:picLocks noChangeAspect="1"/>
          </p:cNvPicPr>
          <p:nvPr/>
        </p:nvPicPr>
        <p:blipFill>
          <a:blip r:embed="rId5"/>
          <a:stretch>
            <a:fillRect/>
          </a:stretch>
        </p:blipFill>
        <p:spPr>
          <a:xfrm rot="551210">
            <a:off x="4247635" y="3916651"/>
            <a:ext cx="3376985" cy="253273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Touch.png"/>
          <p:cNvPicPr>
            <a:picLocks noChangeAspect="1"/>
          </p:cNvPicPr>
          <p:nvPr/>
        </p:nvPicPr>
        <p:blipFill>
          <a:blip r:embed="rId2"/>
          <a:stretch>
            <a:fillRect/>
          </a:stretch>
        </p:blipFill>
        <p:spPr>
          <a:xfrm>
            <a:off x="4375703" y="2773363"/>
            <a:ext cx="4127500" cy="3352800"/>
          </a:xfrm>
          <a:prstGeom prst="rect">
            <a:avLst/>
          </a:prstGeom>
        </p:spPr>
      </p:pic>
      <p:pic>
        <p:nvPicPr>
          <p:cNvPr id="9" name="Picture 8" descr="transistor radio.jpg"/>
          <p:cNvPicPr>
            <a:picLocks noChangeAspect="1"/>
          </p:cNvPicPr>
          <p:nvPr/>
        </p:nvPicPr>
        <p:blipFill>
          <a:blip r:embed="rId3"/>
          <a:stretch>
            <a:fillRect/>
          </a:stretch>
        </p:blipFill>
        <p:spPr>
          <a:xfrm>
            <a:off x="1054763" y="822110"/>
            <a:ext cx="2480690" cy="31688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ibook.jpg"/>
          <p:cNvPicPr>
            <a:picLocks noChangeAspect="1"/>
          </p:cNvPicPr>
          <p:nvPr/>
        </p:nvPicPr>
        <p:blipFill>
          <a:blip r:embed="rId2"/>
          <a:stretch>
            <a:fillRect/>
          </a:stretch>
        </p:blipFill>
        <p:spPr>
          <a:xfrm>
            <a:off x="2458373" y="1600200"/>
            <a:ext cx="4660900" cy="3505200"/>
          </a:xfrm>
          <a:prstGeom prst="rect">
            <a:avLst/>
          </a:prstGeom>
        </p:spPr>
      </p:pic>
      <p:pic>
        <p:nvPicPr>
          <p:cNvPr id="5" name="Picture 4" descr="computer kids.jpg"/>
          <p:cNvPicPr>
            <a:picLocks noChangeAspect="1"/>
          </p:cNvPicPr>
          <p:nvPr/>
        </p:nvPicPr>
        <p:blipFill>
          <a:blip r:embed="rId3"/>
          <a:stretch>
            <a:fillRect/>
          </a:stretch>
        </p:blipFill>
        <p:spPr>
          <a:xfrm>
            <a:off x="176794" y="303252"/>
            <a:ext cx="3004323" cy="2259888"/>
          </a:xfrm>
          <a:prstGeom prst="rect">
            <a:avLst/>
          </a:prstGeom>
        </p:spPr>
      </p:pic>
      <p:pic>
        <p:nvPicPr>
          <p:cNvPr id="6" name="Picture 5" descr="computer girl.jpg"/>
          <p:cNvPicPr>
            <a:picLocks noChangeAspect="1"/>
          </p:cNvPicPr>
          <p:nvPr/>
        </p:nvPicPr>
        <p:blipFill>
          <a:blip r:embed="rId4"/>
          <a:stretch>
            <a:fillRect/>
          </a:stretch>
        </p:blipFill>
        <p:spPr>
          <a:xfrm>
            <a:off x="5522207" y="4013200"/>
            <a:ext cx="3797300" cy="2844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60seconds.png"/>
          <p:cNvPicPr>
            <a:picLocks noGrp="1" noChangeAspect="1"/>
          </p:cNvPicPr>
          <p:nvPr>
            <p:ph idx="1"/>
          </p:nvPr>
        </p:nvPicPr>
        <p:blipFill>
          <a:blip r:embed="rId2"/>
          <a:srcRect l="-135" r="-128"/>
          <a:stretch>
            <a:fillRect/>
          </a:stretch>
        </p:blipFill>
        <p:spPr>
          <a:xfrm>
            <a:off x="-25048" y="189139"/>
            <a:ext cx="9169048" cy="646617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It’s not about the tools, </a:t>
            </a:r>
          </a:p>
          <a:p>
            <a:pPr algn="ctr">
              <a:buNone/>
            </a:pPr>
            <a:r>
              <a:rPr lang="en-US" sz="3600" dirty="0" smtClean="0"/>
              <a:t>it’s about using the tools to </a:t>
            </a:r>
          </a:p>
          <a:p>
            <a:pPr algn="ctr">
              <a:buNone/>
            </a:pPr>
            <a:r>
              <a:rPr lang="en-US" sz="3600" dirty="0" smtClean="0"/>
              <a:t>facilitate learning.</a:t>
            </a:r>
          </a:p>
          <a:p>
            <a:pPr algn="ctr">
              <a:buNone/>
            </a:pPr>
            <a:r>
              <a:rPr lang="en-US" dirty="0" smtClean="0"/>
              <a:t>Andrew Churches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17638"/>
            <a:ext cx="8229600" cy="4671125"/>
          </a:xfrm>
        </p:spPr>
        <p:txBody>
          <a:bodyPr>
            <a:normAutofit/>
          </a:bodyPr>
          <a:lstStyle/>
          <a:p>
            <a:pPr algn="ctr">
              <a:buNone/>
            </a:pPr>
            <a:r>
              <a:rPr lang="en-US" sz="3200" dirty="0" smtClean="0"/>
              <a:t>A tool is an instrument used to help you do work. It can be anything that helps you accomplish a goal.</a:t>
            </a:r>
          </a:p>
          <a:p>
            <a:pPr algn="ctr"/>
            <a:endParaRPr lang="en-US" sz="3200" dirty="0" smtClean="0"/>
          </a:p>
          <a:p>
            <a:pPr algn="ctr">
              <a:buNone/>
            </a:pPr>
            <a:r>
              <a:rPr lang="en-US" sz="3200" dirty="0" smtClean="0"/>
              <a:t>Consider how technology tools can help your students do meaningful work.</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te">
  <a:themeElements>
    <a:clrScheme name="Custom 3">
      <a:dk1>
        <a:srgbClr val="FFFFFF"/>
      </a:dk1>
      <a:lt1>
        <a:srgbClr val="000000"/>
      </a:lt1>
      <a:dk2>
        <a:srgbClr val="292828"/>
      </a:dk2>
      <a:lt2>
        <a:srgbClr val="DEDEDE"/>
      </a:lt2>
      <a:accent1>
        <a:srgbClr val="C70F0C"/>
      </a:accent1>
      <a:accent2>
        <a:srgbClr val="DD6B0D"/>
      </a:accent2>
      <a:accent3>
        <a:srgbClr val="FAA700"/>
      </a:accent3>
      <a:accent4>
        <a:srgbClr val="93E50D"/>
      </a:accent4>
      <a:accent5>
        <a:srgbClr val="17C7BA"/>
      </a:accent5>
      <a:accent6>
        <a:srgbClr val="0A96E4"/>
      </a:accent6>
      <a:hlink>
        <a:srgbClr val="F2EBFB"/>
      </a:hlink>
      <a:folHlink>
        <a:srgbClr val="E6D8F7"/>
      </a:folHlink>
    </a:clrScheme>
    <a:fontScheme name="Forte">
      <a:majorFont>
        <a:latin typeface="Constantia"/>
        <a:ea typeface=""/>
        <a:cs typeface=""/>
        <a:font script="Jpan" typeface="ＭＳ 明朝"/>
      </a:majorFont>
      <a:minorFont>
        <a:latin typeface="Constantia"/>
        <a:ea typeface=""/>
        <a:cs typeface=""/>
        <a:font script="Jpan" typeface="ＭＳ 明朝"/>
      </a:minorFont>
    </a:fontScheme>
    <a:fmtScheme name="Forte">
      <a:fillStyleLst>
        <a:solidFill>
          <a:schemeClr val="phClr"/>
        </a:solidFill>
        <a:gradFill rotWithShape="1">
          <a:gsLst>
            <a:gs pos="0">
              <a:schemeClr val="phClr">
                <a:tint val="100000"/>
                <a:shade val="80000"/>
                <a:satMod val="150000"/>
                <a:lumMod val="70000"/>
              </a:schemeClr>
            </a:gs>
            <a:gs pos="35000">
              <a:schemeClr val="phClr">
                <a:tint val="100000"/>
                <a:shade val="90000"/>
                <a:satMod val="150000"/>
                <a:lumMod val="80000"/>
              </a:schemeClr>
            </a:gs>
            <a:gs pos="100000">
              <a:schemeClr val="phClr">
                <a:tint val="100000"/>
                <a:satMod val="150000"/>
                <a:lumMod val="110000"/>
              </a:schemeClr>
            </a:gs>
          </a:gsLst>
          <a:lin ang="16200000" scaled="1"/>
        </a:gradFill>
        <a:gradFill rotWithShape="1">
          <a:gsLst>
            <a:gs pos="0">
              <a:schemeClr val="phClr">
                <a:shade val="40000"/>
                <a:satMod val="130000"/>
                <a:lumMod val="80000"/>
              </a:schemeClr>
            </a:gs>
            <a:gs pos="80000">
              <a:schemeClr val="phClr">
                <a:shade val="90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114300" sx="105000" sy="105000" algn="ctr" rotWithShape="0">
              <a:srgbClr val="5F5F5F">
                <a:alpha val="50000"/>
              </a:srgbClr>
            </a:outerShdw>
          </a:effectLst>
          <a:scene3d>
            <a:camera prst="orthographicFront">
              <a:rot lat="0" lon="0" rev="0"/>
            </a:camera>
            <a:lightRig rig="twoPt" dir="tr">
              <a:rot lat="0" lon="0" rev="5400000"/>
            </a:lightRig>
          </a:scene3d>
          <a:sp3d>
            <a:bevelT w="12700" h="25400"/>
          </a:sp3d>
        </a:effectStyle>
        <a:effectStyle>
          <a:effectLst>
            <a:outerShdw blurRad="114300" dist="25400" sx="103000" sy="103000" algn="ctr" rotWithShape="0">
              <a:srgbClr val="4B4B4B">
                <a:alpha val="50000"/>
              </a:srgbClr>
            </a:outerShdw>
            <a:reflection blurRad="38100" stA="80000" endPos="50000" dist="38100" dir="5400000" sy="-100000" rotWithShape="0"/>
          </a:effectLst>
          <a:scene3d>
            <a:camera prst="orthographicFront">
              <a:rot lat="0" lon="0" rev="0"/>
            </a:camera>
            <a:lightRig rig="balanced" dir="t">
              <a:rot lat="0" lon="0" rev="1200000"/>
            </a:lightRig>
          </a:scene3d>
          <a:sp3d>
            <a:bevelT w="127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Forte.thmx</Template>
  <TotalTime>17639</TotalTime>
  <Words>590</Words>
  <Application>Microsoft Office PowerPoint</Application>
  <PresentationFormat>On-screen Show (4:3)</PresentationFormat>
  <Paragraphs>111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Forte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 Lehman - http://practicaltheory.org/serendipity/ ISTE 2011 ending keynote </vt:lpstr>
      <vt:lpstr>PowerPoint Presentation</vt:lpstr>
      <vt:lpstr>Digital Bloom’s Taxonomy</vt:lpstr>
      <vt:lpstr>PowerPoint Presentation</vt:lpstr>
      <vt:lpstr>Examples of Tooling Up</vt:lpstr>
      <vt:lpstr>Paleontology Lesson</vt:lpstr>
      <vt:lpstr>Research Information</vt:lpstr>
      <vt:lpstr>Research Study – Share Results: </vt:lpstr>
      <vt:lpstr>Tools </vt:lpstr>
      <vt:lpstr>Writing</vt:lpstr>
      <vt:lpstr>Google Tools</vt:lpstr>
      <vt:lpstr>PowerPoint Presentation</vt:lpstr>
      <vt:lpstr>Learn Together </vt:lpstr>
      <vt:lpstr>PowerPoint Presentation</vt:lpstr>
      <vt:lpstr>Langwitches (Sylvia Rosenthal Tolisano)  </vt:lpstr>
      <vt:lpstr>PowerPoint Presentation</vt:lpstr>
      <vt:lpstr>Now It’s Your Turn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“Tooling Up” for  Great Teaching</dc:title>
  <dc:creator>Cindy Sheets</dc:creator>
  <cp:lastModifiedBy>hisheets</cp:lastModifiedBy>
  <cp:revision>38</cp:revision>
  <dcterms:created xsi:type="dcterms:W3CDTF">2011-09-26T02:36:53Z</dcterms:created>
  <dcterms:modified xsi:type="dcterms:W3CDTF">2011-10-24T17:37:30Z</dcterms:modified>
</cp:coreProperties>
</file>