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89" r:id="rId4"/>
    <p:sldId id="257" r:id="rId5"/>
    <p:sldId id="296" r:id="rId6"/>
    <p:sldId id="294" r:id="rId7"/>
    <p:sldId id="258" r:id="rId8"/>
    <p:sldId id="274" r:id="rId9"/>
    <p:sldId id="268" r:id="rId10"/>
    <p:sldId id="265" r:id="rId11"/>
    <p:sldId id="275" r:id="rId12"/>
    <p:sldId id="290" r:id="rId13"/>
    <p:sldId id="295" r:id="rId14"/>
    <p:sldId id="297" r:id="rId15"/>
    <p:sldId id="269" r:id="rId16"/>
    <p:sldId id="263" r:id="rId17"/>
    <p:sldId id="264" r:id="rId18"/>
    <p:sldId id="291" r:id="rId19"/>
    <p:sldId id="270" r:id="rId20"/>
    <p:sldId id="271" r:id="rId21"/>
    <p:sldId id="298" r:id="rId22"/>
    <p:sldId id="301" r:id="rId23"/>
    <p:sldId id="299" r:id="rId24"/>
    <p:sldId id="300" r:id="rId25"/>
    <p:sldId id="272" r:id="rId26"/>
    <p:sldId id="260" r:id="rId27"/>
    <p:sldId id="261" r:id="rId28"/>
    <p:sldId id="262" r:id="rId29"/>
    <p:sldId id="293" r:id="rId30"/>
    <p:sldId id="279" r:id="rId31"/>
    <p:sldId id="277" r:id="rId32"/>
    <p:sldId id="278" r:id="rId33"/>
    <p:sldId id="280" r:id="rId34"/>
    <p:sldId id="281" r:id="rId35"/>
    <p:sldId id="282" r:id="rId36"/>
    <p:sldId id="266" r:id="rId37"/>
    <p:sldId id="284" r:id="rId38"/>
    <p:sldId id="285" r:id="rId39"/>
    <p:sldId id="286" r:id="rId40"/>
    <p:sldId id="288" r:id="rId41"/>
    <p:sldId id="28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DF6C2"/>
    <a:srgbClr val="6BE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7F041E-AB9E-4109-BD1F-98B3C05C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7382B3-20A2-4012-9566-459BC0844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2338B-DDDB-4A82-BE2C-F2C7448B5CC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83868-5E9B-40C1-942D-52F73CC2AC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0C9A6-F44F-4F12-A225-D0DA58F8A33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17913-5A2D-463B-BC6D-518E167C4AE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AC996-2CB8-4562-8903-DBBDD2F0648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State tests – get a higher score because you got more of the same content correct.</a:t>
            </a:r>
          </a:p>
          <a:p>
            <a:pPr eaLnBrk="1" hangingPunct="1"/>
            <a:r>
              <a:rPr lang="en-US" smtClean="0"/>
              <a:t>MAPS – continue and increases level of difficulty as you get more answers correct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CBAC-44C0-4F06-B19A-536435E249E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D2DE7-0378-4FD8-8F8B-612F44C45A4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AFA4E-26AE-4C1C-8BE9-3DF758E378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AD9B-685F-4EB6-9389-CDD46E6BF0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DE763-2BCD-4980-9A02-E392627247A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E8C42-DA40-4C0E-96F2-38A765F21D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F7985-F13B-4CE7-8F5C-BC5A961DC12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1BCD-C9A6-436B-B793-9BE84432EF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2D096-EA23-438F-B347-379E16433AB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F82B-921E-4EC2-8120-64E3327D2BB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73571-854D-4F96-8F31-39490CF66B0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B0C4-F3DB-4BA6-A487-93756837A8F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FDEBA-C34F-4BFA-8631-2AC7A3660C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8B73A-7D70-40E6-A7F9-2ABF253D776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C1F31-407C-4468-9EC3-84A5B758673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DEC8C-184B-4891-A034-29EFD975DB5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B2DD9-ED35-4CB7-B645-A0347AC63BC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Carolyn Coil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204B6-2EBC-4440-8C22-C4CFDDDAD9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0C3C-1C7E-46FB-AD6D-8E404E44C9E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F122-7B69-4236-B0D5-C2C765A42D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411F0-3B36-4F50-A141-FA2090638C4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4809C-EE31-4DC3-A638-A2C20001E9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A6DF2-C771-4EFA-B34C-C9E2647FE9E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4CE15-FBE3-49C5-B611-B7D3D6DA799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953F7-283C-47D2-9FDF-3973D8CEDF6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CD57A-6C2C-4E6E-8FE5-B6F8EC07AE6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2860C-9DDE-487D-A99D-24522BE0624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A190B-944C-43AF-9FAC-FA0DAB14467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6B867-760D-4C3A-89CD-6A2C20E59F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F30EB-1F3B-4A4F-AEC2-60CF47DA3E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E8CFB-EABC-48FB-9D4E-E4D61FCD368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BBCF-5DD2-4812-8DD1-B6EE2C718F6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0CFD3-C12F-4EFB-A737-FA07A2C9A2E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Turn to a neighbor and discuss these questions.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9FC1C-FB71-4F17-AEDB-FFAC45135C6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1A6C9-FFAC-4020-8470-EE0F762E902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2C355-47E3-4D4D-A1FE-A52D2A12EC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8F39-0208-4026-BCF8-9880143890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verlay-ruleShadow.png"/>
          <p:cNvPicPr>
            <a:picLocks noChangeAspect="1"/>
          </p:cNvPicPr>
          <p:nvPr/>
        </p:nvPicPr>
        <p:blipFill>
          <a:blip r:embed="rId3" cstate="print"/>
          <a:srcRect t="25031"/>
          <a:stretch>
            <a:fillRect/>
          </a:stretch>
        </p:blipFill>
        <p:spPr bwMode="auto">
          <a:xfrm>
            <a:off x="4451350" y="0"/>
            <a:ext cx="125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175" y="6356350"/>
            <a:ext cx="16271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38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C1A2013-308F-4C3B-A968-293CCAEF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1D12-E4B5-4E39-9DFF-24D79F639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3C1E5F0-41B8-48C5-8D78-1912EFCC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5F77-A7A0-4CD5-975B-6119C167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3" cstate="print"/>
          <a:srcRect b="25031"/>
          <a:stretch>
            <a:fillRect/>
          </a:stretch>
        </p:blipFill>
        <p:spPr bwMode="auto">
          <a:xfrm>
            <a:off x="7786688" y="0"/>
            <a:ext cx="125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A041-56E9-4F1F-A840-68A30134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ED84-C02A-4EEB-A41F-D065A9A6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84B1-19F1-401D-8AFF-2FE80575F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7E97-A617-4482-A5D7-C195DB5F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verlay-ruleShad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9AB1-D9E3-4B32-A15F-D68BEE4EAED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6BC6-8A72-46E7-A40A-12FC0021888D}" type="datetimeFigureOut">
              <a:rPr lang="en-US"/>
              <a:pPr>
                <a:defRPr/>
              </a:pPr>
              <a:t>6/12/2010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5F2D-F2A2-4B79-8AA6-9914B671F15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DB3F-4FF2-493D-B7ED-EB268899B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F455-08DD-49DC-A084-FD81A803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verlay-rule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1A91-ACA6-43B1-9C9D-34ADA539B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Full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B5FA-8D23-4044-9DA6-EB4363B22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overlay-ruleShadow.png"/>
          <p:cNvPicPr>
            <a:picLocks noChangeAspect="1"/>
          </p:cNvPicPr>
          <p:nvPr/>
        </p:nvPicPr>
        <p:blipFill>
          <a:blip r:embed="rId3" cstate="print"/>
          <a:srcRect t="25031"/>
          <a:stretch>
            <a:fillRect/>
          </a:stretch>
        </p:blipFill>
        <p:spPr bwMode="auto">
          <a:xfrm>
            <a:off x="4451350" y="0"/>
            <a:ext cx="125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425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23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362FA9D-FED3-4E9D-B842-A3290C4A6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60E3CDE9-5D2B-442F-9457-12B26A903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18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ndys2449@ao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w.marcia.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C:\Documents%20and%20Settings\Cindy\My%20Documents\MTSS\MTSS%20Triangles\MTSS%20Advanced%20Learner%20General%20updated.pdf" TargetMode="Externa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ndysheets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eetsgiftedpag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C:\Documents%20and%20Settings\Cindy\My%20Documents\MTSS\MTSS%20Triangles\MTSS_Advanced_Learner_Language_Arts%20updated.pdf" TargetMode="Externa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oleObject" Target="file:///C:\Documents%20and%20Settings\Cindy\My%20Documents\MTSS\MTSS%20Triangles\MTSS_Advanced_Learner_Mathematics%20updated.pdf" TargetMode="Externa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sped/download/pdf/slThinkingPoints_RtI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nsasmtss.org/" TargetMode="External"/><Relationship Id="rId4" Type="http://schemas.openxmlformats.org/officeDocument/2006/relationships/hyperlink" Target="http://www.projectcriss.com/newslinks/12_S08_RTI-1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indys2449@aol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0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/>
              <a:t>RtI</a:t>
            </a:r>
            <a:r>
              <a:rPr lang="en-US" sz="4400" dirty="0"/>
              <a:t> and the Gifted: Rising Above the Core Curriculum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endParaRPr lang="en-US" sz="2400" b="1" dirty="0" smtClean="0">
              <a:effectLst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>
              <a:effectLst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>Cindy Sheets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effectLst/>
                <a:hlinkClick r:id="rId3"/>
              </a:rPr>
              <a:t>Cindys2449@aol.com</a:t>
            </a:r>
            <a:endParaRPr lang="en-US" sz="2400" b="1" dirty="0" smtClean="0">
              <a:effectLst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effectLst/>
              </a:rPr>
              <a:t>Marcia Law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effectLst/>
                <a:hlinkClick r:id="rId4"/>
              </a:rPr>
              <a:t>Law.marcia.s@gmail.com</a:t>
            </a:r>
            <a:endParaRPr lang="en-US" sz="2400" b="1" dirty="0" smtClean="0">
              <a:effectLst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419600" y="1752600"/>
            <a:ext cx="4419600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Every child deserves to learn every day – </a:t>
            </a:r>
          </a:p>
          <a:p>
            <a:pPr eaLnBrk="1" hangingPunct="1"/>
            <a:r>
              <a:rPr lang="en-US" smtClean="0">
                <a:effectLst/>
              </a:rPr>
              <a:t>Our challenge is to meet them where they are and move them forward</a:t>
            </a:r>
          </a:p>
        </p:txBody>
      </p:sp>
      <p:pic>
        <p:nvPicPr>
          <p:cNvPr id="31747" name="Picture 8" descr="MPj04394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509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600" dirty="0" smtClean="0">
                <a:effectLst/>
              </a:rPr>
              <a:t>  High </a:t>
            </a:r>
            <a:r>
              <a:rPr lang="en-US" sz="3600" dirty="0">
                <a:effectLst/>
              </a:rPr>
              <a:t>ability students often understand and can perform the skills we’re planning to teach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effectLst/>
              </a:rPr>
              <a:t>Research shows that gifted students already know 40-50% of the material to be presented at grade level, experience no differentiation in the classroom 85% of the time, </a:t>
            </a:r>
            <a:r>
              <a:rPr lang="en-US" dirty="0">
                <a:effectLst/>
              </a:rPr>
              <a:t>(Reis, 2007)</a:t>
            </a:r>
            <a:r>
              <a:rPr lang="en-US" sz="3200" dirty="0">
                <a:effectLst/>
              </a:rPr>
              <a:t> and that they retain new information and skills better when the pace is quicker and there is less repetition. </a:t>
            </a:r>
            <a:r>
              <a:rPr lang="en-US" dirty="0">
                <a:effectLst/>
              </a:rPr>
              <a:t>(Rogers, 2008)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sz="3600" dirty="0"/>
              <a:t>Gifted children typically learn in </a:t>
            </a:r>
            <a:r>
              <a:rPr lang="en-US" sz="3600" dirty="0">
                <a:solidFill>
                  <a:srgbClr val="99323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to three repetitions</a:t>
            </a:r>
            <a:r>
              <a:rPr lang="en-US" sz="3600" dirty="0">
                <a:solidFill>
                  <a:srgbClr val="993232"/>
                </a:solidFill>
              </a:rPr>
              <a:t> </a:t>
            </a:r>
            <a:r>
              <a:rPr lang="en-US" sz="3600" dirty="0"/>
              <a:t>what it takes the average student ten or more repetitions to learn.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/>
              <a:t>	In more extreme cases, they learn it when the teacher says it—or </a:t>
            </a:r>
            <a:r>
              <a:rPr lang="en-US" sz="3600" dirty="0">
                <a:solidFill>
                  <a:srgbClr val="99323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they may already know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Universal Screening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How would it look for gifted?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3200" dirty="0"/>
              <a:t>Measures of cognitive ability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3200" dirty="0"/>
              <a:t>Academic screenings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dirty="0"/>
              <a:t>Problems with criterion referenced tests with limited ceilings – many state tests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dirty="0"/>
              <a:t>Measures of Academic Progress (NWEA)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 Monitoring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02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Frequent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May look different from </a:t>
            </a:r>
            <a:r>
              <a:rPr lang="en-US" sz="3200" dirty="0" smtClean="0"/>
              <a:t>typical progress monitoring at lower </a:t>
            </a:r>
            <a:r>
              <a:rPr lang="en-US" sz="3200" dirty="0"/>
              <a:t>end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800" dirty="0"/>
              <a:t>Portfolios of work, above level </a:t>
            </a:r>
            <a:r>
              <a:rPr lang="en-US" sz="2800" dirty="0" smtClean="0"/>
              <a:t>testing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effectLst/>
              </a:rPr>
              <a:t>	High ability students who have already mastered content need supports to continue to be challenged by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r>
              <a:rPr lang="en-US" sz="3600" b="1" dirty="0" smtClean="0">
                <a:solidFill>
                  <a:srgbClr val="993232"/>
                </a:solidFill>
                <a:effectLst/>
              </a:rPr>
              <a:t>new </a:t>
            </a:r>
            <a:r>
              <a:rPr lang="en-US" sz="3600" b="1" dirty="0">
                <a:solidFill>
                  <a:srgbClr val="993232"/>
                </a:solidFill>
                <a:effectLst/>
              </a:rPr>
              <a:t>learning, </a:t>
            </a:r>
            <a:r>
              <a:rPr lang="en-US" sz="3600" b="1" dirty="0">
                <a:effectLst/>
              </a:rPr>
              <a:t>both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within </a:t>
            </a:r>
            <a:r>
              <a:rPr lang="en-US" sz="3600" dirty="0">
                <a:effectLst/>
              </a:rPr>
              <a:t>the classroom and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with </a:t>
            </a:r>
            <a:r>
              <a:rPr lang="en-US" sz="3600" dirty="0">
                <a:effectLst/>
              </a:rPr>
              <a:t>more </a:t>
            </a:r>
            <a:r>
              <a:rPr lang="en-US" sz="3600" b="1" dirty="0">
                <a:solidFill>
                  <a:srgbClr val="993232"/>
                </a:solidFill>
                <a:effectLst/>
              </a:rPr>
              <a:t>intensive</a:t>
            </a:r>
            <a:r>
              <a:rPr lang="en-US" sz="3600" b="1" dirty="0" smtClean="0">
                <a:solidFill>
                  <a:srgbClr val="993232"/>
                </a:solidFill>
                <a:effectLst/>
              </a:rPr>
              <a:t> </a:t>
            </a:r>
            <a:br>
              <a:rPr lang="en-US" sz="3600" b="1" dirty="0" smtClean="0">
                <a:solidFill>
                  <a:srgbClr val="993232"/>
                </a:solidFill>
                <a:effectLst/>
              </a:rPr>
            </a:br>
            <a:r>
              <a:rPr lang="en-US" sz="3600" b="1" dirty="0" smtClean="0">
                <a:solidFill>
                  <a:srgbClr val="993232"/>
                </a:solidFill>
                <a:effectLst/>
              </a:rPr>
              <a:t>support</a:t>
            </a:r>
            <a:r>
              <a:rPr lang="en-US" sz="3600" dirty="0" smtClean="0">
                <a:effectLst/>
              </a:rPr>
              <a:t>  </a:t>
            </a:r>
            <a:r>
              <a:rPr lang="en-US" sz="3600" dirty="0">
                <a:effectLst/>
              </a:rPr>
              <a:t>which may be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r>
              <a:rPr lang="en-US" sz="3600" b="1" dirty="0" smtClean="0">
                <a:solidFill>
                  <a:srgbClr val="993232"/>
                </a:solidFill>
                <a:effectLst/>
              </a:rPr>
              <a:t>outside </a:t>
            </a:r>
            <a:r>
              <a:rPr lang="en-US" sz="3600" b="1" dirty="0">
                <a:solidFill>
                  <a:srgbClr val="993232"/>
                </a:solidFill>
                <a:effectLst/>
              </a:rPr>
              <a:t>of the general</a:t>
            </a:r>
            <a:r>
              <a:rPr lang="en-US" sz="3600" b="1" dirty="0" smtClean="0">
                <a:solidFill>
                  <a:srgbClr val="993232"/>
                </a:solidFill>
                <a:effectLst/>
              </a:rPr>
              <a:t> </a:t>
            </a:r>
            <a:br>
              <a:rPr lang="en-US" sz="3600" b="1" dirty="0" smtClean="0">
                <a:solidFill>
                  <a:srgbClr val="993232"/>
                </a:solidFill>
                <a:effectLst/>
              </a:rPr>
            </a:br>
            <a:r>
              <a:rPr lang="en-US" sz="3600" b="1" dirty="0" smtClean="0">
                <a:solidFill>
                  <a:srgbClr val="993232"/>
                </a:solidFill>
                <a:effectLst/>
              </a:rPr>
              <a:t>classroom</a:t>
            </a:r>
            <a:r>
              <a:rPr lang="en-US" sz="3600" b="1" dirty="0">
                <a:solidFill>
                  <a:srgbClr val="993232"/>
                </a:solidFill>
                <a:effectLst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7" name="Picture 4" descr="MPj04393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24812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5"/>
          <p:cNvGrpSpPr>
            <a:grpSpLocks/>
          </p:cNvGrpSpPr>
          <p:nvPr/>
        </p:nvGrpSpPr>
        <p:grpSpPr bwMode="auto">
          <a:xfrm>
            <a:off x="1447800" y="152400"/>
            <a:ext cx="2439988" cy="6475413"/>
            <a:chOff x="1967" y="240"/>
            <a:chExt cx="1537" cy="4079"/>
          </a:xfrm>
        </p:grpSpPr>
        <p:sp>
          <p:nvSpPr>
            <p:cNvPr id="37902" name="AutoShape 5"/>
            <p:cNvSpPr>
              <a:spLocks noChangeArrowheads="1"/>
            </p:cNvSpPr>
            <p:nvPr/>
          </p:nvSpPr>
          <p:spPr bwMode="auto">
            <a:xfrm>
              <a:off x="1968" y="240"/>
              <a:ext cx="1536" cy="192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DF6C2"/>
                </a:gs>
                <a:gs pos="100000">
                  <a:srgbClr val="6BE44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03" name="Text Box 7"/>
            <p:cNvSpPr txBox="1">
              <a:spLocks noChangeArrowheads="1"/>
            </p:cNvSpPr>
            <p:nvPr/>
          </p:nvSpPr>
          <p:spPr bwMode="auto">
            <a:xfrm>
              <a:off x="2496" y="960"/>
              <a:ext cx="48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  </a:t>
              </a:r>
              <a:r>
                <a:rPr lang="en-US" sz="1600">
                  <a:solidFill>
                    <a:schemeClr val="bg1"/>
                  </a:solidFill>
                </a:rPr>
                <a:t>some</a:t>
              </a:r>
            </a:p>
          </p:txBody>
        </p:sp>
        <p:sp>
          <p:nvSpPr>
            <p:cNvPr id="37904" name="Text Box 8"/>
            <p:cNvSpPr txBox="1">
              <a:spLocks noChangeArrowheads="1"/>
            </p:cNvSpPr>
            <p:nvPr/>
          </p:nvSpPr>
          <p:spPr bwMode="auto">
            <a:xfrm>
              <a:off x="2448" y="5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   </a:t>
              </a:r>
              <a:r>
                <a:rPr lang="en-US" sz="1600">
                  <a:solidFill>
                    <a:schemeClr val="bg1"/>
                  </a:solidFill>
                </a:rPr>
                <a:t>few</a:t>
              </a:r>
            </a:p>
          </p:txBody>
        </p:sp>
        <p:sp>
          <p:nvSpPr>
            <p:cNvPr id="37905" name="AutoShape 10"/>
            <p:cNvSpPr>
              <a:spLocks noChangeArrowheads="1"/>
            </p:cNvSpPr>
            <p:nvPr/>
          </p:nvSpPr>
          <p:spPr bwMode="auto">
            <a:xfrm rot="10800000">
              <a:off x="1967" y="2174"/>
              <a:ext cx="1536" cy="21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DF6C2"/>
                </a:gs>
                <a:gs pos="100000">
                  <a:srgbClr val="6BE44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06" name="Text Box 11"/>
            <p:cNvSpPr txBox="1">
              <a:spLocks noChangeArrowheads="1"/>
            </p:cNvSpPr>
            <p:nvPr/>
          </p:nvSpPr>
          <p:spPr bwMode="auto">
            <a:xfrm rot="-5400000">
              <a:off x="2538" y="1862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  </a:t>
              </a:r>
              <a:r>
                <a:rPr lang="en-US">
                  <a:solidFill>
                    <a:schemeClr val="bg1"/>
                  </a:solidFill>
                </a:rPr>
                <a:t>All</a:t>
              </a:r>
            </a:p>
          </p:txBody>
        </p:sp>
        <p:sp>
          <p:nvSpPr>
            <p:cNvPr id="37907" name="Text Box 12"/>
            <p:cNvSpPr txBox="1">
              <a:spLocks noChangeArrowheads="1"/>
            </p:cNvSpPr>
            <p:nvPr/>
          </p:nvSpPr>
          <p:spPr bwMode="auto">
            <a:xfrm>
              <a:off x="2496" y="2928"/>
              <a:ext cx="4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           </a:t>
              </a:r>
              <a:r>
                <a:rPr lang="en-US" sz="1600">
                  <a:solidFill>
                    <a:schemeClr val="bg1"/>
                  </a:solidFill>
                </a:rPr>
                <a:t>some</a:t>
              </a:r>
            </a:p>
          </p:txBody>
        </p:sp>
        <p:sp>
          <p:nvSpPr>
            <p:cNvPr id="37908" name="Text Box 13"/>
            <p:cNvSpPr txBox="1">
              <a:spLocks noChangeArrowheads="1"/>
            </p:cNvSpPr>
            <p:nvPr/>
          </p:nvSpPr>
          <p:spPr bwMode="auto">
            <a:xfrm>
              <a:off x="2544" y="3696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 </a:t>
              </a:r>
              <a:r>
                <a:rPr lang="en-US" sz="1600">
                  <a:solidFill>
                    <a:schemeClr val="bg1"/>
                  </a:solidFill>
                </a:rPr>
                <a:t>few</a:t>
              </a:r>
            </a:p>
          </p:txBody>
        </p:sp>
      </p:grpSp>
      <p:sp>
        <p:nvSpPr>
          <p:cNvPr id="37891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274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Core Curriculum</a:t>
            </a:r>
          </a:p>
        </p:txBody>
      </p:sp>
      <p:sp>
        <p:nvSpPr>
          <p:cNvPr id="37892" name="Text Box 17"/>
          <p:cNvSpPr txBox="1">
            <a:spLocks noChangeArrowheads="1"/>
          </p:cNvSpPr>
          <p:nvPr/>
        </p:nvSpPr>
        <p:spPr bwMode="auto">
          <a:xfrm>
            <a:off x="6019800" y="1676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Extra Support</a:t>
            </a:r>
          </a:p>
        </p:txBody>
      </p:sp>
      <p:sp>
        <p:nvSpPr>
          <p:cNvPr id="37893" name="Text Box 18"/>
          <p:cNvSpPr txBox="1">
            <a:spLocks noChangeArrowheads="1"/>
          </p:cNvSpPr>
          <p:nvPr/>
        </p:nvSpPr>
        <p:spPr bwMode="auto">
          <a:xfrm>
            <a:off x="6172200" y="4800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Extra Support</a:t>
            </a:r>
          </a:p>
        </p:txBody>
      </p:sp>
      <p:sp>
        <p:nvSpPr>
          <p:cNvPr id="37894" name="Text Box 19"/>
          <p:cNvSpPr txBox="1">
            <a:spLocks noChangeArrowheads="1"/>
          </p:cNvSpPr>
          <p:nvPr/>
        </p:nvSpPr>
        <p:spPr bwMode="auto">
          <a:xfrm>
            <a:off x="5410200" y="609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Intensive Support</a:t>
            </a:r>
          </a:p>
        </p:txBody>
      </p:sp>
      <p:sp>
        <p:nvSpPr>
          <p:cNvPr id="37895" name="Text Box 20"/>
          <p:cNvSpPr txBox="1">
            <a:spLocks noChangeArrowheads="1"/>
          </p:cNvSpPr>
          <p:nvPr/>
        </p:nvSpPr>
        <p:spPr bwMode="auto">
          <a:xfrm>
            <a:off x="5715000" y="5791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Intensive Support</a:t>
            </a:r>
          </a:p>
        </p:txBody>
      </p:sp>
      <p:sp>
        <p:nvSpPr>
          <p:cNvPr id="37896" name="Line 21"/>
          <p:cNvSpPr>
            <a:spLocks noChangeShapeType="1"/>
          </p:cNvSpPr>
          <p:nvPr/>
        </p:nvSpPr>
        <p:spPr bwMode="auto">
          <a:xfrm flipH="1">
            <a:off x="4724400" y="601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22"/>
          <p:cNvSpPr>
            <a:spLocks noChangeShapeType="1"/>
          </p:cNvSpPr>
          <p:nvPr/>
        </p:nvSpPr>
        <p:spPr bwMode="auto">
          <a:xfrm flipH="1">
            <a:off x="5105400" y="5029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23"/>
          <p:cNvSpPr>
            <a:spLocks noChangeShapeType="1"/>
          </p:cNvSpPr>
          <p:nvPr/>
        </p:nvSpPr>
        <p:spPr bwMode="auto">
          <a:xfrm flipH="1">
            <a:off x="5715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24"/>
          <p:cNvSpPr>
            <a:spLocks noChangeShapeType="1"/>
          </p:cNvSpPr>
          <p:nvPr/>
        </p:nvSpPr>
        <p:spPr bwMode="auto">
          <a:xfrm flipH="1">
            <a:off x="5029200" y="1905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25"/>
          <p:cNvSpPr>
            <a:spLocks noChangeShapeType="1"/>
          </p:cNvSpPr>
          <p:nvPr/>
        </p:nvSpPr>
        <p:spPr bwMode="auto">
          <a:xfrm flipH="1">
            <a:off x="4724400" y="83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Text Box 26"/>
          <p:cNvSpPr txBox="1">
            <a:spLocks noChangeArrowheads="1"/>
          </p:cNvSpPr>
          <p:nvPr/>
        </p:nvSpPr>
        <p:spPr bwMode="auto">
          <a:xfrm>
            <a:off x="381000" y="381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993232"/>
                </a:solidFill>
              </a:rPr>
              <a:t>What Are the Supports and Interventions Needed for High Ability Learners?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How do we make sure that students don’t miss </a:t>
            </a:r>
            <a:r>
              <a:rPr lang="en-US" dirty="0"/>
              <a:t>out on the opportunity of learning “how” to think, and how to develop a repertoire of learning </a:t>
            </a:r>
            <a:r>
              <a:rPr lang="en-US" dirty="0" smtClean="0"/>
              <a:t>strategies?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4"/>
          <p:cNvGraphicFramePr>
            <a:graphicFrameLocks/>
          </p:cNvGraphicFramePr>
          <p:nvPr>
            <p:ph idx="1"/>
          </p:nvPr>
        </p:nvGraphicFramePr>
        <p:xfrm>
          <a:off x="1524000" y="1944688"/>
          <a:ext cx="6096000" cy="4064000"/>
        </p:xfrm>
        <a:graphic>
          <a:graphicData uri="http://schemas.openxmlformats.org/presentationml/2006/ole">
            <p:oleObj spid="_x0000_s1026" name="Acrobat Document" r:id="rId4" imgW="0" imgH="0" progId="AcroExch.Document.7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588" y="-31750"/>
          <a:ext cx="9140825" cy="6888163"/>
        </p:xfrm>
        <a:graphic>
          <a:graphicData uri="http://schemas.openxmlformats.org/presentationml/2006/ole">
            <p:oleObj spid="_x0000_s1027" name="Acrobat Document" r:id="rId5" imgW="6034741" imgH="4663247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PowerPoint Available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hlinkClick r:id="rId3"/>
              </a:rPr>
              <a:t>http://cindysheets.weebly.com</a:t>
            </a:r>
            <a:endParaRPr lang="en-US" smtClean="0">
              <a:hlinkClick r:id="rId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4"/>
              </a:rPr>
              <a:t>http://sheetsgiftedpages.com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sz="36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effectLst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54163" y="1098550"/>
          <a:ext cx="6034087" cy="4662488"/>
        </p:xfrm>
        <a:graphic>
          <a:graphicData uri="http://schemas.openxmlformats.org/presentationml/2006/ole">
            <p:oleObj spid="_x0000_s40964" name="Acrobat Document" r:id="rId4" imgW="6034741" imgH="4663247" progId="AcroExch.Document.7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588" y="0"/>
          <a:ext cx="9140825" cy="6856413"/>
        </p:xfrm>
        <a:graphic>
          <a:graphicData uri="http://schemas.openxmlformats.org/presentationml/2006/ole">
            <p:oleObj spid="_x0000_s40965" name="Acrobat Document" r:id="rId5" imgW="6034741" imgH="4663247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54163" y="1098550"/>
          <a:ext cx="6034087" cy="4662488"/>
        </p:xfrm>
        <a:graphic>
          <a:graphicData uri="http://schemas.openxmlformats.org/presentationml/2006/ole">
            <p:oleObj spid="_x0000_s103425" name="Acrobat Document" r:id="rId4" imgW="6034741" imgH="4663247" progId="AcroExch.Document.7">
              <p:embed/>
            </p:oleObj>
          </a:graphicData>
        </a:graphic>
      </p:graphicFrame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588" y="0"/>
          <a:ext cx="9140825" cy="6856413"/>
        </p:xfrm>
        <a:graphic>
          <a:graphicData uri="http://schemas.openxmlformats.org/presentationml/2006/ole">
            <p:oleObj spid="_x0000_s103426" name="Acrobat Document" r:id="rId5" imgW="6034741" imgH="4663247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-1"/>
          <a:ext cx="9144000" cy="6829975"/>
        </p:xfrm>
        <a:graphic>
          <a:graphicData uri="http://schemas.openxmlformats.org/presentationml/2006/ole">
            <p:oleObj spid="_x0000_s4099" name="Acrobat Document" r:id="rId4" imgW="6034741" imgH="466324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2" name="Acrobat Document" r:id="rId4" imgW="0" imgH="0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-102339"/>
          <a:ext cx="9144000" cy="6888854"/>
        </p:xfrm>
        <a:graphic>
          <a:graphicData uri="http://schemas.openxmlformats.org/presentationml/2006/ole">
            <p:oleObj spid="_x0000_s2054" name="Acrobat Document" r:id="rId5" imgW="6034741" imgH="466324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-1"/>
          <a:ext cx="9144000" cy="6829975"/>
        </p:xfrm>
        <a:graphic>
          <a:graphicData uri="http://schemas.openxmlformats.org/presentationml/2006/ole">
            <p:oleObj spid="_x0000_s3075" name="Acrobat Document" r:id="rId4" imgW="6034741" imgH="466324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616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Choice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3200" dirty="0"/>
              <a:t>Involve the student in determining the interventions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Time with other high ability/gifted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Two of the Most Effective Interventions for High Ability/Gifted Students: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rgbClr val="FF3300"/>
                </a:solidFill>
              </a:rPr>
              <a:t>Where’s the Research?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524000"/>
            <a:ext cx="4724400" cy="45307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effectLst/>
              </a:rPr>
              <a:t>Best Practices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Dr. Karen B. Rogers’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Sally Reis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Joyce Van Tassel –</a:t>
            </a:r>
            <a:r>
              <a:rPr lang="en-US" dirty="0" err="1">
                <a:effectLst/>
              </a:rPr>
              <a:t>Baska</a:t>
            </a:r>
            <a:endParaRPr lang="en-US" dirty="0">
              <a:effectLst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>
              <a:effectLst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>
              <a:effectLst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Mary Ruth </a:t>
            </a:r>
            <a:r>
              <a:rPr lang="en-US" dirty="0" smtClean="0">
                <a:effectLst/>
              </a:rPr>
              <a:t>Coleman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NAGC WOW webinar  Feb. 24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1946" dirty="0" smtClean="0"/>
              <a:t>Gifted Models that Fit Within an </a:t>
            </a:r>
            <a:r>
              <a:rPr lang="en-US" sz="1946" dirty="0" err="1" smtClean="0"/>
              <a:t>RtI</a:t>
            </a:r>
            <a:r>
              <a:rPr lang="en-US" sz="1946" dirty="0" smtClean="0"/>
              <a:t> Framework</a:t>
            </a:r>
            <a:br>
              <a:rPr lang="en-US" sz="1946" dirty="0" smtClean="0"/>
            </a:br>
            <a:r>
              <a:rPr lang="en-US" sz="1946" dirty="0" smtClean="0"/>
              <a:t>Mary Ruth Coleman, Joe </a:t>
            </a:r>
            <a:r>
              <a:rPr lang="en-US" sz="1946" dirty="0" err="1" smtClean="0"/>
              <a:t>Renzulli</a:t>
            </a:r>
            <a:r>
              <a:rPr lang="en-US" sz="1946" dirty="0" smtClean="0"/>
              <a:t>, and George Betts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</a:endParaRPr>
          </a:p>
        </p:txBody>
      </p:sp>
      <p:pic>
        <p:nvPicPr>
          <p:cNvPr id="43012" name="Picture 4" descr="MPj04387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489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Collecting Evidence of Need: </a:t>
            </a:r>
            <a:br>
              <a:rPr lang="en-US" sz="2800" dirty="0"/>
            </a:br>
            <a:r>
              <a:rPr lang="en-US" sz="2800" dirty="0"/>
              <a:t>Hard Data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Students who are score in the top 5% or at 90%tile or above on group testing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Classroom assessments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Pre-testing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Out of level testing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Formative and Summative assessments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Norm referenced – criterion referenced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Need unlimited ceilings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Soft Data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Student Response </a:t>
            </a:r>
            <a:r>
              <a:rPr lang="en-US" sz="2800" dirty="0">
                <a:effectLst/>
              </a:rPr>
              <a:t>to	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Extension activities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Higher level thinking activities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Complexity of assignments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differentiated activities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Participation in outside activities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Contests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Clubs and after school activities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Portfolios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Samples of work from various core areas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effectLst/>
              </a:rPr>
              <a:t>Written, audio, video, photo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Rubrics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Interviews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effectLst/>
              </a:rPr>
              <a:t>Independent study results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effectLst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</a:rPr>
              <a:t>Uses of </a:t>
            </a:r>
            <a:r>
              <a:rPr lang="en-US" sz="4000" dirty="0" smtClean="0">
                <a:solidFill>
                  <a:schemeClr val="tx2"/>
                </a:solidFill>
              </a:rPr>
              <a:t>Data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Hard and Soft Data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To assess intensity of need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To assess current instructional levels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To determine need for interventions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To determine need for continued interventions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effectLst/>
              </a:rPr>
              <a:t>To monitor effectiveness of intervention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 progress monitoring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/>
              <a:t>“Learning is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/>
              <a:t>forward progress from point of entry”</a:t>
            </a:r>
            <a:r>
              <a:rPr lang="en-US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Susan Winebrenner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81000" y="381000"/>
            <a:ext cx="9055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55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Two Elementary Schools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260850" y="4419600"/>
            <a:ext cx="4883150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defRPr/>
            </a:pPr>
            <a:r>
              <a:rPr lang="en-US" sz="3500" dirty="0"/>
              <a:t>Crestview</a:t>
            </a:r>
            <a:endParaRPr lang="en-US" sz="3200" dirty="0"/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200" dirty="0"/>
              <a:t>Title I, large number of at risk students</a:t>
            </a:r>
            <a:endParaRPr lang="en-US" sz="2800" dirty="0"/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200" dirty="0"/>
              <a:t>About 370 students</a:t>
            </a:r>
            <a:endParaRPr lang="en-US" sz="2800" dirty="0"/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75000"/>
              <a:buFont typeface="Courier New" pitchFamily="49" charset="0"/>
              <a:buChar char=" "/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237038" y="1752601"/>
            <a:ext cx="4906962" cy="2431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defRPr/>
            </a:pPr>
            <a:r>
              <a:rPr lang="en-US" sz="3500" dirty="0">
                <a:solidFill>
                  <a:srgbClr val="FFFFFF"/>
                </a:solidFill>
              </a:rPr>
              <a:t>Highlands</a:t>
            </a:r>
            <a:endParaRPr lang="en-US" sz="2800" dirty="0">
              <a:latin typeface="Times New Roman" pitchFamily="18" charset="0"/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200" dirty="0">
                <a:solidFill>
                  <a:srgbClr val="FFFFFF"/>
                </a:solidFill>
              </a:rPr>
              <a:t>Typical profile matching the 80/15/5 </a:t>
            </a:r>
            <a:endParaRPr lang="en-US" sz="2800" dirty="0">
              <a:latin typeface="Times New Roman" pitchFamily="18" charset="0"/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200" dirty="0">
                <a:solidFill>
                  <a:srgbClr val="FFFFFF"/>
                </a:solidFill>
              </a:rPr>
              <a:t>About 300 students</a:t>
            </a: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None/>
              <a:defRPr/>
            </a:pP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778000"/>
            <a:ext cx="32178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8900" y="381000"/>
            <a:ext cx="90551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5500" dirty="0">
                <a:solidFill>
                  <a:srgbClr val="99323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Highlands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52450" y="1489075"/>
            <a:ext cx="821055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200" dirty="0">
                <a:solidFill>
                  <a:srgbClr val="993232"/>
                </a:solidFill>
              </a:rPr>
              <a:t>Two classrooms at each grade level</a:t>
            </a:r>
            <a:endParaRPr lang="en-US" sz="2400" dirty="0">
              <a:solidFill>
                <a:srgbClr val="993232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200" dirty="0">
                <a:solidFill>
                  <a:srgbClr val="993232"/>
                </a:solidFill>
              </a:rPr>
              <a:t>Common reading and math core instruction in home class at grade level</a:t>
            </a:r>
            <a:endParaRPr lang="en-US" sz="2400" dirty="0">
              <a:solidFill>
                <a:srgbClr val="993232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200" dirty="0">
                <a:solidFill>
                  <a:srgbClr val="993232"/>
                </a:solidFill>
              </a:rPr>
              <a:t>Common “workshop” time</a:t>
            </a:r>
            <a:endParaRPr lang="en-US" sz="2400" dirty="0">
              <a:solidFill>
                <a:srgbClr val="993232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93232"/>
                </a:solidFill>
              </a:rPr>
              <a:t>Differentiated work based on need and level</a:t>
            </a:r>
            <a:endParaRPr lang="en-US" sz="2000" dirty="0">
              <a:solidFill>
                <a:srgbClr val="993232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93232"/>
                </a:solidFill>
              </a:rPr>
              <a:t>Tier 2 and 3 individual or small group work</a:t>
            </a:r>
            <a:endParaRPr lang="en-US" sz="2000" dirty="0">
              <a:solidFill>
                <a:srgbClr val="993232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93232"/>
                </a:solidFill>
              </a:rPr>
              <a:t>Grouping of students within grade level </a:t>
            </a:r>
            <a:endParaRPr lang="en-US" sz="2000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rgbClr val="993232"/>
                </a:solidFill>
              </a:rPr>
              <a:t>Enrichment</a:t>
            </a:r>
            <a:endParaRPr lang="en-US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rgbClr val="993232"/>
                </a:solidFill>
              </a:rPr>
              <a:t>Extension</a:t>
            </a:r>
            <a:endParaRPr lang="en-US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rgbClr val="993232"/>
                </a:solidFill>
              </a:rPr>
              <a:t>Review</a:t>
            </a:r>
            <a:endParaRPr lang="en-US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rgbClr val="993232"/>
                </a:solidFill>
              </a:rPr>
              <a:t>Independent projects</a:t>
            </a:r>
            <a:endParaRPr lang="en-US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rgbClr val="993232"/>
                </a:solidFill>
              </a:rPr>
              <a:t>Novel Studies/Literature groups</a:t>
            </a:r>
            <a:endParaRPr lang="en-US" dirty="0">
              <a:solidFill>
                <a:srgbClr val="993232"/>
              </a:solidFill>
            </a:endParaRPr>
          </a:p>
          <a:p>
            <a:pPr marL="1257300" lvl="3" indent="-228600"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Char char=" "/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57200" y="228600"/>
            <a:ext cx="777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55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Crestview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57200" y="1698625"/>
            <a:ext cx="84582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Three classrooms per grade level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Common instructional time on grade level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Ability grouping within grade level for core reading and math instruction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“Workshop”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Across grade grouping by need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Use of specialists for high ability groupings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 "/>
              <a:defRPr/>
            </a:pPr>
            <a:endParaRPr lang="en-US" sz="31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75000"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52450" y="358775"/>
            <a:ext cx="82105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*Scheduling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57200" y="1371600"/>
            <a:ext cx="82105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rgbClr val="921F07"/>
                </a:solidFill>
              </a:rPr>
              <a:t>Common instructional times at grade level</a:t>
            </a:r>
            <a:endParaRPr lang="en-US" sz="3200" dirty="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rgbClr val="921F07"/>
                </a:solidFill>
              </a:rPr>
              <a:t>Common “workshop” time at grade level</a:t>
            </a: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600" dirty="0">
                <a:solidFill>
                  <a:srgbClr val="921F07"/>
                </a:solidFill>
              </a:rPr>
              <a:t>Common collaboration time</a:t>
            </a: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6477000" cy="2478088"/>
          </a:xfrm>
          <a:prstGeom prst="rect">
            <a:avLst/>
          </a:prstGeom>
          <a:solidFill>
            <a:srgbClr val="9B6C34">
              <a:alpha val="47000"/>
            </a:srgbClr>
          </a:solidFill>
          <a:ln>
            <a:solidFill>
              <a:srgbClr val="99323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76250" y="139700"/>
            <a:ext cx="7981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5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Twice Exceptional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76250" y="1609725"/>
            <a:ext cx="7981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600">
                <a:solidFill>
                  <a:srgbClr val="921F07"/>
                </a:solidFill>
              </a:rPr>
              <a:t>May go unnoticed </a:t>
            </a:r>
            <a:endParaRPr lang="en-US" sz="280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600">
                <a:solidFill>
                  <a:srgbClr val="921F07"/>
                </a:solidFill>
              </a:rPr>
              <a:t>Need for enrichment as well as work on strategies for deficits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63925"/>
            <a:ext cx="3810000" cy="254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52450" y="358775"/>
            <a:ext cx="7600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4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Under-Represented Students</a:t>
            </a:r>
            <a:br>
              <a:rPr lang="en-US" sz="4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Children </a:t>
            </a:r>
            <a:r>
              <a:rPr lang="en-US" sz="41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</a:t>
            </a:r>
            <a:r>
              <a:rPr lang="en-US" sz="4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Promise</a:t>
            </a:r>
            <a:r>
              <a:rPr lang="en-US" sz="55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82588" y="2674938"/>
            <a:ext cx="29638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rgbClr val="921F07"/>
                </a:solidFill>
              </a:rPr>
              <a:t>ELL</a:t>
            </a:r>
            <a:endParaRPr lang="en-US" sz="2800" dirty="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rgbClr val="921F07"/>
                </a:solidFill>
              </a:rPr>
              <a:t>Poverty</a:t>
            </a:r>
            <a:endParaRPr lang="en-US" sz="2800" dirty="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rgbClr val="921F07"/>
                </a:solidFill>
              </a:rPr>
              <a:t>Ethnicity</a:t>
            </a:r>
            <a:endParaRPr lang="en-US" sz="2800" dirty="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rgbClr val="921F07"/>
                </a:solidFill>
              </a:rPr>
              <a:t>Under-achieving</a:t>
            </a:r>
            <a:endParaRPr lang="en-US" sz="2800" dirty="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 "/>
              <a:defRPr/>
            </a:pPr>
            <a:endParaRPr lang="en-US" sz="27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181600" y="4724400"/>
            <a:ext cx="3638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100">
                <a:solidFill>
                  <a:srgbClr val="921F07"/>
                </a:solidFill>
              </a:rPr>
              <a:t>“potential for high performance”</a:t>
            </a:r>
            <a:endParaRPr lang="en-US" sz="2400">
              <a:solidFill>
                <a:srgbClr val="921F07"/>
              </a:solidFill>
              <a:latin typeface="Times New Roman" pitchFamily="18" charset="0"/>
            </a:endParaRPr>
          </a:p>
          <a:p>
            <a:pPr lvl="1" indent="-342900">
              <a:lnSpc>
                <a:spcPct val="95000"/>
              </a:lnSpc>
            </a:pPr>
            <a:r>
              <a:rPr lang="en-US" sz="3100">
                <a:solidFill>
                  <a:srgbClr val="921F07"/>
                </a:solidFill>
              </a:rPr>
              <a:t>    Peer group</a:t>
            </a:r>
          </a:p>
          <a:p>
            <a:pPr lvl="1" indent="-342900">
              <a:lnSpc>
                <a:spcPct val="95000"/>
              </a:lnSpc>
            </a:pPr>
            <a:r>
              <a:rPr lang="en-US" sz="3100">
                <a:solidFill>
                  <a:srgbClr val="921F07"/>
                </a:solidFill>
              </a:rPr>
              <a:t>    comparison</a:t>
            </a:r>
          </a:p>
        </p:txBody>
      </p:sp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310356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Do Teachers Need?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effectLst/>
              </a:rPr>
              <a:t>Information about the characteristics, needs and best practices for high ability/gifted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effectLst/>
              </a:rPr>
              <a:t>Training in strategies that are successful with high ability learners and how to create curriculum options that work.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effectLst/>
              </a:rPr>
              <a:t>Resources and supplemental materials that do more than repeat already learned skills (more of the same)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effectLst/>
              </a:rPr>
              <a:t>Support from the school team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457200"/>
            <a:ext cx="7924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44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Can Administrators Do?</a:t>
            </a:r>
            <a:r>
              <a:rPr lang="en-US" sz="48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33400" y="1676400"/>
            <a:ext cx="79248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500">
                <a:solidFill>
                  <a:srgbClr val="921F07"/>
                </a:solidFill>
              </a:rPr>
              <a:t>Know the research</a:t>
            </a: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500">
                <a:solidFill>
                  <a:srgbClr val="921F07"/>
                </a:solidFill>
              </a:rPr>
              <a:t>Know the strategies </a:t>
            </a:r>
            <a:endParaRPr lang="en-US" sz="280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500">
                <a:solidFill>
                  <a:srgbClr val="921F07"/>
                </a:solidFill>
              </a:rPr>
              <a:t>Help by providing </a:t>
            </a:r>
            <a:endParaRPr lang="en-US" sz="280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300">
                <a:solidFill>
                  <a:srgbClr val="921F07"/>
                </a:solidFill>
              </a:rPr>
              <a:t>Common instructional time</a:t>
            </a:r>
            <a:endParaRPr lang="en-US" sz="240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300">
                <a:solidFill>
                  <a:srgbClr val="921F07"/>
                </a:solidFill>
              </a:rPr>
              <a:t>Common planning/collaboration time</a:t>
            </a:r>
            <a:endParaRPr lang="en-US" sz="240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500">
                <a:solidFill>
                  <a:srgbClr val="921F07"/>
                </a:solidFill>
              </a:rPr>
              <a:t>Promote opportunities for classroom teachers to learn more about high ability learners</a:t>
            </a:r>
            <a:endParaRPr lang="en-US" sz="280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</a:pPr>
            <a:r>
              <a:rPr lang="en-US" sz="3500">
                <a:solidFill>
                  <a:srgbClr val="921F07"/>
                </a:solidFill>
              </a:rPr>
              <a:t>Locate materials and resources for instruction of high ability learners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52450" y="358775"/>
            <a:ext cx="8210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defRPr/>
            </a:pPr>
            <a:r>
              <a:rPr lang="en-US" sz="4000" dirty="0" err="1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RtI</a:t>
            </a:r>
            <a:r>
              <a:rPr lang="en-US" sz="40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A Good Fit For </a:t>
            </a:r>
            <a:br>
              <a:rPr lang="en-US" sz="40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dirty="0">
                <a:solidFill>
                  <a:srgbClr val="921F0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 Ability Learners?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52450" y="1828800"/>
            <a:ext cx="8210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rgbClr val="921F07"/>
                </a:solidFill>
              </a:rPr>
              <a:t>Yes </a:t>
            </a:r>
            <a:endParaRPr lang="en-US" sz="2800" dirty="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21F07"/>
                </a:solidFill>
              </a:rPr>
              <a:t>Response to student need </a:t>
            </a:r>
            <a:endParaRPr lang="en-US" sz="2400" dirty="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21F07"/>
                </a:solidFill>
              </a:rPr>
              <a:t>Universal screening</a:t>
            </a:r>
            <a:endParaRPr lang="en-US" sz="2400" dirty="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21F07"/>
                </a:solidFill>
              </a:rPr>
              <a:t>Quality curriculum</a:t>
            </a:r>
            <a:endParaRPr lang="en-US" sz="2400" dirty="0">
              <a:solidFill>
                <a:srgbClr val="921F07"/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rgbClr val="921F07"/>
                </a:solidFill>
              </a:rPr>
              <a:t>Differentiation in general classroom instruction</a:t>
            </a:r>
            <a:endParaRPr lang="en-US" sz="2400" dirty="0">
              <a:solidFill>
                <a:srgbClr val="921F07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No</a:t>
            </a: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75000"/>
              <a:buFontTx/>
              <a:buChar char="•"/>
              <a:defRPr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The need for interventions may NOT diminish</a:t>
            </a: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Interventions require more than discreet skills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Assessment &amp; monitoring methods differ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Reduced need for core curriculum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2" indent="-285750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Need to be with academic peers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Resources and Credits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 </a:t>
            </a:r>
            <a:endParaRPr lang="en-US">
              <a:effectLst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Dr. Karen B. Rogers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>
                <a:effectLst/>
              </a:rPr>
              <a:t>	</a:t>
            </a:r>
            <a:r>
              <a:rPr lang="en-US">
                <a:solidFill>
                  <a:schemeClr val="hlink"/>
                </a:solidFill>
                <a:effectLst/>
              </a:rPr>
              <a:t>Lessons Learned About Educating the Gifted and Talented: A Synthesis of the Research on Educational</a:t>
            </a:r>
            <a:r>
              <a:rPr lang="en-US" b="1">
                <a:effectLst/>
              </a:rPr>
              <a:t>   </a:t>
            </a:r>
            <a:r>
              <a:rPr lang="en-US" i="1">
                <a:effectLst/>
              </a:rPr>
              <a:t>Gifted Child Quarterly </a:t>
            </a:r>
            <a:r>
              <a:rPr lang="en-US">
                <a:effectLst/>
              </a:rPr>
              <a:t>2007; 51; 382</a:t>
            </a:r>
            <a:endParaRPr lang="en-US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Coil’s RTI Progress Monitoring Forms for Gifted Learners </a:t>
            </a:r>
            <a:r>
              <a:rPr lang="en-US">
                <a:solidFill>
                  <a:schemeClr val="hlink"/>
                </a:solidFill>
                <a:effectLst/>
              </a:rPr>
              <a:t>Pieces of Learning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Response to Intervention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48200" y="1600200"/>
            <a:ext cx="4038600" cy="4530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993232"/>
                </a:solidFill>
                <a:effectLst/>
              </a:rPr>
              <a:t>Meeting the needs of students</a:t>
            </a:r>
          </a:p>
          <a:p>
            <a:pPr eaLnBrk="1" hangingPunct="1"/>
            <a:r>
              <a:rPr lang="en-US" smtClean="0">
                <a:solidFill>
                  <a:srgbClr val="993232"/>
                </a:solidFill>
                <a:effectLst/>
              </a:rPr>
              <a:t>IDEA</a:t>
            </a:r>
          </a:p>
          <a:p>
            <a:pPr eaLnBrk="1" hangingPunct="1"/>
            <a:r>
              <a:rPr lang="en-US" smtClean="0">
                <a:solidFill>
                  <a:srgbClr val="993232"/>
                </a:solidFill>
                <a:effectLst/>
              </a:rPr>
              <a:t>ALL children learn and achieve to high standards </a:t>
            </a:r>
          </a:p>
          <a:p>
            <a:pPr eaLnBrk="1" hangingPunct="1"/>
            <a:r>
              <a:rPr lang="en-US" smtClean="0">
                <a:solidFill>
                  <a:srgbClr val="993232"/>
                </a:solidFill>
                <a:effectLst/>
              </a:rPr>
              <a:t>All children need to show growth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solidFill>
                <a:srgbClr val="FF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  <p:sp>
        <p:nvSpPr>
          <p:cNvPr id="25604" name="Oval 5" descr="school notebooks"/>
          <p:cNvSpPr>
            <a:spLocks noChangeArrowheads="1"/>
          </p:cNvSpPr>
          <p:nvPr/>
        </p:nvSpPr>
        <p:spPr bwMode="auto">
          <a:xfrm rot="968267">
            <a:off x="90488" y="1412875"/>
            <a:ext cx="4376737" cy="3851275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Information on High Ability and RtI Models in Other States</a:t>
            </a:r>
            <a:br>
              <a:rPr lang="en-US" sz="3200"/>
            </a:br>
            <a:endParaRPr lang="en-US" sz="32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sz="3840" dirty="0"/>
              <a:t>Thinking Points: Colorado</a:t>
            </a:r>
            <a:br>
              <a:rPr lang="en-US" sz="3840" dirty="0"/>
            </a:br>
            <a:r>
              <a:rPr lang="en-US" sz="3840" dirty="0">
                <a:effectLst/>
                <a:hlinkClick r:id="rId3"/>
              </a:rPr>
              <a:t>http://www.cde.state.co.us/cdesped/download/pdf/slThinkingPoints_RtI.pdf</a:t>
            </a:r>
            <a:r>
              <a:rPr lang="en-US" sz="3840" dirty="0">
                <a:effectLst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840" dirty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40" dirty="0"/>
              <a:t>	Iowa response to including gifted in </a:t>
            </a:r>
            <a:r>
              <a:rPr lang="en-US" sz="3840" dirty="0" smtClean="0"/>
              <a:t>RtI</a:t>
            </a:r>
            <a:r>
              <a:rPr lang="en-US" sz="3840" dirty="0" smtClean="0">
                <a:effectLst/>
                <a:hlinkClick r:id="rId4"/>
              </a:rPr>
              <a:t>http</a:t>
            </a:r>
            <a:r>
              <a:rPr lang="en-US" sz="3840" dirty="0">
                <a:effectLst/>
                <a:hlinkClick r:id="rId4"/>
              </a:rPr>
              <a:t>://www.projectcriss.com/newslinks/12_S08_RTI-1.pdf</a:t>
            </a:r>
            <a:endParaRPr lang="en-US" sz="3840" dirty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840" dirty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40" dirty="0">
                <a:effectLst/>
              </a:rPr>
              <a:t>	Multi Tiered System of Supports</a:t>
            </a:r>
            <a:br>
              <a:rPr lang="en-US" sz="3840" dirty="0">
                <a:effectLst/>
              </a:rPr>
            </a:br>
            <a:r>
              <a:rPr lang="en-US" sz="3840" dirty="0">
                <a:effectLst/>
                <a:hlinkClick r:id="rId5"/>
              </a:rPr>
              <a:t>www.kansasMTSS.org</a:t>
            </a:r>
            <a:endParaRPr lang="en-US" sz="3840" dirty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Contact Information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Cindy Sheets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hlinkClick r:id="rId3"/>
              </a:rPr>
              <a:t>cindys2449@aol.com</a:t>
            </a:r>
            <a:endParaRPr lang="en-US" sz="24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sz="240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Change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Which students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need services?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services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 students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need?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Thinking Points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33400" y="1371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/>
              <a:t>What is happening (or not happening) in your own district/school?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/>
              <a:t>Are high ability students being included in </a:t>
            </a:r>
            <a:r>
              <a:rPr lang="en-US" sz="2400" dirty="0" err="1"/>
              <a:t>RtI</a:t>
            </a:r>
            <a:r>
              <a:rPr lang="en-US" sz="2400" dirty="0"/>
              <a:t>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/>
              <a:t>Do you feel that they should be included?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/>
              <a:t>Do teachers have the necessary support to include high ability students?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/>
              <a:t>Training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/>
              <a:t>Materials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/>
              <a:t>Administrative support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/>
              <a:t>Could </a:t>
            </a:r>
            <a:r>
              <a:rPr lang="en-US" sz="2800" dirty="0" err="1"/>
              <a:t>RtI</a:t>
            </a:r>
            <a:r>
              <a:rPr lang="en-US" sz="2800" dirty="0"/>
              <a:t> initiatives benefit in the identification process for gifted services?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/>
              <a:t>Is your gifted specialist on the building/district </a:t>
            </a:r>
            <a:r>
              <a:rPr lang="en-US" sz="2800" dirty="0" err="1"/>
              <a:t>RtI</a:t>
            </a:r>
            <a:r>
              <a:rPr lang="en-US" sz="2800" dirty="0"/>
              <a:t> team?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Where Do </a:t>
            </a:r>
            <a:br>
              <a:rPr lang="en-US" sz="4000" dirty="0"/>
            </a:br>
            <a:r>
              <a:rPr lang="en-US" sz="4000" dirty="0"/>
              <a:t>High Ability Students Fit?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2971800" y="1600200"/>
            <a:ext cx="3048000" cy="5029200"/>
            <a:chOff x="1872" y="864"/>
            <a:chExt cx="1920" cy="3168"/>
          </a:xfrm>
        </p:grpSpPr>
        <p:sp>
          <p:nvSpPr>
            <p:cNvPr id="28682" name="AutoShape 5"/>
            <p:cNvSpPr>
              <a:spLocks noChangeArrowheads="1"/>
            </p:cNvSpPr>
            <p:nvPr/>
          </p:nvSpPr>
          <p:spPr bwMode="auto">
            <a:xfrm>
              <a:off x="1872" y="864"/>
              <a:ext cx="1920" cy="31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DF6C2"/>
                </a:gs>
                <a:gs pos="100000">
                  <a:srgbClr val="6BE44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683" name="Text Box 6"/>
            <p:cNvSpPr txBox="1">
              <a:spLocks noChangeArrowheads="1"/>
            </p:cNvSpPr>
            <p:nvPr/>
          </p:nvSpPr>
          <p:spPr bwMode="auto">
            <a:xfrm>
              <a:off x="2640" y="369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  All</a:t>
              </a:r>
            </a:p>
          </p:txBody>
        </p:sp>
        <p:sp>
          <p:nvSpPr>
            <p:cNvPr id="28684" name="Text Box 8"/>
            <p:cNvSpPr txBox="1">
              <a:spLocks noChangeArrowheads="1"/>
            </p:cNvSpPr>
            <p:nvPr/>
          </p:nvSpPr>
          <p:spPr bwMode="auto">
            <a:xfrm>
              <a:off x="2544" y="2256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  some</a:t>
              </a:r>
            </a:p>
          </p:txBody>
        </p:sp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2640" y="144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 few</a:t>
              </a:r>
            </a:p>
          </p:txBody>
        </p:sp>
      </p:grp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838200" y="2819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RtI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Intensive Support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5867400" y="3429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Extra Support</a:t>
            </a:r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6096000" y="5029200"/>
            <a:ext cx="274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Core Curriculum</a:t>
            </a:r>
          </a:p>
        </p:txBody>
      </p:sp>
      <p:sp>
        <p:nvSpPr>
          <p:cNvPr id="28680" name="Line 16"/>
          <p:cNvSpPr>
            <a:spLocks noChangeShapeType="1"/>
          </p:cNvSpPr>
          <p:nvPr/>
        </p:nvSpPr>
        <p:spPr bwMode="auto">
          <a:xfrm flipV="1">
            <a:off x="6629400" y="4114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7"/>
          <p:cNvSpPr>
            <a:spLocks noChangeShapeType="1"/>
          </p:cNvSpPr>
          <p:nvPr/>
        </p:nvSpPr>
        <p:spPr bwMode="auto">
          <a:xfrm flipV="1">
            <a:off x="6629400" y="2514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57912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Core Curriculum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191000"/>
            <a:ext cx="8153400" cy="1939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/>
              <a:t>	For high ability and gifted students, quality Core Curriculum is necessary, but not necessarily sufficient.</a:t>
            </a:r>
          </a:p>
        </p:txBody>
      </p:sp>
      <p:pic>
        <p:nvPicPr>
          <p:cNvPr id="29700" name="Picture 4" descr="MPj03156460000[1]"/>
          <p:cNvPicPr>
            <a:picLocks noChangeAspect="1" noChangeArrowheads="1"/>
          </p:cNvPicPr>
          <p:nvPr/>
        </p:nvPicPr>
        <p:blipFill>
          <a:blip r:embed="rId3" cstate="print"/>
          <a:srcRect l="25000" t="9125" r="22917" b="3285"/>
          <a:stretch>
            <a:fillRect/>
          </a:stretch>
        </p:blipFill>
        <p:spPr bwMode="auto">
          <a:xfrm>
            <a:off x="6553200" y="10668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smtClean="0">
                <a:effectLst/>
              </a:rPr>
              <a:t>	High ability learners need varying levels of support,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smtClean="0">
                <a:effectLst/>
              </a:rPr>
              <a:t>just as do those students who are struggling.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29169</TotalTime>
  <Words>902</Words>
  <Application>Microsoft Office PowerPoint</Application>
  <PresentationFormat>On-screen Show (4:3)</PresentationFormat>
  <Paragraphs>261</Paragraphs>
  <Slides>41</Slides>
  <Notes>41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Precedent</vt:lpstr>
      <vt:lpstr>C:\Documents and Settings\Cindy\My Documents\MTSS\MTSS Triangles\MTSS Advanced Learner General updated.pdf</vt:lpstr>
      <vt:lpstr>C:\Documents and Settings\Cindy\My Documents\MTSS\MTSS Triangles\MTSS_Advanced_Learner_Language_Arts updated.pdf</vt:lpstr>
      <vt:lpstr>C:\Documents and Settings\Cindy\My Documents\MTSS\MTSS Triangles\MTSS_Advanced_Learner_Mathematics updated.pdf</vt:lpstr>
      <vt:lpstr>Acrobat Document</vt:lpstr>
      <vt:lpstr>RtI and the Gifted: Rising Above the Core Curriculum</vt:lpstr>
      <vt:lpstr>PowerPoint Available</vt:lpstr>
      <vt:lpstr>Slide 3</vt:lpstr>
      <vt:lpstr>Response to Intervention</vt:lpstr>
      <vt:lpstr>Change</vt:lpstr>
      <vt:lpstr>Slide 6</vt:lpstr>
      <vt:lpstr>Where Do  High Ability Students Fit?</vt:lpstr>
      <vt:lpstr>Core Curriculum</vt:lpstr>
      <vt:lpstr>Slide 9</vt:lpstr>
      <vt:lpstr>Slide 10</vt:lpstr>
      <vt:lpstr>Slide 11</vt:lpstr>
      <vt:lpstr>Slide 12</vt:lpstr>
      <vt:lpstr>Universal Screening</vt:lpstr>
      <vt:lpstr>Progress Monitoring</vt:lpstr>
      <vt:lpstr>Slide 15</vt:lpstr>
      <vt:lpstr>Slide 16</vt:lpstr>
      <vt:lpstr>What Are the Supports and Interventions Needed for High Ability Learners?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Where’s the Research?</vt:lpstr>
      <vt:lpstr>Collecting Evidence of Need:  Hard Data</vt:lpstr>
      <vt:lpstr>Soft Data </vt:lpstr>
      <vt:lpstr>Uses of Data</vt:lpstr>
      <vt:lpstr>Slide 30</vt:lpstr>
      <vt:lpstr>Slide 31</vt:lpstr>
      <vt:lpstr>Slide 32</vt:lpstr>
      <vt:lpstr>Slide 33</vt:lpstr>
      <vt:lpstr>Slide 34</vt:lpstr>
      <vt:lpstr>Slide 35</vt:lpstr>
      <vt:lpstr>What Do Teachers Need?</vt:lpstr>
      <vt:lpstr>Slide 37</vt:lpstr>
      <vt:lpstr>Slide 38</vt:lpstr>
      <vt:lpstr>Resources and Credits</vt:lpstr>
      <vt:lpstr>Information on High Ability and RtI Models in Other States </vt:lpstr>
      <vt:lpstr>Contact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Ability Students Where do they fit in the MTSS Model?</dc:title>
  <dc:creator>Cindy Sheets</dc:creator>
  <cp:lastModifiedBy>Cindy Sheets</cp:lastModifiedBy>
  <cp:revision>87</cp:revision>
  <dcterms:created xsi:type="dcterms:W3CDTF">2010-01-31T21:01:43Z</dcterms:created>
  <dcterms:modified xsi:type="dcterms:W3CDTF">2010-06-13T01:11:35Z</dcterms:modified>
</cp:coreProperties>
</file>