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8.bin" ContentType="application/vnd.openxmlformats-officedocument.oleObjec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embeddings/oleObject6.bin" ContentType="application/vnd.openxmlformats-officedocument.oleObject"/>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oleObject5.bin" ContentType="application/vnd.openxmlformats-officedocument.oleObject"/>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ppt/notesSlides/notesSlide12.xml" ContentType="application/vnd.openxmlformats-officedocument.presentationml.notesSlide+xml"/>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embeddings/oleObject10.bin" ContentType="application/vnd.openxmlformats-officedocument.oleObject"/>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9.bin" ContentType="application/vnd.openxmlformats-officedocument.oleObject"/>
  <Default Extension="doc" ContentType="application/msword"/>
  <Override PartName="/ppt/embeddings/oleObject2.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6"/>
  </p:notesMasterIdLst>
  <p:handoutMasterIdLst>
    <p:handoutMasterId r:id="rId57"/>
  </p:handoutMasterIdLst>
  <p:sldIdLst>
    <p:sldId id="256" r:id="rId2"/>
    <p:sldId id="267" r:id="rId3"/>
    <p:sldId id="268" r:id="rId4"/>
    <p:sldId id="273" r:id="rId5"/>
    <p:sldId id="286" r:id="rId6"/>
    <p:sldId id="287" r:id="rId7"/>
    <p:sldId id="316" r:id="rId8"/>
    <p:sldId id="265" r:id="rId9"/>
    <p:sldId id="317" r:id="rId10"/>
    <p:sldId id="315" r:id="rId11"/>
    <p:sldId id="308" r:id="rId12"/>
    <p:sldId id="264" r:id="rId13"/>
    <p:sldId id="310" r:id="rId14"/>
    <p:sldId id="309" r:id="rId15"/>
    <p:sldId id="293" r:id="rId16"/>
    <p:sldId id="314" r:id="rId17"/>
    <p:sldId id="292" r:id="rId18"/>
    <p:sldId id="262" r:id="rId19"/>
    <p:sldId id="257" r:id="rId20"/>
    <p:sldId id="319" r:id="rId21"/>
    <p:sldId id="277" r:id="rId22"/>
    <p:sldId id="312" r:id="rId23"/>
    <p:sldId id="278" r:id="rId24"/>
    <p:sldId id="260" r:id="rId25"/>
    <p:sldId id="313" r:id="rId26"/>
    <p:sldId id="294" r:id="rId27"/>
    <p:sldId id="263" r:id="rId28"/>
    <p:sldId id="275" r:id="rId29"/>
    <p:sldId id="291" r:id="rId30"/>
    <p:sldId id="288" r:id="rId31"/>
    <p:sldId id="290" r:id="rId32"/>
    <p:sldId id="289" r:id="rId33"/>
    <p:sldId id="276" r:id="rId34"/>
    <p:sldId id="282" r:id="rId35"/>
    <p:sldId id="283" r:id="rId36"/>
    <p:sldId id="306" r:id="rId37"/>
    <p:sldId id="295" r:id="rId38"/>
    <p:sldId id="296" r:id="rId39"/>
    <p:sldId id="297" r:id="rId40"/>
    <p:sldId id="298" r:id="rId41"/>
    <p:sldId id="299" r:id="rId42"/>
    <p:sldId id="300" r:id="rId43"/>
    <p:sldId id="301" r:id="rId44"/>
    <p:sldId id="302" r:id="rId45"/>
    <p:sldId id="303" r:id="rId46"/>
    <p:sldId id="304" r:id="rId47"/>
    <p:sldId id="305" r:id="rId48"/>
    <p:sldId id="284" r:id="rId49"/>
    <p:sldId id="270" r:id="rId50"/>
    <p:sldId id="318" r:id="rId51"/>
    <p:sldId id="272" r:id="rId52"/>
    <p:sldId id="266" r:id="rId53"/>
    <p:sldId id="261" r:id="rId54"/>
    <p:sldId id="279" r:id="rId55"/>
  </p:sldIdLst>
  <p:sldSz cx="9144000" cy="6858000" type="screen4x3"/>
  <p:notesSz cx="69469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4562" autoAdjust="0"/>
    <p:restoredTop sz="86455" autoAdjust="0"/>
  </p:normalViewPr>
  <p:slideViewPr>
    <p:cSldViewPr>
      <p:cViewPr varScale="1">
        <p:scale>
          <a:sx n="90" d="100"/>
          <a:sy n="90" d="100"/>
        </p:scale>
        <p:origin x="-160" y="-104"/>
      </p:cViewPr>
      <p:guideLst>
        <p:guide orient="horz" pos="2160"/>
        <p:guide pos="2880"/>
      </p:guideLst>
    </p:cSldViewPr>
  </p:slideViewPr>
  <p:outlineViewPr>
    <p:cViewPr>
      <p:scale>
        <a:sx n="33" d="100"/>
        <a:sy n="33" d="100"/>
      </p:scale>
      <p:origin x="0" y="14484"/>
    </p:cViewPr>
  </p:outlineViewPr>
  <p:notesTextViewPr>
    <p:cViewPr>
      <p:scale>
        <a:sx n="1" d="1"/>
        <a:sy n="1" d="1"/>
      </p:scale>
      <p:origin x="0" y="0"/>
    </p:cViewPr>
  </p:notesTextViewPr>
  <p:sorterViewPr>
    <p:cViewPr>
      <p:scale>
        <a:sx n="200" d="100"/>
        <a:sy n="200" d="100"/>
      </p:scale>
      <p:origin x="0" y="220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665" tIns="46333" rIns="92665" bIns="46333"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3550"/>
          </a:xfrm>
          <a:prstGeom prst="rect">
            <a:avLst/>
          </a:prstGeom>
        </p:spPr>
        <p:txBody>
          <a:bodyPr vert="horz" lIns="92665" tIns="46333" rIns="92665" bIns="46333" rtlCol="0"/>
          <a:lstStyle>
            <a:lvl1pPr algn="r">
              <a:defRPr sz="1200"/>
            </a:lvl1pPr>
          </a:lstStyle>
          <a:p>
            <a:fld id="{AF6F1A73-C419-4AF5-9A34-F5BAC13746C6}" type="datetimeFigureOut">
              <a:rPr lang="en-US" smtClean="0"/>
              <a:pPr/>
              <a:t>12/7/11</a:t>
            </a:fld>
            <a:endParaRPr lang="en-US"/>
          </a:p>
        </p:txBody>
      </p:sp>
      <p:sp>
        <p:nvSpPr>
          <p:cNvPr id="4" name="Footer Placeholder 3"/>
          <p:cNvSpPr>
            <a:spLocks noGrp="1"/>
          </p:cNvSpPr>
          <p:nvPr>
            <p:ph type="ftr" sz="quarter" idx="2"/>
          </p:nvPr>
        </p:nvSpPr>
        <p:spPr>
          <a:xfrm>
            <a:off x="0" y="8805841"/>
            <a:ext cx="3010323" cy="463550"/>
          </a:xfrm>
          <a:prstGeom prst="rect">
            <a:avLst/>
          </a:prstGeom>
        </p:spPr>
        <p:txBody>
          <a:bodyPr vert="horz" lIns="92665" tIns="46333" rIns="92665" bIns="46333"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805841"/>
            <a:ext cx="3010323" cy="463550"/>
          </a:xfrm>
          <a:prstGeom prst="rect">
            <a:avLst/>
          </a:prstGeom>
        </p:spPr>
        <p:txBody>
          <a:bodyPr vert="horz" lIns="92665" tIns="46333" rIns="92665" bIns="46333" rtlCol="0" anchor="b"/>
          <a:lstStyle>
            <a:lvl1pPr algn="r">
              <a:defRPr sz="1200"/>
            </a:lvl1pPr>
          </a:lstStyle>
          <a:p>
            <a:fld id="{CAF08512-B861-4EFF-81F5-E5C829FD8A5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7782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665" tIns="46333" rIns="92665" bIns="46333" rtlCol="0"/>
          <a:lstStyle>
            <a:lvl1pPr algn="l">
              <a:defRPr sz="1200"/>
            </a:lvl1pPr>
          </a:lstStyle>
          <a:p>
            <a:endParaRPr lang="en-US"/>
          </a:p>
        </p:txBody>
      </p:sp>
      <p:sp>
        <p:nvSpPr>
          <p:cNvPr id="3" name="Date Placeholder 2"/>
          <p:cNvSpPr>
            <a:spLocks noGrp="1"/>
          </p:cNvSpPr>
          <p:nvPr>
            <p:ph type="dt" idx="1"/>
          </p:nvPr>
        </p:nvSpPr>
        <p:spPr>
          <a:xfrm>
            <a:off x="3934969" y="0"/>
            <a:ext cx="3010323" cy="463550"/>
          </a:xfrm>
          <a:prstGeom prst="rect">
            <a:avLst/>
          </a:prstGeom>
        </p:spPr>
        <p:txBody>
          <a:bodyPr vert="horz" lIns="92665" tIns="46333" rIns="92665" bIns="46333" rtlCol="0"/>
          <a:lstStyle>
            <a:lvl1pPr algn="r">
              <a:defRPr sz="1200"/>
            </a:lvl1pPr>
          </a:lstStyle>
          <a:p>
            <a:fld id="{C8AF4BE1-A469-4A2A-AEF6-4919D2337FA5}" type="datetimeFigureOut">
              <a:rPr lang="en-US" smtClean="0"/>
              <a:pPr/>
              <a:t>12/7/11</a:t>
            </a:fld>
            <a:endParaRPr lang="en-US"/>
          </a:p>
        </p:txBody>
      </p:sp>
      <p:sp>
        <p:nvSpPr>
          <p:cNvPr id="4" name="Slide Image Placeholder 3"/>
          <p:cNvSpPr>
            <a:spLocks noGrp="1" noRot="1" noChangeAspect="1"/>
          </p:cNvSpPr>
          <p:nvPr>
            <p:ph type="sldImg" idx="2"/>
          </p:nvPr>
        </p:nvSpPr>
        <p:spPr>
          <a:xfrm>
            <a:off x="1155700" y="695325"/>
            <a:ext cx="4635500" cy="3476625"/>
          </a:xfrm>
          <a:prstGeom prst="rect">
            <a:avLst/>
          </a:prstGeom>
          <a:noFill/>
          <a:ln w="12700">
            <a:solidFill>
              <a:prstClr val="black"/>
            </a:solidFill>
          </a:ln>
        </p:spPr>
        <p:txBody>
          <a:bodyPr vert="horz" lIns="92665" tIns="46333" rIns="92665" bIns="46333" rtlCol="0" anchor="ctr"/>
          <a:lstStyle/>
          <a:p>
            <a:endParaRPr lang="en-US"/>
          </a:p>
        </p:txBody>
      </p:sp>
      <p:sp>
        <p:nvSpPr>
          <p:cNvPr id="5" name="Notes Placeholder 4"/>
          <p:cNvSpPr>
            <a:spLocks noGrp="1"/>
          </p:cNvSpPr>
          <p:nvPr>
            <p:ph type="body" sz="quarter" idx="3"/>
          </p:nvPr>
        </p:nvSpPr>
        <p:spPr>
          <a:xfrm>
            <a:off x="694690" y="4403725"/>
            <a:ext cx="5557520" cy="4171950"/>
          </a:xfrm>
          <a:prstGeom prst="rect">
            <a:avLst/>
          </a:prstGeom>
        </p:spPr>
        <p:txBody>
          <a:bodyPr vert="horz" lIns="92665" tIns="46333" rIns="92665" bIns="4633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10323" cy="463550"/>
          </a:xfrm>
          <a:prstGeom prst="rect">
            <a:avLst/>
          </a:prstGeom>
        </p:spPr>
        <p:txBody>
          <a:bodyPr vert="horz" lIns="92665" tIns="46333" rIns="92665" bIns="46333"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805841"/>
            <a:ext cx="3010323" cy="463550"/>
          </a:xfrm>
          <a:prstGeom prst="rect">
            <a:avLst/>
          </a:prstGeom>
        </p:spPr>
        <p:txBody>
          <a:bodyPr vert="horz" lIns="92665" tIns="46333" rIns="92665" bIns="46333" rtlCol="0" anchor="b"/>
          <a:lstStyle>
            <a:lvl1pPr algn="r">
              <a:defRPr sz="1200"/>
            </a:lvl1pPr>
          </a:lstStyle>
          <a:p>
            <a:fld id="{C52EB051-0002-4AB6-BBFB-FFCAE9FE2CE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19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EB051-0002-4AB6-BBFB-FFCAE9FE2CE5}"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851401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F6BF82B-921E-4EC2-8120-64E3327D2BB2}" type="slidenum">
              <a:rPr lang="en-US" smtClean="0"/>
              <a:pPr/>
              <a:t>44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1073571-854D-4F96-8F31-39490CF66B0C}" type="slidenum">
              <a:rPr lang="en-US" smtClean="0"/>
              <a:pPr/>
              <a:t>45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A3953F7-283C-47D2-9FDF-3973D8CEDF6B}" type="slidenum">
              <a:rPr lang="en-US" smtClean="0"/>
              <a:pPr/>
              <a:t>46</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022860C-9DDE-487D-A99D-24522BE06241}" type="slidenum">
              <a:rPr lang="en-US" smtClean="0"/>
              <a:pPr/>
              <a:t>47</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EB051-0002-4AB6-BBFB-FFCAE9FE2CE5}"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851401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D7382B3-20A2-4012-9566-459BC084422E}" type="slidenum">
              <a:rPr lang="en-US" smtClean="0"/>
              <a:pPr>
                <a:defRPr/>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AA60CFD3-C12F-4EFB-A737-FA07A2C9A2EB}" type="slidenum">
              <a:rPr lang="en-US" smtClean="0"/>
              <a:pPr/>
              <a:t>38</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mtClean="0"/>
              <a:t>Turn to a neighbor and discuss these questions.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43AFA4E-26AE-4C1C-8BE9-3DF758E37820}" type="slidenum">
              <a:rPr lang="en-US" smtClean="0"/>
              <a:pPr/>
              <a:t>39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7F7B0C4-F3DB-4BA6-A487-93756837A8F5}" type="slidenum">
              <a:rPr lang="en-US" smtClean="0"/>
              <a:pPr/>
              <a:t>40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19E8C42-DA40-4C0E-96F2-38A765F21D2B}" type="slidenum">
              <a:rPr lang="en-US" smtClean="0"/>
              <a:pPr/>
              <a:t>41</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7951BCD-C9A6-436B-B793-9BE84432EF03}" type="slidenum">
              <a:rPr lang="en-US" smtClean="0"/>
              <a:pPr/>
              <a:t>42</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D2D096-EA23-438F-B347-379E16433ABA}" type="slidenum">
              <a:rPr lang="en-US" smtClean="0"/>
              <a:pPr/>
              <a:t>43</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535151-13F8-42B6-9E43-5E2D4F3B9793}" type="datetimeFigureOut">
              <a:rPr lang="en-US" smtClean="0"/>
              <a:pPr/>
              <a:t>12/7/11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676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35151-13F8-42B6-9E43-5E2D4F3B9793}" type="datetimeFigureOut">
              <a:rPr lang="en-US" smtClean="0"/>
              <a:pPr/>
              <a:t>12/7/11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647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35151-13F8-42B6-9E43-5E2D4F3B9793}" type="datetimeFigureOut">
              <a:rPr lang="en-US" smtClean="0"/>
              <a:pPr/>
              <a:t>12/7/11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341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a:defRPr/>
            </a:pPr>
            <a:fld id="{EFA384B1-19F1-401D-8AFF-2FE80575FE0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853AED84-C02A-4EEB-A41F-D065A9A6705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35151-13F8-42B6-9E43-5E2D4F3B9793}" type="datetimeFigureOut">
              <a:rPr lang="en-US" smtClean="0"/>
              <a:pPr/>
              <a:t>12/7/11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280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535151-13F8-42B6-9E43-5E2D4F3B9793}" type="datetimeFigureOut">
              <a:rPr lang="en-US" smtClean="0"/>
              <a:pPr/>
              <a:t>12/7/11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314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535151-13F8-42B6-9E43-5E2D4F3B9793}" type="datetimeFigureOut">
              <a:rPr lang="en-US" smtClean="0"/>
              <a:pPr/>
              <a:t>12/7/11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260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535151-13F8-42B6-9E43-5E2D4F3B9793}" type="datetimeFigureOut">
              <a:rPr lang="en-US" smtClean="0"/>
              <a:pPr/>
              <a:t>12/7/11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803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535151-13F8-42B6-9E43-5E2D4F3B9793}" type="datetimeFigureOut">
              <a:rPr lang="en-US" smtClean="0"/>
              <a:pPr/>
              <a:t>12/7/11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754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35151-13F8-42B6-9E43-5E2D4F3B9793}" type="datetimeFigureOut">
              <a:rPr lang="en-US" smtClean="0"/>
              <a:pPr/>
              <a:t>12/7/11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255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35151-13F8-42B6-9E43-5E2D4F3B9793}" type="datetimeFigureOut">
              <a:rPr lang="en-US" smtClean="0"/>
              <a:pPr/>
              <a:t>12/7/11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74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35151-13F8-42B6-9E43-5E2D4F3B9793}" type="datetimeFigureOut">
              <a:rPr lang="en-US" smtClean="0"/>
              <a:pPr/>
              <a:t>12/7/11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8076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5151-13F8-42B6-9E43-5E2D4F3B9793}" type="datetimeFigureOut">
              <a:rPr lang="en-US" smtClean="0"/>
              <a:pPr/>
              <a:t>12/7/11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9A173-088D-4777-857F-3A0AD3DCD3B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39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gc.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eedproxy.google.com/~r/Unwrapping_The_Gifted/~3/rBqqZsbzC9g/state_of_the_states_in_gifted.html?utm_source=feedburner&amp;utm_medium=emai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nagc.org/index.aspx?id=148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le:Polar_bear_arctic.JPG" TargetMode="External"/><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evinhoneycutt.org" TargetMode="Externa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Kevin%20Honeycutt.html" TargetMode="External"/></Relationships>
</file>

<file path=ppt/slides/_rels/slide32.xml.rels><?xml version="1.0" encoding="UTF-8" standalone="yes"?>
<Relationships xmlns="http://schemas.openxmlformats.org/package/2006/relationships"><Relationship Id="rId1" Type="http://schemas.openxmlformats.org/officeDocument/2006/relationships/video" Target="file://localhost/Users/cindys2449/Dropbox/St.%20Joe%20workshop/I%20Need%20My%20Teachers%20To%20Learn%202.1.mov" TargetMode="External"/><Relationship Id="rId2" Type="http://schemas.openxmlformats.org/officeDocument/2006/relationships/slideLayout" Target="../slideLayouts/slideLayout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df"/><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Word_97_-_2004_Document1.doc"/><Relationship Id="rId5" Type="http://schemas.openxmlformats.org/officeDocument/2006/relationships/oleObject" Target="../embeddings/Microsoft_Word_97_-_2004_Document2.doc"/><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oleObject" Target="???" TargetMode="External"/><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oleObject" Target="../embeddings/oleObject4.bin"/><Relationship Id="rId6" Type="http://schemas.openxmlformats.org/officeDocument/2006/relationships/oleObject" Target="../embeddings/oleObject5.bin"/><Relationship Id="rId7" Type="http://schemas.openxmlformats.org/officeDocument/2006/relationships/oleObject" Target="???" TargetMode="External"/><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6.bin"/><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7.bin"/><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8.bin"/><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psimoes.net/artigos/art_brit_1.html" TargetMode="Externa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gc.org/index.aspx?id=8982"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yrdseed.com/714p898d4591f/Improve%20Your%20Gifted%20Classroom.pdf" TargetMode="Externa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plurk.com" TargetMode="External"/><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hyperlink" Target="http://nagc.org/index.aspx?id=546"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gifted.uconn.edu/nrcgt/gentry.html" TargetMode="External"/><Relationship Id="rId4" Type="http://schemas.openxmlformats.org/officeDocument/2006/relationships/hyperlink" Target="mailto:ginglerl@essdack.org" TargetMode="External"/><Relationship Id="rId1" Type="http://schemas.openxmlformats.org/officeDocument/2006/relationships/slideLayout" Target="../slideLayouts/slideLayout2.xml"/><Relationship Id="rId2" Type="http://schemas.openxmlformats.org/officeDocument/2006/relationships/hyperlink" Target="http://austega.com/gifted/articles/Rogers_researchsynthesis.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nline.wsj.com/article/SB10001424052970203752604576641133332697322.html" TargetMode="Externa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ewsmanager.commpartners.com/nagc/issues/2011-11-15.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Gifted Education:</a:t>
            </a:r>
            <a:br>
              <a:rPr lang="en-US" dirty="0" smtClean="0"/>
            </a:br>
            <a:r>
              <a:rPr lang="en-US" dirty="0" smtClean="0"/>
              <a:t>Preparing for the Future</a:t>
            </a:r>
            <a:endParaRPr lang="en-US" dirty="0"/>
          </a:p>
        </p:txBody>
      </p:sp>
      <p:sp>
        <p:nvSpPr>
          <p:cNvPr id="3" name="Subtitle 2"/>
          <p:cNvSpPr>
            <a:spLocks noGrp="1"/>
          </p:cNvSpPr>
          <p:nvPr>
            <p:ph type="subTitle" idx="1"/>
          </p:nvPr>
        </p:nvSpPr>
        <p:spPr>
          <a:xfrm>
            <a:off x="1371600" y="4572000"/>
            <a:ext cx="6400800" cy="1066800"/>
          </a:xfrm>
        </p:spPr>
        <p:txBody>
          <a:bodyPr>
            <a:normAutofit fontScale="70000" lnSpcReduction="20000"/>
          </a:bodyPr>
          <a:lstStyle/>
          <a:p>
            <a:r>
              <a:rPr lang="en-US" dirty="0" smtClean="0"/>
              <a:t>Cindy Sheets</a:t>
            </a:r>
          </a:p>
          <a:p>
            <a:r>
              <a:rPr lang="en-US" dirty="0" smtClean="0"/>
              <a:t>Shawnee Mission School District</a:t>
            </a:r>
          </a:p>
          <a:p>
            <a:r>
              <a:rPr lang="en-US" dirty="0" smtClean="0"/>
              <a:t>December 7, 2011</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9636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This Mean </a:t>
            </a:r>
            <a:br>
              <a:rPr lang="en-US" dirty="0" smtClean="0"/>
            </a:br>
            <a:r>
              <a:rPr lang="en-US" dirty="0" smtClean="0"/>
              <a:t>for Gifted Education?</a:t>
            </a:r>
            <a:endParaRPr lang="en-US" dirty="0"/>
          </a:p>
        </p:txBody>
      </p:sp>
      <p:sp>
        <p:nvSpPr>
          <p:cNvPr id="9" name="Content Placeholder 8"/>
          <p:cNvSpPr>
            <a:spLocks noGrp="1"/>
          </p:cNvSpPr>
          <p:nvPr>
            <p:ph idx="1"/>
          </p:nvPr>
        </p:nvSpPr>
        <p:spPr/>
        <p:txBody>
          <a:bodyPr/>
          <a:lstStyle/>
          <a:p>
            <a:endParaRPr lang="en-US" dirty="0"/>
          </a:p>
        </p:txBody>
      </p:sp>
      <p:pic>
        <p:nvPicPr>
          <p:cNvPr id="10" name="Picture 9"/>
          <p:cNvPicPr>
            <a:picLocks noChangeAspect="1"/>
          </p:cNvPicPr>
          <p:nvPr/>
        </p:nvPicPr>
        <p:blipFill>
          <a:blip r:embed="rId2"/>
          <a:srcRect t="10345" b="35544"/>
          <a:stretch>
            <a:fillRect/>
          </a:stretch>
        </p:blipFill>
        <p:spPr>
          <a:xfrm>
            <a:off x="762000" y="1524000"/>
            <a:ext cx="7658770" cy="5181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Roles of Gifted Education Specialist</a:t>
            </a:r>
            <a:endParaRPr lang="en-US" dirty="0"/>
          </a:p>
        </p:txBody>
      </p:sp>
      <p:pic>
        <p:nvPicPr>
          <p:cNvPr id="4" name="Picture 2" descr="C:\Users\hisheets\AppData\Local\Microsoft\Windows\Temporary Internet Files\Content.IE5\EBWL5WFW\MP900386222[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1752600"/>
            <a:ext cx="3200400" cy="481263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486400"/>
          </a:xfrm>
        </p:spPr>
        <p:txBody>
          <a:bodyPr>
            <a:normAutofit/>
          </a:bodyPr>
          <a:lstStyle/>
          <a:p>
            <a:pPr algn="ctr">
              <a:buNone/>
            </a:pPr>
            <a:r>
              <a:rPr lang="en-US" sz="2800" dirty="0" smtClean="0"/>
              <a:t>       A </a:t>
            </a:r>
            <a:r>
              <a:rPr lang="en-US" sz="2800" dirty="0"/>
              <a:t>more elaborate, expansive, and integrative gifted education program illustrates the new roles and responsibilities of gifted education specialists. These include providing instructional support for classroom teachers, direct educational services, coordination of out-of-school resources and programs, and advice on curriculum and </a:t>
            </a:r>
            <a:r>
              <a:rPr lang="en-US" sz="2800" dirty="0" smtClean="0"/>
              <a:t>instruction.  </a:t>
            </a:r>
          </a:p>
          <a:p>
            <a:pPr algn="ctr">
              <a:buNone/>
            </a:pPr>
            <a:endParaRPr lang="en-US" sz="2400" dirty="0"/>
          </a:p>
          <a:p>
            <a:pPr algn="ctr">
              <a:buNone/>
            </a:pPr>
            <a:endParaRPr lang="en-US" sz="2400" dirty="0" smtClean="0"/>
          </a:p>
          <a:p>
            <a:pPr algn="ctr">
              <a:buNone/>
            </a:pPr>
            <a:r>
              <a:rPr lang="en-US" sz="2400" dirty="0" smtClean="0"/>
              <a:t>  ~Nancy Hertzog</a:t>
            </a:r>
          </a:p>
          <a:p>
            <a:endParaRPr lang="en-US" sz="2400" dirty="0" smtClean="0"/>
          </a:p>
          <a:p>
            <a:pPr>
              <a:buNone/>
            </a:pPr>
            <a:endParaRPr lang="en-US" sz="2400" dirty="0" smtClean="0"/>
          </a:p>
          <a:p>
            <a:pPr marL="0" indent="0">
              <a:buNone/>
            </a:pPr>
            <a:endParaRPr lang="en-US" sz="12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8949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943600"/>
          </a:xfrm>
        </p:spPr>
        <p:txBody>
          <a:bodyPr>
            <a:normAutofit/>
          </a:bodyPr>
          <a:lstStyle/>
          <a:p>
            <a:pPr algn="ctr">
              <a:buNone/>
            </a:pPr>
            <a:r>
              <a:rPr lang="en-US" sz="2400" dirty="0" smtClean="0"/>
              <a:t>       A </a:t>
            </a:r>
            <a:r>
              <a:rPr lang="en-US" sz="2400" dirty="0"/>
              <a:t>more elaborate, expansive, and integrative gifted education program illustrates the new roles and responsibilities of gifted education specialists. These include </a:t>
            </a:r>
            <a:r>
              <a:rPr lang="en-US" u="sng" dirty="0"/>
              <a:t>providing instructional support for classroom teachers</a:t>
            </a:r>
            <a:r>
              <a:rPr lang="en-US" sz="2400" dirty="0"/>
              <a:t>, direct educational services, coordination of out-of-school resources and programs, </a:t>
            </a:r>
            <a:endParaRPr lang="en-US" sz="2400" dirty="0" smtClean="0"/>
          </a:p>
          <a:p>
            <a:pPr algn="ctr">
              <a:buNone/>
            </a:pPr>
            <a:r>
              <a:rPr lang="en-US" dirty="0" smtClean="0"/>
              <a:t>and </a:t>
            </a:r>
            <a:r>
              <a:rPr lang="en-US" u="sng" dirty="0"/>
              <a:t>advice on curriculum and </a:t>
            </a:r>
            <a:r>
              <a:rPr lang="en-US" u="sng" dirty="0" smtClean="0"/>
              <a:t>instruction</a:t>
            </a:r>
            <a:r>
              <a:rPr lang="en-US" dirty="0" smtClean="0"/>
              <a:t>. </a:t>
            </a:r>
            <a:r>
              <a:rPr lang="en-US" sz="2400" dirty="0" smtClean="0"/>
              <a:t> </a:t>
            </a:r>
          </a:p>
          <a:p>
            <a:pPr algn="ctr">
              <a:buNone/>
            </a:pPr>
            <a:endParaRPr lang="en-US" sz="2400" dirty="0"/>
          </a:p>
          <a:p>
            <a:pPr algn="ctr">
              <a:buNone/>
            </a:pPr>
            <a:r>
              <a:rPr lang="en-US" sz="2400" dirty="0" smtClean="0"/>
              <a:t>  ~Nancy Hertzog</a:t>
            </a:r>
          </a:p>
          <a:p>
            <a:endParaRPr lang="en-US" sz="2400" dirty="0" smtClean="0"/>
          </a:p>
          <a:p>
            <a:pPr>
              <a:buNone/>
            </a:pPr>
            <a:endParaRPr lang="en-US" sz="2400" dirty="0" smtClean="0"/>
          </a:p>
          <a:p>
            <a:pPr marL="0" indent="0">
              <a:buNone/>
            </a:pPr>
            <a:endParaRPr lang="en-US" sz="12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5454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211763"/>
          </a:xfrm>
        </p:spPr>
        <p:txBody>
          <a:bodyPr>
            <a:normAutofit lnSpcReduction="10000"/>
          </a:bodyPr>
          <a:lstStyle/>
          <a:p>
            <a:pPr marL="0" indent="0">
              <a:buNone/>
            </a:pPr>
            <a:r>
              <a:rPr lang="en-US" dirty="0"/>
              <a:t>. . . research has found that differentiation of instruction for gifted students does not typically occur within the general classroom, collaboration between gifted and general</a:t>
            </a:r>
          </a:p>
          <a:p>
            <a:pPr marL="0" indent="0">
              <a:buNone/>
            </a:pPr>
            <a:r>
              <a:rPr lang="en-US" dirty="0"/>
              <a:t>education teachers is critical in order to ensure appropriate services to students with high abilities. </a:t>
            </a:r>
          </a:p>
          <a:p>
            <a:pPr marL="0" indent="0">
              <a:buNone/>
            </a:pPr>
            <a:endParaRPr lang="en-US" sz="2400" dirty="0"/>
          </a:p>
          <a:p>
            <a:pPr marL="0" indent="0">
              <a:buNone/>
            </a:pPr>
            <a:endParaRPr lang="en-US" sz="2400" dirty="0"/>
          </a:p>
          <a:p>
            <a:pPr marL="0" indent="0">
              <a:buNone/>
            </a:pPr>
            <a:r>
              <a:rPr lang="en-US" sz="1600" b="1" dirty="0"/>
              <a:t>Lessons From Another Field: Applying Co-teaching Strategies to Gifted Education</a:t>
            </a:r>
          </a:p>
          <a:p>
            <a:pPr marL="0" indent="0">
              <a:buNone/>
            </a:pPr>
            <a:r>
              <a:rPr lang="en-US" sz="1600" dirty="0"/>
              <a:t>Claire E. </a:t>
            </a:r>
            <a:r>
              <a:rPr lang="en-US" sz="1600" dirty="0" smtClean="0"/>
              <a:t>Hughes           Florida </a:t>
            </a:r>
            <a:r>
              <a:rPr lang="en-US" sz="1600" dirty="0"/>
              <a:t>Gulf Coast University       </a:t>
            </a:r>
            <a:r>
              <a:rPr lang="en-US" sz="1600" dirty="0" smtClean="0"/>
              <a:t> </a:t>
            </a:r>
          </a:p>
          <a:p>
            <a:pPr marL="0" indent="0">
              <a:buNone/>
            </a:pPr>
            <a:r>
              <a:rPr lang="en-US" sz="1600" dirty="0" smtClean="0"/>
              <a:t>Wendy </a:t>
            </a:r>
            <a:r>
              <a:rPr lang="en-US" sz="1600" dirty="0"/>
              <a:t>A. </a:t>
            </a:r>
            <a:r>
              <a:rPr lang="en-US" sz="1600" dirty="0" err="1"/>
              <a:t>Murawski</a:t>
            </a:r>
            <a:r>
              <a:rPr lang="en-US" sz="1600" dirty="0"/>
              <a:t>   </a:t>
            </a:r>
            <a:r>
              <a:rPr lang="en-US" sz="1600" dirty="0" smtClean="0"/>
              <a:t>California </a:t>
            </a:r>
            <a:r>
              <a:rPr lang="en-US" sz="1600" dirty="0"/>
              <a:t>State University, Northridge</a:t>
            </a:r>
          </a:p>
          <a:p>
            <a:pPr marL="0" indent="0">
              <a:buNone/>
            </a:pPr>
            <a:r>
              <a:rPr lang="en-US" sz="1600" i="1" dirty="0"/>
              <a:t>                                                             Gifted Child Quarterly Summer 2001 </a:t>
            </a:r>
            <a:endParaRPr lang="en-US" sz="1600" dirty="0"/>
          </a:p>
          <a:p>
            <a:endParaRPr lang="en-US" dirty="0"/>
          </a:p>
        </p:txBody>
      </p:sp>
      <p:sp>
        <p:nvSpPr>
          <p:cNvPr id="2" name="TextBox 1"/>
          <p:cNvSpPr txBox="1"/>
          <p:nvPr/>
        </p:nvSpPr>
        <p:spPr>
          <a:xfrm>
            <a:off x="990600" y="228600"/>
            <a:ext cx="7315200" cy="769441"/>
          </a:xfrm>
          <a:prstGeom prst="rect">
            <a:avLst/>
          </a:prstGeom>
          <a:noFill/>
        </p:spPr>
        <p:txBody>
          <a:bodyPr wrap="square" rtlCol="0">
            <a:spAutoFit/>
          </a:bodyPr>
          <a:lstStyle/>
          <a:p>
            <a:pPr algn="ctr"/>
            <a:r>
              <a:rPr lang="en-US" sz="4400" dirty="0" smtClean="0"/>
              <a:t>The Other 80%</a:t>
            </a:r>
            <a:endParaRPr lang="en-US"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0939733"/>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Advanced Students in </a:t>
            </a:r>
            <a:br>
              <a:rPr lang="en-US" dirty="0" smtClean="0"/>
            </a:br>
            <a:r>
              <a:rPr lang="en-US" dirty="0" smtClean="0"/>
              <a:t>Today’s Classrooms</a:t>
            </a:r>
            <a:endParaRPr lang="en-US" dirty="0"/>
          </a:p>
        </p:txBody>
      </p:sp>
      <p:sp>
        <p:nvSpPr>
          <p:cNvPr id="3" name="Content Placeholder 2"/>
          <p:cNvSpPr>
            <a:spLocks noGrp="1"/>
          </p:cNvSpPr>
          <p:nvPr>
            <p:ph idx="1"/>
          </p:nvPr>
        </p:nvSpPr>
        <p:spPr/>
        <p:txBody>
          <a:bodyPr>
            <a:normAutofit/>
          </a:bodyPr>
          <a:lstStyle/>
          <a:p>
            <a:r>
              <a:rPr lang="en-US" sz="2400" dirty="0" smtClean="0"/>
              <a:t>32% - teachers say advanced students are low priority in their schools</a:t>
            </a:r>
          </a:p>
          <a:p>
            <a:r>
              <a:rPr lang="en-US" sz="2400" dirty="0" smtClean="0"/>
              <a:t>73% of teachers agree – brightest are under-challenged</a:t>
            </a:r>
          </a:p>
          <a:p>
            <a:r>
              <a:rPr lang="en-US" sz="2400" dirty="0" smtClean="0"/>
              <a:t>77% - needs of advanced take a back seat</a:t>
            </a:r>
          </a:p>
          <a:p>
            <a:r>
              <a:rPr lang="en-US" sz="2400" dirty="0" smtClean="0"/>
              <a:t>10% - advanced students taught with specially designed curriculum and instruction  </a:t>
            </a:r>
          </a:p>
          <a:p>
            <a:r>
              <a:rPr lang="en-US" sz="2400" dirty="0" smtClean="0"/>
              <a:t>40% - HS – classes too often watered down and lacking rigor</a:t>
            </a:r>
          </a:p>
          <a:p>
            <a:r>
              <a:rPr lang="en-US" sz="2400" dirty="0" smtClean="0"/>
              <a:t>65% little or no training in pre-service for GT</a:t>
            </a:r>
          </a:p>
          <a:p>
            <a:r>
              <a:rPr lang="en-US" sz="2400" dirty="0" smtClean="0"/>
              <a:t>58% no professional development</a:t>
            </a:r>
          </a:p>
          <a:p>
            <a:r>
              <a:rPr lang="en-US" sz="2400" dirty="0" smtClean="0"/>
              <a:t>Lack of accountability and monitoring</a:t>
            </a:r>
            <a:endParaRPr lang="en-US" sz="2400" dirty="0"/>
          </a:p>
        </p:txBody>
      </p:sp>
      <p:sp>
        <p:nvSpPr>
          <p:cNvPr id="4" name="TextBox 3"/>
          <p:cNvSpPr txBox="1"/>
          <p:nvPr/>
        </p:nvSpPr>
        <p:spPr>
          <a:xfrm>
            <a:off x="1143000" y="6248400"/>
            <a:ext cx="6629400" cy="738664"/>
          </a:xfrm>
          <a:prstGeom prst="rect">
            <a:avLst/>
          </a:prstGeom>
          <a:noFill/>
        </p:spPr>
        <p:txBody>
          <a:bodyPr wrap="square" rtlCol="0">
            <a:spAutoFit/>
          </a:bodyPr>
          <a:lstStyle/>
          <a:p>
            <a:r>
              <a:rPr lang="en-US" sz="1200" dirty="0" smtClean="0"/>
              <a:t>High-Achieving students in the era of NCLB, Fordham Institute</a:t>
            </a:r>
          </a:p>
          <a:p>
            <a:r>
              <a:rPr lang="en-US" sz="1200" dirty="0" smtClean="0"/>
              <a:t>NAGC    </a:t>
            </a:r>
            <a:r>
              <a:rPr lang="en-US" sz="1200" dirty="0" smtClean="0">
                <a:hlinkClick r:id="rId2"/>
              </a:rPr>
              <a:t>http://www.nagc.org</a:t>
            </a:r>
            <a:endParaRPr lang="en-US" sz="1200"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16899245"/>
              </p:ext>
            </p:extLst>
          </p:nvPr>
        </p:nvGraphicFramePr>
        <p:xfrm>
          <a:off x="228600" y="381000"/>
          <a:ext cx="8534400" cy="6019800"/>
        </p:xfrm>
        <a:graphic>
          <a:graphicData uri="http://schemas.openxmlformats.org/drawingml/2006/table">
            <a:tbl>
              <a:tblPr/>
              <a:tblGrid>
                <a:gridCol w="8534400"/>
              </a:tblGrid>
              <a:tr h="6019800">
                <a:tc>
                  <a:txBody>
                    <a:bodyPr/>
                    <a:lstStyle/>
                    <a:p>
                      <a:r>
                        <a:rPr lang="en-US" sz="1800" dirty="0">
                          <a:effectLst/>
                          <a:latin typeface="Arial"/>
                          <a:hlinkClick r:id="rId2"/>
                        </a:rPr>
                        <a:t>State of the States in Gifted Education 2011</a:t>
                      </a:r>
                      <a:r>
                        <a:rPr lang="en-US" sz="1800" dirty="0">
                          <a:effectLst/>
                        </a:rPr>
                        <a:t> </a:t>
                      </a:r>
                      <a:endParaRPr lang="en-US" sz="1800" dirty="0" smtClean="0">
                        <a:effectLst/>
                      </a:endParaRPr>
                    </a:p>
                    <a:p>
                      <a:endParaRPr lang="en-US" sz="1800" dirty="0">
                        <a:effectLst/>
                      </a:endParaRPr>
                    </a:p>
                    <a:p>
                      <a:pPr>
                        <a:lnSpc>
                          <a:spcPct val="140000"/>
                        </a:lnSpc>
                      </a:pPr>
                      <a:r>
                        <a:rPr lang="en-US" sz="2400" dirty="0" smtClean="0">
                          <a:solidFill>
                            <a:srgbClr val="000000"/>
                          </a:solidFill>
                          <a:effectLst/>
                          <a:latin typeface="Georgia"/>
                        </a:rPr>
                        <a:t>* </a:t>
                      </a:r>
                      <a:r>
                        <a:rPr lang="en-US" sz="2400" b="1" dirty="0">
                          <a:solidFill>
                            <a:srgbClr val="000000"/>
                          </a:solidFill>
                          <a:effectLst/>
                          <a:latin typeface="Georgia"/>
                        </a:rPr>
                        <a:t>Only six states require pre-service training for regular classroom teachers on characteristics and needs of gifted students.</a:t>
                      </a:r>
                      <a:r>
                        <a:rPr lang="en-US" sz="2400" dirty="0">
                          <a:solidFill>
                            <a:srgbClr val="000000"/>
                          </a:solidFill>
                          <a:effectLst/>
                          <a:latin typeface="Georgia"/>
                        </a:rPr>
                        <a:t> Yet it is in the regular classroom where gifted learners are expected to have the bulk of their learning needs met.</a:t>
                      </a:r>
                    </a:p>
                    <a:p>
                      <a:pPr>
                        <a:lnSpc>
                          <a:spcPct val="140000"/>
                        </a:lnSpc>
                      </a:pPr>
                      <a:r>
                        <a:rPr lang="en-US" sz="2400" dirty="0">
                          <a:solidFill>
                            <a:srgbClr val="000000"/>
                          </a:solidFill>
                          <a:effectLst/>
                          <a:latin typeface="Georgia"/>
                        </a:rPr>
                        <a:t>* In thirty-six states, regular classroom teachers are </a:t>
                      </a:r>
                      <a:r>
                        <a:rPr lang="en-US" sz="2400" b="1" dirty="0">
                          <a:solidFill>
                            <a:srgbClr val="000000"/>
                          </a:solidFill>
                          <a:effectLst/>
                          <a:latin typeface="Georgia"/>
                        </a:rPr>
                        <a:t>never</a:t>
                      </a:r>
                      <a:r>
                        <a:rPr lang="en-US" sz="2400" dirty="0">
                          <a:solidFill>
                            <a:srgbClr val="000000"/>
                          </a:solidFill>
                          <a:effectLst/>
                          <a:latin typeface="Georgia"/>
                        </a:rPr>
                        <a:t> required to receive training about the gifted learners who are inevitably in their classrooms.</a:t>
                      </a:r>
                    </a:p>
                  </a:txBody>
                  <a:tcPr marL="23972" marR="23972" marT="11986" marB="11986"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5834966"/>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This Mean </a:t>
            </a:r>
            <a:br>
              <a:rPr lang="en-US" dirty="0" smtClean="0"/>
            </a:br>
            <a:r>
              <a:rPr lang="en-US" dirty="0" smtClean="0"/>
              <a:t>for Gifted Education?</a:t>
            </a:r>
            <a:endParaRPr lang="en-US" dirty="0"/>
          </a:p>
        </p:txBody>
      </p:sp>
      <p:sp>
        <p:nvSpPr>
          <p:cNvPr id="9" name="Content Placeholder 8"/>
          <p:cNvSpPr>
            <a:spLocks noGrp="1"/>
          </p:cNvSpPr>
          <p:nvPr>
            <p:ph idx="1"/>
          </p:nvPr>
        </p:nvSpPr>
        <p:spPr/>
        <p:txBody>
          <a:bodyPr/>
          <a:lstStyle/>
          <a:p>
            <a:endParaRPr lang="en-US" dirty="0"/>
          </a:p>
        </p:txBody>
      </p:sp>
      <p:pic>
        <p:nvPicPr>
          <p:cNvPr id="10" name="Picture 9"/>
          <p:cNvPicPr>
            <a:picLocks noChangeAspect="1"/>
          </p:cNvPicPr>
          <p:nvPr/>
        </p:nvPicPr>
        <p:blipFill>
          <a:blip r:embed="rId2"/>
          <a:srcRect t="10345" b="35544"/>
          <a:stretch>
            <a:fillRect/>
          </a:stretch>
        </p:blipFill>
        <p:spPr>
          <a:xfrm>
            <a:off x="762000" y="1524000"/>
            <a:ext cx="7658770" cy="5181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Are We Doing Well for Gifted Students?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0" y="1828800"/>
            <a:ext cx="3394472" cy="4525963"/>
          </a:xfrm>
          <a:prstGeom prst="flowChartAlternateProcess">
            <a:avLst/>
          </a:prstGeom>
        </p:spPr>
      </p:pic>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19600" y="2438400"/>
            <a:ext cx="4343400" cy="3257550"/>
          </a:xfrm>
          <a:prstGeom prst="flowChartAlternateProcess">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152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0600" y="914400"/>
            <a:ext cx="3899408" cy="5791200"/>
          </a:xfrm>
          <a:prstGeom prst="rect">
            <a:avLst/>
          </a:prstGeom>
        </p:spPr>
      </p:pic>
      <p:sp>
        <p:nvSpPr>
          <p:cNvPr id="2" name="Title 1"/>
          <p:cNvSpPr>
            <a:spLocks noGrp="1"/>
          </p:cNvSpPr>
          <p:nvPr>
            <p:ph type="title"/>
          </p:nvPr>
        </p:nvSpPr>
        <p:spPr/>
        <p:txBody>
          <a:bodyPr>
            <a:normAutofit fontScale="90000"/>
          </a:bodyPr>
          <a:lstStyle/>
          <a:p>
            <a:r>
              <a:rPr lang="en-US" dirty="0" smtClean="0"/>
              <a:t>STEM and Gifted</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President’s council</a:t>
            </a:r>
          </a:p>
          <a:p>
            <a:r>
              <a:rPr lang="en-US" dirty="0" smtClean="0"/>
              <a:t>Report</a:t>
            </a:r>
          </a:p>
          <a:p>
            <a:pPr>
              <a:buNone/>
            </a:pPr>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r>
              <a:rPr lang="en-US" dirty="0" smtClean="0">
                <a:hlinkClick r:id="rId3"/>
              </a:rPr>
              <a:t>http://www.nagc.org/index.aspx?id=1484</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1914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Same/Different for our Gifted Students in Today’s Classroom?</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996" y="1600200"/>
            <a:ext cx="5295900" cy="3971925"/>
          </a:xfrm>
          <a:prstGeom prst="ellipse">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8600" y="3143087"/>
            <a:ext cx="5105400" cy="3443375"/>
          </a:xfrm>
          <a:prstGeom prst="hexagon">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9640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 &amp; Inspire</a:t>
            </a:r>
            <a:endParaRPr lang="en-US" dirty="0"/>
          </a:p>
        </p:txBody>
      </p:sp>
      <p:sp>
        <p:nvSpPr>
          <p:cNvPr id="3" name="Content Placeholder 2"/>
          <p:cNvSpPr>
            <a:spLocks noGrp="1"/>
          </p:cNvSpPr>
          <p:nvPr>
            <p:ph idx="1"/>
          </p:nvPr>
        </p:nvSpPr>
        <p:spPr/>
        <p:txBody>
          <a:bodyPr/>
          <a:lstStyle/>
          <a:p>
            <a:r>
              <a:rPr lang="en-US" dirty="0" smtClean="0"/>
              <a:t>K-12 Education in STEM for America’s Future</a:t>
            </a:r>
          </a:p>
          <a:p>
            <a:pPr lvl="1"/>
            <a:r>
              <a:rPr lang="en-US" dirty="0" smtClean="0"/>
              <a:t>PCAST</a:t>
            </a:r>
          </a:p>
          <a:p>
            <a:pPr lvl="1"/>
            <a:r>
              <a:rPr lang="en-US" dirty="0" smtClean="0"/>
              <a:t>President’s Council of Advisors on Science and Technology</a:t>
            </a:r>
          </a:p>
          <a:p>
            <a:endParaRPr lang="en-US" dirty="0" smtClean="0"/>
          </a:p>
          <a:p>
            <a:r>
              <a:rPr lang="en-US" dirty="0" smtClean="0"/>
              <a:t>Bill Nye</a:t>
            </a:r>
          </a:p>
          <a:p>
            <a:pPr lvl="1"/>
            <a:r>
              <a:rPr lang="en-US" dirty="0" smtClean="0"/>
              <a:t>Abstract thinking at early ages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Same Methods with New Tools</a:t>
            </a:r>
            <a:endParaRPr lang="en-US" dirty="0"/>
          </a:p>
        </p:txBody>
      </p:sp>
      <p:pic>
        <p:nvPicPr>
          <p:cNvPr id="5" name="Picture 4" descr="IMG_0061.jpg"/>
          <p:cNvPicPr>
            <a:picLocks noChangeAspect="1"/>
          </p:cNvPicPr>
          <p:nvPr/>
        </p:nvPicPr>
        <p:blipFill>
          <a:blip r:embed="rId2"/>
          <a:stretch>
            <a:fillRect/>
          </a:stretch>
        </p:blipFill>
        <p:spPr>
          <a:xfrm>
            <a:off x="990600" y="1619756"/>
            <a:ext cx="3848100" cy="4654044"/>
          </a:xfrm>
          <a:prstGeom prst="rect">
            <a:avLst/>
          </a:prstGeom>
        </p:spPr>
      </p:pic>
      <p:pic>
        <p:nvPicPr>
          <p:cNvPr id="4" name="Content Placeholder 3" descr="IMG_5864.jpg"/>
          <p:cNvPicPr>
            <a:picLocks noGrp="1" noChangeAspect="1"/>
          </p:cNvPicPr>
          <p:nvPr>
            <p:ph idx="1"/>
          </p:nvPr>
        </p:nvPicPr>
        <p:blipFill>
          <a:blip r:embed="rId3"/>
          <a:srcRect l="-71221" r="-71221"/>
          <a:stretch>
            <a:fillRect/>
          </a:stretch>
        </p:blipFill>
        <p:spPr>
          <a:xfrm>
            <a:off x="1981200" y="1981200"/>
            <a:ext cx="8229600" cy="4525963"/>
          </a:xfrm>
        </p:spPr>
      </p:pic>
      <p:sp>
        <p:nvSpPr>
          <p:cNvPr id="6" name="Rectangle 5"/>
          <p:cNvSpPr/>
          <p:nvPr/>
        </p:nvSpPr>
        <p:spPr>
          <a:xfrm>
            <a:off x="1143000" y="4953000"/>
            <a:ext cx="4572000" cy="1200329"/>
          </a:xfrm>
          <a:prstGeom prst="rect">
            <a:avLst/>
          </a:prstGeom>
        </p:spPr>
        <p:txBody>
          <a:bodyPr>
            <a:spAutoFit/>
          </a:bodyPr>
          <a:lstStyle/>
          <a:p>
            <a:r>
              <a:rPr lang="en-US" dirty="0" smtClean="0">
                <a:solidFill>
                  <a:schemeClr val="bg2"/>
                </a:solidFill>
              </a:rPr>
              <a:t>Insanity: doing the same thing over and over again and expecting different results.</a:t>
            </a:r>
          </a:p>
          <a:p>
            <a:r>
              <a:rPr lang="en-US" dirty="0" smtClean="0">
                <a:solidFill>
                  <a:schemeClr val="bg2"/>
                </a:solidFill>
              </a:rPr>
              <a:t>Albert Einstein</a:t>
            </a:r>
          </a:p>
          <a:p>
            <a:endParaRPr lang="en-US" dirty="0" smtClean="0"/>
          </a:p>
        </p:txBody>
      </p:sp>
      <p:sp>
        <p:nvSpPr>
          <p:cNvPr id="3" name="TextBox 2"/>
          <p:cNvSpPr txBox="1"/>
          <p:nvPr/>
        </p:nvSpPr>
        <p:spPr>
          <a:xfrm>
            <a:off x="516082" y="6463375"/>
            <a:ext cx="6667500" cy="369332"/>
          </a:xfrm>
          <a:prstGeom prst="rect">
            <a:avLst/>
          </a:prstGeom>
          <a:noFill/>
        </p:spPr>
        <p:txBody>
          <a:bodyPr wrap="square" rtlCol="0">
            <a:spAutoFit/>
          </a:bodyPr>
          <a:lstStyle/>
          <a:p>
            <a:r>
              <a:rPr lang="en-US" dirty="0"/>
              <a:t>http://unmaskdigitaltruth.pbworks.com/w/page/7254090/ediscovery</a:t>
            </a:r>
          </a:p>
        </p:txBody>
      </p:sp>
      <p:sp>
        <p:nvSpPr>
          <p:cNvPr id="7" name="TextBox 6"/>
          <p:cNvSpPr txBox="1"/>
          <p:nvPr/>
        </p:nvSpPr>
        <p:spPr>
          <a:xfrm>
            <a:off x="8077200" y="5858301"/>
            <a:ext cx="914400" cy="830997"/>
          </a:xfrm>
          <a:prstGeom prst="rect">
            <a:avLst/>
          </a:prstGeom>
          <a:noFill/>
        </p:spPr>
        <p:txBody>
          <a:bodyPr wrap="square" rtlCol="0">
            <a:spAutoFit/>
          </a:bodyPr>
          <a:lstStyle/>
          <a:p>
            <a:r>
              <a:rPr lang="en-US" sz="1200" dirty="0" smtClean="0"/>
              <a:t>Pictures courtesy of Kevin Honeycutt</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Tools for New Learning</a:t>
            </a:r>
            <a:endParaRPr lang="en-US" dirty="0"/>
          </a:p>
        </p:txBody>
      </p:sp>
      <p:pic>
        <p:nvPicPr>
          <p:cNvPr id="4" name="Content Placeholder 3" descr="in60seconds.png"/>
          <p:cNvPicPr>
            <a:picLocks noGrp="1" noChangeAspect="1"/>
          </p:cNvPicPr>
          <p:nvPr>
            <p:ph idx="1"/>
          </p:nvPr>
        </p:nvPicPr>
        <p:blipFill>
          <a:blip r:embed="rId2"/>
          <a:srcRect l="-135" r="-128"/>
          <a:stretch>
            <a:fillRect/>
          </a:stretch>
        </p:blipFill>
        <p:spPr>
          <a:xfrm>
            <a:off x="-25048" y="189139"/>
            <a:ext cx="9169048" cy="646617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STEAM</a:t>
            </a:r>
            <a:endParaRPr lang="en-US" dirty="0"/>
          </a:p>
        </p:txBody>
      </p:sp>
      <p:sp>
        <p:nvSpPr>
          <p:cNvPr id="3" name="Content Placeholder 2"/>
          <p:cNvSpPr>
            <a:spLocks noGrp="1"/>
          </p:cNvSpPr>
          <p:nvPr>
            <p:ph idx="1"/>
          </p:nvPr>
        </p:nvSpPr>
        <p:spPr/>
        <p:txBody>
          <a:bodyPr>
            <a:normAutofit/>
          </a:bodyPr>
          <a:lstStyle/>
          <a:p>
            <a:r>
              <a:rPr lang="en-US" dirty="0" smtClean="0"/>
              <a:t>At its very core, the STEAM movement is about integrated learning and most effectively preparing students for the 21st century challenges . . . If we ignore teaching students how to critically and creatively think, innovate and communicate using the tools provided to them, we do not fully prepare them for the future. </a:t>
            </a:r>
          </a:p>
        </p:txBody>
      </p:sp>
      <p:sp>
        <p:nvSpPr>
          <p:cNvPr id="4" name="TextBox 3"/>
          <p:cNvSpPr txBox="1"/>
          <p:nvPr/>
        </p:nvSpPr>
        <p:spPr>
          <a:xfrm>
            <a:off x="914400" y="6324600"/>
            <a:ext cx="6705600" cy="253916"/>
          </a:xfrm>
          <a:prstGeom prst="rect">
            <a:avLst/>
          </a:prstGeom>
          <a:noFill/>
        </p:spPr>
        <p:txBody>
          <a:bodyPr wrap="square" rtlCol="0">
            <a:spAutoFit/>
          </a:bodyPr>
          <a:lstStyle/>
          <a:p>
            <a:r>
              <a:rPr lang="en-US" sz="1050" dirty="0" smtClean="0"/>
              <a:t>Amy </a:t>
            </a:r>
            <a:r>
              <a:rPr lang="en-US" sz="1050" dirty="0" err="1" smtClean="0"/>
              <a:t>Puffenberger</a:t>
            </a:r>
            <a:r>
              <a:rPr lang="en-US" sz="1050" dirty="0" smtClean="0"/>
              <a:t> is a recent graduate of the Master of Arts Management program  at Carnegie Mellon University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11762"/>
          </a:xfrm>
        </p:spPr>
        <p:txBody>
          <a:bodyPr>
            <a:normAutofit/>
          </a:bodyPr>
          <a:lstStyle/>
          <a:p>
            <a:r>
              <a:rPr lang="en-US" dirty="0" smtClean="0"/>
              <a:t>21</a:t>
            </a:r>
            <a:r>
              <a:rPr lang="en-US" baseline="30000" dirty="0" smtClean="0"/>
              <a:t>st</a:t>
            </a:r>
            <a:r>
              <a:rPr lang="en-US" dirty="0" smtClean="0"/>
              <a:t> Century Learning</a:t>
            </a:r>
            <a:br>
              <a:rPr lang="en-US" dirty="0" smtClean="0"/>
            </a:br>
            <a:endParaRPr lang="en-US" dirty="0"/>
          </a:p>
        </p:txBody>
      </p:sp>
      <p:pic>
        <p:nvPicPr>
          <p:cNvPr id="3" name="Picture 2" descr="puzzle piece.png"/>
          <p:cNvPicPr>
            <a:picLocks noChangeAspect="1"/>
          </p:cNvPicPr>
          <p:nvPr/>
        </p:nvPicPr>
        <p:blipFill>
          <a:blip r:embed="rId2"/>
          <a:stretch>
            <a:fillRect/>
          </a:stretch>
        </p:blipFill>
        <p:spPr>
          <a:xfrm>
            <a:off x="2743200" y="3200400"/>
            <a:ext cx="3657600" cy="3657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217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a:t>
            </a:r>
            <a:r>
              <a:rPr lang="en-US" baseline="30000" dirty="0" smtClean="0"/>
              <a:t>st</a:t>
            </a:r>
            <a:r>
              <a:rPr lang="en-US" dirty="0" smtClean="0"/>
              <a:t> Century Learning Environments</a:t>
            </a:r>
            <a:br>
              <a:rPr lang="en-US" dirty="0" smtClean="0"/>
            </a:br>
            <a:r>
              <a:rPr lang="en-US" sz="2200" dirty="0" smtClean="0"/>
              <a:t>Kansas</a:t>
            </a:r>
            <a:endParaRPr lang="en-US" sz="2200" dirty="0"/>
          </a:p>
        </p:txBody>
      </p:sp>
      <p:sp>
        <p:nvSpPr>
          <p:cNvPr id="3" name="Content Placeholder 2"/>
          <p:cNvSpPr>
            <a:spLocks noGrp="1"/>
          </p:cNvSpPr>
          <p:nvPr>
            <p:ph idx="1"/>
          </p:nvPr>
        </p:nvSpPr>
        <p:spPr/>
        <p:txBody>
          <a:bodyPr>
            <a:normAutofit fontScale="85000" lnSpcReduction="20000"/>
          </a:bodyPr>
          <a:lstStyle/>
          <a:p>
            <a:r>
              <a:rPr lang="en-US" dirty="0" smtClean="0"/>
              <a:t>Relationships</a:t>
            </a:r>
          </a:p>
          <a:p>
            <a:pPr lvl="1"/>
            <a:r>
              <a:rPr lang="en-US" dirty="0" smtClean="0"/>
              <a:t>Responsibility, transitions, partnerships</a:t>
            </a:r>
          </a:p>
          <a:p>
            <a:r>
              <a:rPr lang="en-US" dirty="0" smtClean="0"/>
              <a:t>Relevance</a:t>
            </a:r>
          </a:p>
          <a:p>
            <a:pPr lvl="1"/>
            <a:r>
              <a:rPr lang="en-US" dirty="0" smtClean="0"/>
              <a:t>Connected curriculum, student decision making</a:t>
            </a:r>
          </a:p>
          <a:p>
            <a:r>
              <a:rPr lang="en-US" dirty="0" err="1" smtClean="0"/>
              <a:t>Rigourous</a:t>
            </a:r>
            <a:r>
              <a:rPr lang="en-US" dirty="0" smtClean="0"/>
              <a:t> Learning Environment</a:t>
            </a:r>
          </a:p>
          <a:p>
            <a:pPr lvl="1"/>
            <a:r>
              <a:rPr lang="en-US" dirty="0" smtClean="0"/>
              <a:t>Core, 21</a:t>
            </a:r>
            <a:r>
              <a:rPr lang="en-US" baseline="30000" dirty="0" smtClean="0"/>
              <a:t>st</a:t>
            </a:r>
            <a:r>
              <a:rPr lang="en-US" dirty="0" smtClean="0"/>
              <a:t> century themes, accelerated, collective responsibility for student success</a:t>
            </a:r>
          </a:p>
          <a:p>
            <a:r>
              <a:rPr lang="en-US" dirty="0" smtClean="0"/>
              <a:t>Results</a:t>
            </a:r>
          </a:p>
          <a:p>
            <a:pPr lvl="1"/>
            <a:r>
              <a:rPr lang="en-US" dirty="0" smtClean="0"/>
              <a:t>Every educator continues growth and expertise</a:t>
            </a:r>
          </a:p>
          <a:p>
            <a:r>
              <a:rPr lang="en-US" dirty="0" smtClean="0"/>
              <a:t>Responsive Culture</a:t>
            </a:r>
          </a:p>
          <a:p>
            <a:pPr lvl="1"/>
            <a:r>
              <a:rPr lang="en-US" dirty="0" smtClean="0"/>
              <a:t>Embrace innovation and creativity, students’ interests, motivating and challenging</a:t>
            </a:r>
          </a:p>
          <a:p>
            <a:pPr marL="0" indent="0">
              <a:buNone/>
            </a:pP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2191966"/>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4297362"/>
          </a:xfrm>
        </p:spPr>
        <p:txBody>
          <a:bodyPr/>
          <a:lstStyle/>
          <a:p>
            <a:r>
              <a:rPr lang="en-US" dirty="0" smtClean="0"/>
              <a:t>Charting a New Direction</a:t>
            </a:r>
            <a:endParaRPr lang="en-US" dirty="0"/>
          </a:p>
        </p:txBody>
      </p:sp>
      <p:pic>
        <p:nvPicPr>
          <p:cNvPr id="8" name="Picture 7"/>
          <p:cNvPicPr>
            <a:picLocks noChangeAspect="1"/>
          </p:cNvPicPr>
          <p:nvPr/>
        </p:nvPicPr>
        <p:blipFill>
          <a:blip r:embed="rId2"/>
          <a:stretch>
            <a:fillRect/>
          </a:stretch>
        </p:blipFill>
        <p:spPr>
          <a:xfrm>
            <a:off x="4569768" y="0"/>
            <a:ext cx="4574232"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Next?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0" y="2971800"/>
            <a:ext cx="4572000" cy="34290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0" y="2057400"/>
            <a:ext cx="3911600" cy="29337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7689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Producers</a:t>
            </a:r>
            <a:endParaRPr lang="en-US" dirty="0"/>
          </a:p>
        </p:txBody>
      </p:sp>
      <p:sp>
        <p:nvSpPr>
          <p:cNvPr id="3" name="Content Placeholder 2"/>
          <p:cNvSpPr>
            <a:spLocks noGrp="1"/>
          </p:cNvSpPr>
          <p:nvPr>
            <p:ph idx="1"/>
          </p:nvPr>
        </p:nvSpPr>
        <p:spPr/>
        <p:txBody>
          <a:bodyPr/>
          <a:lstStyle/>
          <a:p>
            <a:r>
              <a:rPr lang="en-US" dirty="0" smtClean="0"/>
              <a:t>What are your students creating? Producing? Contributing?</a:t>
            </a:r>
          </a:p>
          <a:p>
            <a:pPr lvl="1"/>
            <a:r>
              <a:rPr lang="en-US" dirty="0" smtClean="0"/>
              <a:t>Surveys</a:t>
            </a:r>
          </a:p>
          <a:p>
            <a:pPr lvl="1"/>
            <a:r>
              <a:rPr lang="en-US" dirty="0" smtClean="0"/>
              <a:t>Books</a:t>
            </a:r>
          </a:p>
          <a:p>
            <a:pPr lvl="1"/>
            <a:r>
              <a:rPr lang="en-US" dirty="0" smtClean="0"/>
              <a:t>Movies</a:t>
            </a:r>
          </a:p>
          <a:p>
            <a:pPr lvl="1"/>
            <a:r>
              <a:rPr lang="en-US" dirty="0" smtClean="0"/>
              <a:t>Podcasts</a:t>
            </a:r>
          </a:p>
          <a:p>
            <a:pPr lvl="1"/>
            <a:r>
              <a:rPr lang="en-US" dirty="0" smtClean="0"/>
              <a:t>Art</a:t>
            </a:r>
          </a:p>
          <a:p>
            <a:pPr lvl="1"/>
            <a:r>
              <a:rPr lang="en-US" dirty="0" smtClean="0"/>
              <a:t>Digital Storytelling</a:t>
            </a:r>
          </a:p>
          <a:p>
            <a:pPr lvl="1"/>
            <a:endParaRPr lang="en-US" dirty="0" smtClean="0"/>
          </a:p>
          <a:p>
            <a:endParaRPr lang="en-US"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Creation</a:t>
            </a:r>
            <a:endParaRPr lang="en-US" dirty="0"/>
          </a:p>
        </p:txBody>
      </p:sp>
      <p:sp>
        <p:nvSpPr>
          <p:cNvPr id="3" name="Content Placeholder 2"/>
          <p:cNvSpPr>
            <a:spLocks noGrp="1"/>
          </p:cNvSpPr>
          <p:nvPr>
            <p:ph idx="1"/>
          </p:nvPr>
        </p:nvSpPr>
        <p:spPr/>
        <p:txBody>
          <a:bodyPr/>
          <a:lstStyle/>
          <a:p>
            <a:r>
              <a:rPr lang="en-US" dirty="0" err="1" smtClean="0"/>
              <a:t>Lulu.com</a:t>
            </a:r>
            <a:endParaRPr lang="en-US" dirty="0" smtClean="0"/>
          </a:p>
          <a:p>
            <a:r>
              <a:rPr lang="en-US" dirty="0" smtClean="0"/>
              <a:t>Sketch Up (Google)</a:t>
            </a:r>
          </a:p>
          <a:p>
            <a:r>
              <a:rPr lang="en-US" dirty="0" smtClean="0"/>
              <a:t>Google Forms</a:t>
            </a:r>
          </a:p>
          <a:p>
            <a:r>
              <a:rPr lang="en-US" dirty="0" err="1" smtClean="0"/>
              <a:t>iMovie</a:t>
            </a:r>
            <a:endParaRPr lang="en-US" dirty="0" smtClean="0"/>
          </a:p>
          <a:p>
            <a:r>
              <a:rPr lang="en-US" dirty="0" err="1" smtClean="0"/>
              <a:t>Garageband</a:t>
            </a:r>
            <a:endParaRPr lang="en-US" dirty="0" smtClean="0"/>
          </a:p>
          <a:p>
            <a:r>
              <a:rPr lang="en-US" dirty="0" smtClean="0"/>
              <a:t>Other?</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Landscape is Changing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91000" y="3276600"/>
            <a:ext cx="4277017" cy="2849563"/>
          </a:xfrm>
        </p:spPr>
      </p:pic>
      <p:sp>
        <p:nvSpPr>
          <p:cNvPr id="5" name="TextBox 4"/>
          <p:cNvSpPr txBox="1"/>
          <p:nvPr/>
        </p:nvSpPr>
        <p:spPr>
          <a:xfrm>
            <a:off x="4724400" y="6400800"/>
            <a:ext cx="3733800" cy="215444"/>
          </a:xfrm>
          <a:prstGeom prst="rect">
            <a:avLst/>
          </a:prstGeom>
          <a:noFill/>
        </p:spPr>
        <p:txBody>
          <a:bodyPr wrap="square" rtlCol="0">
            <a:spAutoFit/>
          </a:bodyPr>
          <a:lstStyle/>
          <a:p>
            <a:r>
              <a:rPr lang="en-US" sz="800" dirty="0">
                <a:hlinkClick r:id="rId3"/>
              </a:rPr>
              <a:t>http://</a:t>
            </a:r>
            <a:r>
              <a:rPr lang="en-US" sz="800" dirty="0" smtClean="0">
                <a:hlinkClick r:id="rId3"/>
              </a:rPr>
              <a:t>en.wikipedia.org/wiki/File:Polar_bear_arctic.JPG</a:t>
            </a:r>
            <a:r>
              <a:rPr lang="en-US" sz="800" dirty="0" smtClean="0"/>
              <a:t>  CC</a:t>
            </a:r>
            <a:endParaRPr lang="en-US" sz="800" dirty="0"/>
          </a:p>
        </p:txBody>
      </p:sp>
      <p:pic>
        <p:nvPicPr>
          <p:cNvPr id="6" name="Picture 5"/>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0" y="1524000"/>
            <a:ext cx="4286250" cy="3219450"/>
          </a:xfrm>
          <a:prstGeom prst="rect">
            <a:avLst/>
          </a:prstGeom>
        </p:spPr>
      </p:pic>
      <p:sp>
        <p:nvSpPr>
          <p:cNvPr id="7" name="TextBox 6"/>
          <p:cNvSpPr txBox="1"/>
          <p:nvPr/>
        </p:nvSpPr>
        <p:spPr>
          <a:xfrm>
            <a:off x="685800" y="6400800"/>
            <a:ext cx="2895600" cy="215444"/>
          </a:xfrm>
          <a:prstGeom prst="rect">
            <a:avLst/>
          </a:prstGeom>
          <a:noFill/>
        </p:spPr>
        <p:txBody>
          <a:bodyPr wrap="square" rtlCol="0">
            <a:spAutoFit/>
          </a:bodyPr>
          <a:lstStyle/>
          <a:p>
            <a:r>
              <a:rPr lang="en-US" sz="800" dirty="0" smtClean="0"/>
              <a:t>USGS Public Domain</a:t>
            </a:r>
            <a:endParaRPr lang="en-US" sz="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2974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rcRect t="3333"/>
          <a:stretch>
            <a:fillRect/>
          </a:stretch>
        </p:blipFill>
        <p:spPr>
          <a:xfrm>
            <a:off x="-609600" y="0"/>
            <a:ext cx="9314227"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ction="ppaction://hlinkfile"/>
              </a:rPr>
              <a:t>Kevin Honeycutt.html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Need My Teachers to Learn</a:t>
            </a:r>
            <a:endParaRPr lang="en-US" dirty="0"/>
          </a:p>
        </p:txBody>
      </p:sp>
      <p:pic>
        <p:nvPicPr>
          <p:cNvPr id="4" name="I Need My Teachers To Learn 2.1.mov">
            <a:hlinkClick r:id="" action="ppaction://media"/>
          </p:cNvPr>
          <p:cNvPicPr/>
          <p:nvPr>
            <p:ph idx="1"/>
            <a:videoFile r:link="rId1"/>
          </p:nvPr>
        </p:nvPicPr>
        <p:blipFill>
          <a:blip r:embed="rId3"/>
          <a:stretch>
            <a:fillRect/>
          </a:stretch>
        </p:blipFill>
        <p:spPr>
          <a:xfrm>
            <a:off x="1371600" y="1600200"/>
            <a:ext cx="6502400" cy="4876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IMG_2630.jpg"/>
          <p:cNvPicPr>
            <a:picLocks noGrp="1" noChangeAspect="1"/>
          </p:cNvPicPr>
          <p:nvPr>
            <p:ph idx="1"/>
          </p:nvPr>
        </p:nvPicPr>
        <p:blipFill>
          <a:blip r:embed="rId2"/>
          <a:srcRect l="-18187" r="-18187"/>
          <a:stretch>
            <a:fillRect/>
          </a:stretch>
        </p:blipFill>
        <p:spPr/>
      </p:pic>
      <p:sp>
        <p:nvSpPr>
          <p:cNvPr id="2" name="Title 1"/>
          <p:cNvSpPr>
            <a:spLocks noGrp="1"/>
          </p:cNvSpPr>
          <p:nvPr>
            <p:ph type="title"/>
          </p:nvPr>
        </p:nvSpPr>
        <p:spPr/>
        <p:txBody>
          <a:bodyPr/>
          <a:lstStyle/>
          <a:p>
            <a:r>
              <a:rPr lang="en-US" dirty="0" smtClean="0"/>
              <a:t>Digital Citizenship</a:t>
            </a:r>
            <a:endParaRPr lang="en-US" dirty="0"/>
          </a:p>
        </p:txBody>
      </p:sp>
      <p:sp>
        <p:nvSpPr>
          <p:cNvPr id="7" name="TextBox 6"/>
          <p:cNvSpPr txBox="1"/>
          <p:nvPr/>
        </p:nvSpPr>
        <p:spPr>
          <a:xfrm>
            <a:off x="0" y="1295400"/>
            <a:ext cx="2286000" cy="769441"/>
          </a:xfrm>
          <a:prstGeom prst="rect">
            <a:avLst/>
          </a:prstGeom>
          <a:noFill/>
        </p:spPr>
        <p:txBody>
          <a:bodyPr wrap="square" rtlCol="0">
            <a:spAutoFit/>
          </a:bodyPr>
          <a:lstStyle/>
          <a:p>
            <a:r>
              <a:rPr lang="en-US" sz="4400" dirty="0" smtClean="0"/>
              <a:t> Protect?</a:t>
            </a:r>
            <a:endParaRPr lang="en-US" sz="4400" dirty="0"/>
          </a:p>
        </p:txBody>
      </p:sp>
      <p:sp>
        <p:nvSpPr>
          <p:cNvPr id="8" name="TextBox 7"/>
          <p:cNvSpPr txBox="1"/>
          <p:nvPr/>
        </p:nvSpPr>
        <p:spPr>
          <a:xfrm>
            <a:off x="7239000" y="4648200"/>
            <a:ext cx="1905000" cy="1323439"/>
          </a:xfrm>
          <a:prstGeom prst="rect">
            <a:avLst/>
          </a:prstGeom>
          <a:noFill/>
        </p:spPr>
        <p:txBody>
          <a:bodyPr wrap="square" rtlCol="0">
            <a:spAutoFit/>
          </a:bodyPr>
          <a:lstStyle/>
          <a:p>
            <a:r>
              <a:rPr lang="en-US" sz="4000" dirty="0" smtClean="0"/>
              <a:t>Or Teach?</a:t>
            </a:r>
            <a:endParaRPr lang="en-US" sz="4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Literacy</a:t>
            </a:r>
            <a:endParaRPr lang="en-US" dirty="0"/>
          </a:p>
        </p:txBody>
      </p:sp>
      <p:pic>
        <p:nvPicPr>
          <p:cNvPr id="4" name="Content Placeholder 3" descr="246277_Susan_Corwith digital literacy.pdf"/>
          <p:cNvPicPr>
            <a:picLocks noGrp="1" noChangeAspect="1"/>
          </p:cNvPicPr>
          <p:nvPr>
            <p:ph idx="1"/>
          </p:nvPr>
        </p:nvPicPr>
        <mc:AlternateContent>
          <mc:Choice xmlns:ma="http://schemas.microsoft.com/office/mac/drawingml/2008/main" Requires="ma">
            <p:blipFill>
              <a:blip r:embed="rId2"/>
              <a:srcRect l="24745" t="18520" r="22221" b="15819"/>
              <a:stretch>
                <a:fillRect/>
              </a:stretch>
            </p:blipFill>
          </mc:Choice>
          <mc:Fallback>
            <p:blipFill>
              <a:blip r:embed="rId3"/>
              <a:srcRect l="24745" t="18520" r="22221" b="15819"/>
              <a:stretch>
                <a:fillRect/>
              </a:stretch>
            </p:blipFill>
          </mc:Fallback>
        </mc:AlternateContent>
        <p:spPr>
          <a:xfrm>
            <a:off x="2133600" y="1752600"/>
            <a:ext cx="4841631" cy="44958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Northwestern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Concerns about students’ ability to:  </a:t>
            </a:r>
          </a:p>
          <a:p>
            <a:endParaRPr lang="en-US" dirty="0" smtClean="0"/>
          </a:p>
          <a:p>
            <a:r>
              <a:rPr lang="en-US" dirty="0" smtClean="0"/>
              <a:t>Identify appropriate, reputable material online </a:t>
            </a:r>
          </a:p>
          <a:p>
            <a:endParaRPr lang="en-US" dirty="0" smtClean="0"/>
          </a:p>
          <a:p>
            <a:r>
              <a:rPr lang="en-US" dirty="0" smtClean="0"/>
              <a:t>Avoid plagiarism  </a:t>
            </a:r>
          </a:p>
          <a:p>
            <a:endParaRPr lang="en-US" dirty="0" smtClean="0"/>
          </a:p>
          <a:p>
            <a:r>
              <a:rPr lang="en-US" dirty="0" smtClean="0"/>
              <a:t>Identify bias in information </a:t>
            </a:r>
          </a:p>
          <a:p>
            <a:endParaRPr lang="en-US" dirty="0" smtClean="0"/>
          </a:p>
          <a:p>
            <a:r>
              <a:rPr lang="en-US" dirty="0" smtClean="0"/>
              <a:t>Utilize queries effectively</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8229600" cy="3535362"/>
          </a:xfrm>
        </p:spPr>
        <p:txBody>
          <a:bodyPr>
            <a:normAutofit/>
          </a:bodyPr>
          <a:lstStyle/>
          <a:p>
            <a:r>
              <a:rPr lang="en-US" sz="5400" dirty="0" smtClean="0">
                <a:solidFill>
                  <a:srgbClr val="FFFFFF"/>
                </a:solidFill>
              </a:rPr>
              <a:t>Response to Intervention</a:t>
            </a:r>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rgbClr val="FFFFFF"/>
                </a:solidFill>
              </a:rPr>
              <a:t>RTI</a:t>
            </a:r>
            <a:endParaRPr lang="en-US" dirty="0">
              <a:solidFill>
                <a:srgbClr val="FFFFFF"/>
              </a:solidFill>
            </a:endParaRPr>
          </a:p>
        </p:txBody>
      </p:sp>
      <p:sp>
        <p:nvSpPr>
          <p:cNvPr id="3" name="Content Placeholder 2"/>
          <p:cNvSpPr>
            <a:spLocks noGrp="1"/>
          </p:cNvSpPr>
          <p:nvPr>
            <p:ph idx="1"/>
          </p:nvPr>
        </p:nvSpPr>
        <p:spPr>
          <a:xfrm>
            <a:off x="457200" y="5638800"/>
            <a:ext cx="8229600" cy="487363"/>
          </a:xfrm>
        </p:spPr>
        <p:txBody>
          <a:bodyPr>
            <a:normAutofit fontScale="92500" lnSpcReduction="20000"/>
          </a:bodyPr>
          <a:lstStyle/>
          <a:p>
            <a:pPr>
              <a:buNone/>
            </a:pPr>
            <a:endParaRPr lang="en-US" dirty="0" smtClean="0"/>
          </a:p>
          <a:p>
            <a:pPr>
              <a:buNone/>
            </a:pPr>
            <a:endParaRPr lang="en-US" dirty="0" smtClean="0"/>
          </a:p>
          <a:p>
            <a:pPr>
              <a:buNone/>
            </a:pPr>
            <a:endParaRPr lang="en-US"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Principles of </a:t>
            </a:r>
            <a:r>
              <a:rPr lang="en-US" dirty="0" err="1" smtClean="0"/>
              <a:t>RtI</a:t>
            </a:r>
            <a:endParaRPr lang="en-US" dirty="0"/>
          </a:p>
        </p:txBody>
      </p:sp>
      <p:graphicFrame>
        <p:nvGraphicFramePr>
          <p:cNvPr id="4" name="Content Placeholder 3"/>
          <p:cNvGraphicFramePr>
            <a:graphicFrameLocks noGrp="1" noChangeAspect="1"/>
          </p:cNvGraphicFramePr>
          <p:nvPr>
            <p:ph idx="1"/>
          </p:nvPr>
        </p:nvGraphicFramePr>
        <p:xfrm>
          <a:off x="1527175" y="1944688"/>
          <a:ext cx="6088063" cy="4064000"/>
        </p:xfrm>
        <a:graphic>
          <a:graphicData uri="http://schemas.openxmlformats.org/presentationml/2006/ole">
            <p:oleObj spid="_x0000_s52244" name="Document" r:id="rId4" imgW="6096000" imgH="4064000" progId="Word.Document.8">
              <p:embed/>
            </p:oleObj>
          </a:graphicData>
        </a:graphic>
      </p:graphicFrame>
      <p:graphicFrame>
        <p:nvGraphicFramePr>
          <p:cNvPr id="5" name="Object 4"/>
          <p:cNvGraphicFramePr>
            <a:graphicFrameLocks noChangeAspect="1"/>
          </p:cNvGraphicFramePr>
          <p:nvPr/>
        </p:nvGraphicFramePr>
        <p:xfrm>
          <a:off x="1066800" y="0"/>
          <a:ext cx="6056313" cy="8137875"/>
        </p:xfrm>
        <a:graphic>
          <a:graphicData uri="http://schemas.openxmlformats.org/presentationml/2006/ole">
            <p:oleObj spid="_x0000_s52245" name="Document" r:id="rId5" imgW="5638800" imgH="7569200" progId="Word.Document.8">
              <p:embed/>
            </p:oleObj>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533400" y="228600"/>
            <a:ext cx="8229600" cy="990600"/>
          </a:xfrm>
          <a:prstGeom prst="rect">
            <a:avLst/>
          </a:prstGeom>
          <a:noFill/>
          <a:ln w="9525">
            <a:noFill/>
            <a:miter lim="800000"/>
            <a:headEnd/>
            <a:tailEnd/>
          </a:ln>
          <a:effectLst/>
        </p:spPr>
        <p:txBody>
          <a:bodyPr anchor="ctr" anchorCtr="1"/>
          <a:lstStyle/>
          <a:p>
            <a:pPr algn="ctr">
              <a:defRPr/>
            </a:pPr>
            <a:r>
              <a:rPr lang="en-US" sz="4400">
                <a:solidFill>
                  <a:schemeClr val="tx2"/>
                </a:solidFill>
                <a:effectLst>
                  <a:outerShdw blurRad="38100" dist="38100" dir="2700000" algn="tl">
                    <a:srgbClr val="FFFFFF"/>
                  </a:outerShdw>
                </a:effectLst>
              </a:rPr>
              <a:t>Thinking Points</a:t>
            </a:r>
          </a:p>
        </p:txBody>
      </p:sp>
      <p:sp>
        <p:nvSpPr>
          <p:cNvPr id="96261" name="Rectangle 5"/>
          <p:cNvSpPr>
            <a:spLocks noChangeArrowheads="1"/>
          </p:cNvSpPr>
          <p:nvPr/>
        </p:nvSpPr>
        <p:spPr bwMode="auto">
          <a:xfrm>
            <a:off x="533400" y="1371600"/>
            <a:ext cx="8229600" cy="4530725"/>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5000"/>
              <a:buFont typeface="Wingdings" pitchFamily="2" charset="2"/>
              <a:buChar char="l"/>
              <a:defRPr/>
            </a:pPr>
            <a:r>
              <a:rPr lang="en-US" sz="2800" dirty="0"/>
              <a:t>What is happening (or not happening) in your own district/school?</a:t>
            </a:r>
          </a:p>
          <a:p>
            <a:pPr marL="742950" lvl="1" indent="-285750">
              <a:lnSpc>
                <a:spcPct val="90000"/>
              </a:lnSpc>
              <a:spcBef>
                <a:spcPct val="20000"/>
              </a:spcBef>
              <a:buClr>
                <a:schemeClr val="tx2"/>
              </a:buClr>
              <a:buSzPct val="75000"/>
              <a:buFont typeface="Wingdings" pitchFamily="2" charset="2"/>
              <a:buChar char="l"/>
              <a:defRPr/>
            </a:pPr>
            <a:r>
              <a:rPr lang="en-US" sz="2400" dirty="0"/>
              <a:t>Are high ability students being included in</a:t>
            </a:r>
            <a:r>
              <a:rPr lang="en-US" sz="2400" dirty="0" smtClean="0"/>
              <a:t> RTI?</a:t>
            </a:r>
          </a:p>
          <a:p>
            <a:pPr marL="742950" lvl="1" indent="-285750">
              <a:lnSpc>
                <a:spcPct val="90000"/>
              </a:lnSpc>
              <a:spcBef>
                <a:spcPct val="20000"/>
              </a:spcBef>
              <a:buClr>
                <a:schemeClr val="tx2"/>
              </a:buClr>
              <a:buSzPct val="75000"/>
              <a:buFont typeface="Wingdings" pitchFamily="2" charset="2"/>
              <a:buChar char="l"/>
              <a:defRPr/>
            </a:pPr>
            <a:r>
              <a:rPr lang="en-US" sz="2400" dirty="0"/>
              <a:t>Do you feel that they should be included?</a:t>
            </a:r>
          </a:p>
          <a:p>
            <a:pPr marL="342900" indent="-342900">
              <a:lnSpc>
                <a:spcPct val="90000"/>
              </a:lnSpc>
              <a:spcBef>
                <a:spcPct val="20000"/>
              </a:spcBef>
              <a:buClr>
                <a:schemeClr val="hlink"/>
              </a:buClr>
              <a:buSzPct val="75000"/>
              <a:buFont typeface="Wingdings" pitchFamily="2" charset="2"/>
              <a:buChar char="l"/>
              <a:defRPr/>
            </a:pPr>
            <a:r>
              <a:rPr lang="en-US" sz="2800" dirty="0"/>
              <a:t>Do teachers have the necessary support to include high ability students?</a:t>
            </a:r>
          </a:p>
          <a:p>
            <a:pPr marL="742950" lvl="1" indent="-285750">
              <a:lnSpc>
                <a:spcPct val="90000"/>
              </a:lnSpc>
              <a:spcBef>
                <a:spcPct val="20000"/>
              </a:spcBef>
              <a:buClr>
                <a:schemeClr val="tx2"/>
              </a:buClr>
              <a:buSzPct val="75000"/>
              <a:buFont typeface="Wingdings" pitchFamily="2" charset="2"/>
              <a:buChar char="l"/>
              <a:defRPr/>
            </a:pPr>
            <a:r>
              <a:rPr lang="en-US" sz="2400" dirty="0"/>
              <a:t>Training</a:t>
            </a:r>
          </a:p>
          <a:p>
            <a:pPr marL="742950" lvl="1" indent="-285750">
              <a:lnSpc>
                <a:spcPct val="90000"/>
              </a:lnSpc>
              <a:spcBef>
                <a:spcPct val="20000"/>
              </a:spcBef>
              <a:buClr>
                <a:schemeClr val="tx2"/>
              </a:buClr>
              <a:buSzPct val="75000"/>
              <a:buFont typeface="Wingdings" pitchFamily="2" charset="2"/>
              <a:buChar char="l"/>
              <a:defRPr/>
            </a:pPr>
            <a:r>
              <a:rPr lang="en-US" sz="2400" dirty="0"/>
              <a:t>Materials</a:t>
            </a:r>
          </a:p>
          <a:p>
            <a:pPr marL="742950" lvl="1" indent="-285750">
              <a:lnSpc>
                <a:spcPct val="90000"/>
              </a:lnSpc>
              <a:spcBef>
                <a:spcPct val="20000"/>
              </a:spcBef>
              <a:buClr>
                <a:schemeClr val="tx2"/>
              </a:buClr>
              <a:buSzPct val="75000"/>
              <a:buFont typeface="Wingdings" pitchFamily="2" charset="2"/>
              <a:buChar char="l"/>
              <a:defRPr/>
            </a:pPr>
            <a:r>
              <a:rPr lang="en-US" sz="2400" dirty="0"/>
              <a:t>Administrative support</a:t>
            </a:r>
          </a:p>
          <a:p>
            <a:pPr marL="342900" indent="-342900">
              <a:lnSpc>
                <a:spcPct val="90000"/>
              </a:lnSpc>
              <a:spcBef>
                <a:spcPct val="20000"/>
              </a:spcBef>
              <a:buClr>
                <a:schemeClr val="hlink"/>
              </a:buClr>
              <a:buSzPct val="75000"/>
              <a:buFont typeface="Wingdings" pitchFamily="2" charset="2"/>
              <a:buChar char="l"/>
              <a:defRPr/>
            </a:pPr>
            <a:r>
              <a:rPr lang="en-US" sz="2800" dirty="0"/>
              <a:t>Could</a:t>
            </a:r>
            <a:r>
              <a:rPr lang="en-US" sz="2800" dirty="0" smtClean="0"/>
              <a:t> RTI </a:t>
            </a:r>
            <a:r>
              <a:rPr lang="en-US" sz="2800" dirty="0"/>
              <a:t>initiatives benefit in the identification process for gifted services?</a:t>
            </a:r>
          </a:p>
          <a:p>
            <a:pPr marL="342900" indent="-342900">
              <a:lnSpc>
                <a:spcPct val="90000"/>
              </a:lnSpc>
              <a:spcBef>
                <a:spcPct val="20000"/>
              </a:spcBef>
              <a:buClr>
                <a:schemeClr val="hlink"/>
              </a:buClr>
              <a:buSzPct val="75000"/>
              <a:buFont typeface="Wingdings" pitchFamily="2" charset="2"/>
              <a:buChar char="l"/>
              <a:defRPr/>
            </a:pPr>
            <a:r>
              <a:rPr lang="en-US" sz="2800" dirty="0"/>
              <a:t>Is your gifted specialist on the building/district</a:t>
            </a:r>
            <a:r>
              <a:rPr lang="en-US" sz="2800" dirty="0" smtClean="0"/>
              <a:t> RTI </a:t>
            </a:r>
            <a:r>
              <a:rPr lang="en-US" sz="2800" dirty="0"/>
              <a:t>team?</a:t>
            </a:r>
          </a:p>
          <a:p>
            <a:pPr marL="342900" indent="-342900">
              <a:lnSpc>
                <a:spcPct val="90000"/>
              </a:lnSpc>
              <a:spcBef>
                <a:spcPct val="20000"/>
              </a:spcBef>
              <a:buClr>
                <a:schemeClr val="hlink"/>
              </a:buClr>
              <a:buSzPct val="75000"/>
              <a:buFont typeface="Wingdings" pitchFamily="2" charset="2"/>
              <a:buChar char="l"/>
              <a:defRPr/>
            </a:pPr>
            <a:endParaRPr lang="en-US" sz="2800" dirty="0">
              <a:effectLst>
                <a:outerShdw blurRad="38100" dist="38100" dir="2700000" algn="tl">
                  <a:srgbClr val="010199"/>
                </a:outerShdw>
              </a:effectLst>
            </a:endParaRPr>
          </a:p>
          <a:p>
            <a:pPr marL="742950" lvl="1" indent="-285750">
              <a:lnSpc>
                <a:spcPct val="90000"/>
              </a:lnSpc>
              <a:spcBef>
                <a:spcPct val="20000"/>
              </a:spcBef>
              <a:buClr>
                <a:schemeClr val="tx2"/>
              </a:buClr>
              <a:buSzPct val="75000"/>
              <a:buFont typeface="Wingdings" pitchFamily="2" charset="2"/>
              <a:buNone/>
              <a:defRPr/>
            </a:pPr>
            <a:endParaRPr lang="en-US" sz="2400" dirty="0">
              <a:effectLst>
                <a:outerShdw blurRad="38100" dist="38100" dir="2700000" algn="tl">
                  <a:srgbClr val="010199"/>
                </a:outerShdw>
              </a:effectLst>
            </a:endParaRPr>
          </a:p>
          <a:p>
            <a:pPr marL="342900" indent="-342900">
              <a:lnSpc>
                <a:spcPct val="90000"/>
              </a:lnSpc>
              <a:spcBef>
                <a:spcPct val="20000"/>
              </a:spcBef>
              <a:buClr>
                <a:schemeClr val="hlink"/>
              </a:buClr>
              <a:buSzPct val="75000"/>
              <a:buFont typeface="Wingdings" pitchFamily="2" charset="2"/>
              <a:buChar char="l"/>
              <a:defRPr/>
            </a:pPr>
            <a:endParaRPr lang="en-US" sz="2800" dirty="0">
              <a:effectLst>
                <a:outerShdw blurRad="38100" dist="38100" dir="2700000" algn="tl">
                  <a:srgbClr val="010199"/>
                </a:outerShdw>
              </a:effectLst>
            </a:endParaRPr>
          </a:p>
          <a:p>
            <a:pPr marL="342900" indent="-342900">
              <a:lnSpc>
                <a:spcPct val="90000"/>
              </a:lnSpc>
              <a:spcBef>
                <a:spcPct val="20000"/>
              </a:spcBef>
              <a:buClr>
                <a:schemeClr val="hlink"/>
              </a:buClr>
              <a:buSzPct val="75000"/>
              <a:buFont typeface="Wingdings" pitchFamily="2" charset="2"/>
              <a:buNone/>
              <a:defRPr/>
            </a:pPr>
            <a:endParaRPr lang="en-US" sz="2800" dirty="0">
              <a:effectLst>
                <a:outerShdw blurRad="38100" dist="38100" dir="2700000" algn="tl">
                  <a:srgbClr val="010199"/>
                </a:outerShdw>
              </a:effectLst>
            </a:endParaRPr>
          </a:p>
          <a:p>
            <a:pPr marL="342900" indent="-342900">
              <a:lnSpc>
                <a:spcPct val="90000"/>
              </a:lnSpc>
              <a:spcBef>
                <a:spcPct val="20000"/>
              </a:spcBef>
              <a:buClr>
                <a:schemeClr val="hlink"/>
              </a:buClr>
              <a:buSzPct val="75000"/>
              <a:buFont typeface="Wingdings" pitchFamily="2" charset="2"/>
              <a:buNone/>
              <a:defRPr/>
            </a:pPr>
            <a:endParaRPr lang="en-US" sz="2800" dirty="0">
              <a:effectLst>
                <a:outerShdw blurRad="38100" dist="38100" dir="2700000" algn="tl">
                  <a:srgbClr val="010199"/>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1447800" y="152400"/>
            <a:ext cx="2439988" cy="6475413"/>
            <a:chOff x="1967" y="240"/>
            <a:chExt cx="1537" cy="4079"/>
          </a:xfrm>
        </p:grpSpPr>
        <p:sp>
          <p:nvSpPr>
            <p:cNvPr id="37902" name="AutoShape 5"/>
            <p:cNvSpPr>
              <a:spLocks noChangeArrowheads="1"/>
            </p:cNvSpPr>
            <p:nvPr/>
          </p:nvSpPr>
          <p:spPr bwMode="auto">
            <a:xfrm>
              <a:off x="1968" y="240"/>
              <a:ext cx="1536" cy="1920"/>
            </a:xfrm>
            <a:prstGeom prst="triangle">
              <a:avLst>
                <a:gd name="adj" fmla="val 50000"/>
              </a:avLst>
            </a:prstGeom>
            <a:gradFill rotWithShape="1">
              <a:gsLst>
                <a:gs pos="0">
                  <a:srgbClr val="CDF6C2"/>
                </a:gs>
                <a:gs pos="100000">
                  <a:srgbClr val="6BE44A"/>
                </a:gs>
              </a:gsLst>
              <a:lin ang="5400000" scaled="1"/>
            </a:gradFill>
            <a:ln w="9525">
              <a:solidFill>
                <a:schemeClr val="tx1"/>
              </a:solidFill>
              <a:miter lim="800000"/>
              <a:headEnd/>
              <a:tailEnd/>
            </a:ln>
          </p:spPr>
          <p:txBody>
            <a:bodyPr wrap="none" anchor="ctr"/>
            <a:lstStyle/>
            <a:p>
              <a:pPr eaLnBrk="0" hangingPunct="0"/>
              <a:endParaRPr lang="en-US"/>
            </a:p>
          </p:txBody>
        </p:sp>
        <p:sp>
          <p:nvSpPr>
            <p:cNvPr id="37903" name="Text Box 7"/>
            <p:cNvSpPr txBox="1">
              <a:spLocks noChangeArrowheads="1"/>
            </p:cNvSpPr>
            <p:nvPr/>
          </p:nvSpPr>
          <p:spPr bwMode="auto">
            <a:xfrm>
              <a:off x="2496" y="960"/>
              <a:ext cx="486" cy="366"/>
            </a:xfrm>
            <a:prstGeom prst="rect">
              <a:avLst/>
            </a:prstGeom>
            <a:noFill/>
            <a:ln w="9525">
              <a:noFill/>
              <a:miter lim="800000"/>
              <a:headEnd/>
              <a:tailEnd/>
            </a:ln>
          </p:spPr>
          <p:txBody>
            <a:bodyPr>
              <a:spAutoFit/>
            </a:bodyPr>
            <a:lstStyle/>
            <a:p>
              <a:pPr>
                <a:spcBef>
                  <a:spcPct val="50000"/>
                </a:spcBef>
              </a:pPr>
              <a:r>
                <a:rPr lang="en-US" sz="1600"/>
                <a:t>  </a:t>
              </a:r>
              <a:r>
                <a:rPr lang="en-US" sz="1600">
                  <a:solidFill>
                    <a:schemeClr val="bg1"/>
                  </a:solidFill>
                </a:rPr>
                <a:t>some</a:t>
              </a:r>
            </a:p>
          </p:txBody>
        </p:sp>
        <p:sp>
          <p:nvSpPr>
            <p:cNvPr id="37904" name="Text Box 8"/>
            <p:cNvSpPr txBox="1">
              <a:spLocks noChangeArrowheads="1"/>
            </p:cNvSpPr>
            <p:nvPr/>
          </p:nvSpPr>
          <p:spPr bwMode="auto">
            <a:xfrm>
              <a:off x="2448" y="528"/>
              <a:ext cx="432" cy="212"/>
            </a:xfrm>
            <a:prstGeom prst="rect">
              <a:avLst/>
            </a:prstGeom>
            <a:noFill/>
            <a:ln w="9525">
              <a:noFill/>
              <a:miter lim="800000"/>
              <a:headEnd/>
              <a:tailEnd/>
            </a:ln>
          </p:spPr>
          <p:txBody>
            <a:bodyPr>
              <a:spAutoFit/>
            </a:bodyPr>
            <a:lstStyle/>
            <a:p>
              <a:pPr>
                <a:spcBef>
                  <a:spcPct val="50000"/>
                </a:spcBef>
              </a:pPr>
              <a:r>
                <a:rPr lang="en-US" sz="1600"/>
                <a:t>   </a:t>
              </a:r>
              <a:r>
                <a:rPr lang="en-US" sz="1600">
                  <a:solidFill>
                    <a:schemeClr val="bg1"/>
                  </a:solidFill>
                </a:rPr>
                <a:t>few</a:t>
              </a:r>
            </a:p>
          </p:txBody>
        </p:sp>
        <p:sp>
          <p:nvSpPr>
            <p:cNvPr id="37905" name="AutoShape 10"/>
            <p:cNvSpPr>
              <a:spLocks noChangeArrowheads="1"/>
            </p:cNvSpPr>
            <p:nvPr/>
          </p:nvSpPr>
          <p:spPr bwMode="auto">
            <a:xfrm rot="10800000">
              <a:off x="1967" y="2174"/>
              <a:ext cx="1536" cy="2145"/>
            </a:xfrm>
            <a:prstGeom prst="triangle">
              <a:avLst>
                <a:gd name="adj" fmla="val 50000"/>
              </a:avLst>
            </a:prstGeom>
            <a:gradFill rotWithShape="1">
              <a:gsLst>
                <a:gs pos="0">
                  <a:srgbClr val="CDF6C2"/>
                </a:gs>
                <a:gs pos="100000">
                  <a:srgbClr val="6BE44A"/>
                </a:gs>
              </a:gsLst>
              <a:lin ang="5400000" scaled="1"/>
            </a:gradFill>
            <a:ln w="9525">
              <a:solidFill>
                <a:schemeClr val="tx1"/>
              </a:solidFill>
              <a:miter lim="800000"/>
              <a:headEnd/>
              <a:tailEnd/>
            </a:ln>
          </p:spPr>
          <p:txBody>
            <a:bodyPr wrap="none" anchor="ctr"/>
            <a:lstStyle/>
            <a:p>
              <a:pPr eaLnBrk="0" hangingPunct="0"/>
              <a:endParaRPr lang="en-US"/>
            </a:p>
          </p:txBody>
        </p:sp>
        <p:sp>
          <p:nvSpPr>
            <p:cNvPr id="37906" name="Text Box 11"/>
            <p:cNvSpPr txBox="1">
              <a:spLocks noChangeArrowheads="1"/>
            </p:cNvSpPr>
            <p:nvPr/>
          </p:nvSpPr>
          <p:spPr bwMode="auto">
            <a:xfrm rot="-5400000">
              <a:off x="2538" y="1862"/>
              <a:ext cx="289" cy="404"/>
            </a:xfrm>
            <a:prstGeom prst="rect">
              <a:avLst/>
            </a:prstGeom>
            <a:noFill/>
            <a:ln w="9525">
              <a:noFill/>
              <a:miter lim="800000"/>
              <a:headEnd/>
              <a:tailEnd/>
            </a:ln>
          </p:spPr>
          <p:txBody>
            <a:bodyPr vert="eaVert">
              <a:spAutoFit/>
            </a:bodyPr>
            <a:lstStyle/>
            <a:p>
              <a:pPr>
                <a:spcBef>
                  <a:spcPct val="50000"/>
                </a:spcBef>
              </a:pPr>
              <a:r>
                <a:rPr lang="en-US"/>
                <a:t>   </a:t>
              </a:r>
              <a:r>
                <a:rPr lang="en-US">
                  <a:solidFill>
                    <a:schemeClr val="bg1"/>
                  </a:solidFill>
                </a:rPr>
                <a:t>All</a:t>
              </a:r>
            </a:p>
          </p:txBody>
        </p:sp>
        <p:sp>
          <p:nvSpPr>
            <p:cNvPr id="37907" name="Text Box 12"/>
            <p:cNvSpPr txBox="1">
              <a:spLocks noChangeArrowheads="1"/>
            </p:cNvSpPr>
            <p:nvPr/>
          </p:nvSpPr>
          <p:spPr bwMode="auto">
            <a:xfrm>
              <a:off x="2496" y="2928"/>
              <a:ext cx="499" cy="366"/>
            </a:xfrm>
            <a:prstGeom prst="rect">
              <a:avLst/>
            </a:prstGeom>
            <a:noFill/>
            <a:ln w="9525">
              <a:noFill/>
              <a:miter lim="800000"/>
              <a:headEnd/>
              <a:tailEnd/>
            </a:ln>
          </p:spPr>
          <p:txBody>
            <a:bodyPr>
              <a:spAutoFit/>
            </a:bodyPr>
            <a:lstStyle/>
            <a:p>
              <a:pPr>
                <a:spcBef>
                  <a:spcPct val="50000"/>
                </a:spcBef>
              </a:pPr>
              <a:r>
                <a:rPr lang="en-US" sz="1600"/>
                <a:t>           </a:t>
              </a:r>
              <a:r>
                <a:rPr lang="en-US" sz="1600">
                  <a:solidFill>
                    <a:schemeClr val="bg1"/>
                  </a:solidFill>
                </a:rPr>
                <a:t>some</a:t>
              </a:r>
            </a:p>
          </p:txBody>
        </p:sp>
        <p:sp>
          <p:nvSpPr>
            <p:cNvPr id="37908" name="Text Box 13"/>
            <p:cNvSpPr txBox="1">
              <a:spLocks noChangeArrowheads="1"/>
            </p:cNvSpPr>
            <p:nvPr/>
          </p:nvSpPr>
          <p:spPr bwMode="auto">
            <a:xfrm>
              <a:off x="2544" y="3696"/>
              <a:ext cx="400" cy="212"/>
            </a:xfrm>
            <a:prstGeom prst="rect">
              <a:avLst/>
            </a:prstGeom>
            <a:noFill/>
            <a:ln w="9525">
              <a:noFill/>
              <a:miter lim="800000"/>
              <a:headEnd/>
              <a:tailEnd/>
            </a:ln>
          </p:spPr>
          <p:txBody>
            <a:bodyPr>
              <a:spAutoFit/>
            </a:bodyPr>
            <a:lstStyle/>
            <a:p>
              <a:pPr>
                <a:spcBef>
                  <a:spcPct val="50000"/>
                </a:spcBef>
              </a:pPr>
              <a:r>
                <a:rPr lang="en-US" sz="1600"/>
                <a:t> </a:t>
              </a:r>
              <a:r>
                <a:rPr lang="en-US" sz="1600">
                  <a:solidFill>
                    <a:schemeClr val="bg1"/>
                  </a:solidFill>
                </a:rPr>
                <a:t>few</a:t>
              </a:r>
            </a:p>
          </p:txBody>
        </p:sp>
      </p:grpSp>
      <p:sp>
        <p:nvSpPr>
          <p:cNvPr id="37891" name="Text Box 16"/>
          <p:cNvSpPr txBox="1">
            <a:spLocks noChangeArrowheads="1"/>
          </p:cNvSpPr>
          <p:nvPr/>
        </p:nvSpPr>
        <p:spPr bwMode="auto">
          <a:xfrm>
            <a:off x="6172200" y="2971800"/>
            <a:ext cx="2743200" cy="946150"/>
          </a:xfrm>
          <a:prstGeom prst="rect">
            <a:avLst/>
          </a:prstGeom>
          <a:noFill/>
          <a:ln w="9525">
            <a:noFill/>
            <a:miter lim="800000"/>
            <a:headEnd/>
            <a:tailEnd/>
          </a:ln>
        </p:spPr>
        <p:txBody>
          <a:bodyPr>
            <a:spAutoFit/>
          </a:bodyPr>
          <a:lstStyle/>
          <a:p>
            <a:pPr>
              <a:spcBef>
                <a:spcPct val="50000"/>
              </a:spcBef>
            </a:pPr>
            <a:r>
              <a:rPr lang="en-US" sz="2800"/>
              <a:t>Core Curriculum</a:t>
            </a:r>
          </a:p>
        </p:txBody>
      </p:sp>
      <p:sp>
        <p:nvSpPr>
          <p:cNvPr id="37892" name="Text Box 17"/>
          <p:cNvSpPr txBox="1">
            <a:spLocks noChangeArrowheads="1"/>
          </p:cNvSpPr>
          <p:nvPr/>
        </p:nvSpPr>
        <p:spPr bwMode="auto">
          <a:xfrm>
            <a:off x="6019800" y="1676400"/>
            <a:ext cx="2590800" cy="519113"/>
          </a:xfrm>
          <a:prstGeom prst="rect">
            <a:avLst/>
          </a:prstGeom>
          <a:noFill/>
          <a:ln w="9525">
            <a:noFill/>
            <a:miter lim="800000"/>
            <a:headEnd/>
            <a:tailEnd/>
          </a:ln>
        </p:spPr>
        <p:txBody>
          <a:bodyPr>
            <a:spAutoFit/>
          </a:bodyPr>
          <a:lstStyle/>
          <a:p>
            <a:pPr>
              <a:spcBef>
                <a:spcPct val="50000"/>
              </a:spcBef>
            </a:pPr>
            <a:r>
              <a:rPr lang="en-US" sz="2800"/>
              <a:t>Extra Support</a:t>
            </a:r>
          </a:p>
        </p:txBody>
      </p:sp>
      <p:sp>
        <p:nvSpPr>
          <p:cNvPr id="37893" name="Text Box 18"/>
          <p:cNvSpPr txBox="1">
            <a:spLocks noChangeArrowheads="1"/>
          </p:cNvSpPr>
          <p:nvPr/>
        </p:nvSpPr>
        <p:spPr bwMode="auto">
          <a:xfrm>
            <a:off x="6172200" y="4800600"/>
            <a:ext cx="2590800" cy="519113"/>
          </a:xfrm>
          <a:prstGeom prst="rect">
            <a:avLst/>
          </a:prstGeom>
          <a:noFill/>
          <a:ln w="9525">
            <a:noFill/>
            <a:miter lim="800000"/>
            <a:headEnd/>
            <a:tailEnd/>
          </a:ln>
        </p:spPr>
        <p:txBody>
          <a:bodyPr>
            <a:spAutoFit/>
          </a:bodyPr>
          <a:lstStyle/>
          <a:p>
            <a:pPr>
              <a:spcBef>
                <a:spcPct val="50000"/>
              </a:spcBef>
            </a:pPr>
            <a:r>
              <a:rPr lang="en-US" sz="2800"/>
              <a:t>Extra Support</a:t>
            </a:r>
          </a:p>
        </p:txBody>
      </p:sp>
      <p:sp>
        <p:nvSpPr>
          <p:cNvPr id="37894" name="Text Box 19"/>
          <p:cNvSpPr txBox="1">
            <a:spLocks noChangeArrowheads="1"/>
          </p:cNvSpPr>
          <p:nvPr/>
        </p:nvSpPr>
        <p:spPr bwMode="auto">
          <a:xfrm>
            <a:off x="5410200" y="609600"/>
            <a:ext cx="3048000" cy="519113"/>
          </a:xfrm>
          <a:prstGeom prst="rect">
            <a:avLst/>
          </a:prstGeom>
          <a:noFill/>
          <a:ln w="9525">
            <a:noFill/>
            <a:miter lim="800000"/>
            <a:headEnd/>
            <a:tailEnd/>
          </a:ln>
        </p:spPr>
        <p:txBody>
          <a:bodyPr>
            <a:spAutoFit/>
          </a:bodyPr>
          <a:lstStyle/>
          <a:p>
            <a:pPr>
              <a:spcBef>
                <a:spcPct val="50000"/>
              </a:spcBef>
            </a:pPr>
            <a:r>
              <a:rPr lang="en-US" sz="2800"/>
              <a:t>Intensive Support</a:t>
            </a:r>
          </a:p>
        </p:txBody>
      </p:sp>
      <p:sp>
        <p:nvSpPr>
          <p:cNvPr id="37895" name="Text Box 20"/>
          <p:cNvSpPr txBox="1">
            <a:spLocks noChangeArrowheads="1"/>
          </p:cNvSpPr>
          <p:nvPr/>
        </p:nvSpPr>
        <p:spPr bwMode="auto">
          <a:xfrm>
            <a:off x="5715000" y="5791200"/>
            <a:ext cx="3048000" cy="519113"/>
          </a:xfrm>
          <a:prstGeom prst="rect">
            <a:avLst/>
          </a:prstGeom>
          <a:noFill/>
          <a:ln w="9525">
            <a:noFill/>
            <a:miter lim="800000"/>
            <a:headEnd/>
            <a:tailEnd/>
          </a:ln>
        </p:spPr>
        <p:txBody>
          <a:bodyPr>
            <a:spAutoFit/>
          </a:bodyPr>
          <a:lstStyle/>
          <a:p>
            <a:pPr>
              <a:spcBef>
                <a:spcPct val="50000"/>
              </a:spcBef>
            </a:pPr>
            <a:r>
              <a:rPr lang="en-US" sz="2800"/>
              <a:t>Intensive Support</a:t>
            </a:r>
          </a:p>
        </p:txBody>
      </p:sp>
      <p:sp>
        <p:nvSpPr>
          <p:cNvPr id="37896" name="Line 21"/>
          <p:cNvSpPr>
            <a:spLocks noChangeShapeType="1"/>
          </p:cNvSpPr>
          <p:nvPr/>
        </p:nvSpPr>
        <p:spPr bwMode="auto">
          <a:xfrm flipH="1">
            <a:off x="4724400" y="6019800"/>
            <a:ext cx="914400" cy="0"/>
          </a:xfrm>
          <a:prstGeom prst="line">
            <a:avLst/>
          </a:prstGeom>
          <a:noFill/>
          <a:ln w="9525">
            <a:solidFill>
              <a:schemeClr val="tx1"/>
            </a:solidFill>
            <a:round/>
            <a:headEnd/>
            <a:tailEnd type="triangle" w="med" len="med"/>
          </a:ln>
        </p:spPr>
        <p:txBody>
          <a:bodyPr/>
          <a:lstStyle/>
          <a:p>
            <a:endParaRPr lang="en-US"/>
          </a:p>
        </p:txBody>
      </p:sp>
      <p:sp>
        <p:nvSpPr>
          <p:cNvPr id="37897" name="Line 22"/>
          <p:cNvSpPr>
            <a:spLocks noChangeShapeType="1"/>
          </p:cNvSpPr>
          <p:nvPr/>
        </p:nvSpPr>
        <p:spPr bwMode="auto">
          <a:xfrm flipH="1">
            <a:off x="5105400" y="5029200"/>
            <a:ext cx="1066800" cy="0"/>
          </a:xfrm>
          <a:prstGeom prst="line">
            <a:avLst/>
          </a:prstGeom>
          <a:noFill/>
          <a:ln w="9525">
            <a:solidFill>
              <a:schemeClr val="tx1"/>
            </a:solidFill>
            <a:round/>
            <a:headEnd/>
            <a:tailEnd type="triangle" w="med" len="med"/>
          </a:ln>
        </p:spPr>
        <p:txBody>
          <a:bodyPr/>
          <a:lstStyle/>
          <a:p>
            <a:endParaRPr lang="en-US"/>
          </a:p>
        </p:txBody>
      </p:sp>
      <p:sp>
        <p:nvSpPr>
          <p:cNvPr id="37898" name="Line 23"/>
          <p:cNvSpPr>
            <a:spLocks noChangeShapeType="1"/>
          </p:cNvSpPr>
          <p:nvPr/>
        </p:nvSpPr>
        <p:spPr bwMode="auto">
          <a:xfrm flipH="1">
            <a:off x="5715000" y="3505200"/>
            <a:ext cx="457200" cy="0"/>
          </a:xfrm>
          <a:prstGeom prst="line">
            <a:avLst/>
          </a:prstGeom>
          <a:noFill/>
          <a:ln w="9525">
            <a:solidFill>
              <a:schemeClr val="tx1"/>
            </a:solidFill>
            <a:round/>
            <a:headEnd/>
            <a:tailEnd type="triangle" w="med" len="med"/>
          </a:ln>
        </p:spPr>
        <p:txBody>
          <a:bodyPr/>
          <a:lstStyle/>
          <a:p>
            <a:endParaRPr lang="en-US"/>
          </a:p>
        </p:txBody>
      </p:sp>
      <p:sp>
        <p:nvSpPr>
          <p:cNvPr id="37899" name="Line 24"/>
          <p:cNvSpPr>
            <a:spLocks noChangeShapeType="1"/>
          </p:cNvSpPr>
          <p:nvPr/>
        </p:nvSpPr>
        <p:spPr bwMode="auto">
          <a:xfrm flipH="1">
            <a:off x="5029200" y="1905000"/>
            <a:ext cx="914400" cy="0"/>
          </a:xfrm>
          <a:prstGeom prst="line">
            <a:avLst/>
          </a:prstGeom>
          <a:noFill/>
          <a:ln w="9525">
            <a:solidFill>
              <a:schemeClr val="tx1"/>
            </a:solidFill>
            <a:round/>
            <a:headEnd/>
            <a:tailEnd type="triangle" w="med" len="med"/>
          </a:ln>
        </p:spPr>
        <p:txBody>
          <a:bodyPr/>
          <a:lstStyle/>
          <a:p>
            <a:endParaRPr lang="en-US"/>
          </a:p>
        </p:txBody>
      </p:sp>
      <p:sp>
        <p:nvSpPr>
          <p:cNvPr id="37900" name="Line 25"/>
          <p:cNvSpPr>
            <a:spLocks noChangeShapeType="1"/>
          </p:cNvSpPr>
          <p:nvPr/>
        </p:nvSpPr>
        <p:spPr bwMode="auto">
          <a:xfrm flipH="1">
            <a:off x="4724400" y="838200"/>
            <a:ext cx="609600" cy="0"/>
          </a:xfrm>
          <a:prstGeom prst="line">
            <a:avLst/>
          </a:prstGeom>
          <a:noFill/>
          <a:ln w="9525">
            <a:solidFill>
              <a:schemeClr val="tx1"/>
            </a:solidFill>
            <a:round/>
            <a:headEnd/>
            <a:tailEnd type="triangle" w="med" len="med"/>
          </a:ln>
        </p:spPr>
        <p:txBody>
          <a:bodyPr/>
          <a:lstStyle/>
          <a:p>
            <a:endParaRPr lang="en-US"/>
          </a:p>
        </p:txBody>
      </p:sp>
      <p:sp>
        <p:nvSpPr>
          <p:cNvPr id="37901" name="Text Box 26"/>
          <p:cNvSpPr txBox="1">
            <a:spLocks noChangeArrowheads="1"/>
          </p:cNvSpPr>
          <p:nvPr/>
        </p:nvSpPr>
        <p:spPr bwMode="auto">
          <a:xfrm>
            <a:off x="381000" y="381000"/>
            <a:ext cx="2438400" cy="396875"/>
          </a:xfrm>
          <a:prstGeom prst="rect">
            <a:avLst/>
          </a:prstGeom>
          <a:noFill/>
          <a:ln w="9525">
            <a:noFill/>
            <a:miter lim="800000"/>
            <a:headEnd/>
            <a:tailEnd/>
          </a:ln>
        </p:spPr>
        <p:txBody>
          <a:bodyPr>
            <a:spAutoFit/>
          </a:bodyPr>
          <a:lstStyle/>
          <a:p>
            <a:pPr>
              <a:spcBef>
                <a:spcPct val="50000"/>
              </a:spcBef>
            </a:pPr>
            <a:endParaRPr lang="en-US" sz="20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Definitions of Giftedness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Fixed </a:t>
            </a:r>
            <a:r>
              <a:rPr lang="en-US" dirty="0" err="1" smtClean="0"/>
              <a:t>vs</a:t>
            </a:r>
            <a:r>
              <a:rPr lang="en-US" dirty="0" smtClean="0"/>
              <a:t> Malleable</a:t>
            </a:r>
          </a:p>
          <a:p>
            <a:r>
              <a:rPr lang="en-US" dirty="0" smtClean="0"/>
              <a:t>Talent Development</a:t>
            </a:r>
          </a:p>
          <a:p>
            <a:pPr lvl="1"/>
            <a:r>
              <a:rPr lang="en-US" dirty="0" smtClean="0"/>
              <a:t>Gifted education has contributed greatly to general education “best practices”</a:t>
            </a:r>
          </a:p>
          <a:p>
            <a:pPr lvl="2"/>
            <a:r>
              <a:rPr lang="en-US" dirty="0" smtClean="0"/>
              <a:t>Problem-based learning, differentiation, cluster grouping, creative/critical thinking, Bloom’s Taxonomy</a:t>
            </a:r>
          </a:p>
          <a:p>
            <a:pPr lvl="1"/>
            <a:r>
              <a:rPr lang="en-US" dirty="0" smtClean="0"/>
              <a:t>Research – Talent Development based</a:t>
            </a:r>
          </a:p>
          <a:p>
            <a:pPr lvl="2"/>
            <a:r>
              <a:rPr lang="en-US" dirty="0" smtClean="0"/>
              <a:t>Giftedness as a state one grows into and acquired as a result of learning and achievement</a:t>
            </a:r>
          </a:p>
          <a:p>
            <a:pPr lvl="1"/>
            <a:r>
              <a:rPr lang="en-US" dirty="0" smtClean="0"/>
              <a:t>Practice – G as a stable trait identified through testing</a:t>
            </a:r>
          </a:p>
          <a:p>
            <a:pPr lvl="3"/>
            <a:r>
              <a:rPr lang="en-US" dirty="0" smtClean="0"/>
              <a:t>Programs driven by identification rather than by service models</a:t>
            </a:r>
          </a:p>
          <a:p>
            <a:pPr lvl="1"/>
            <a:endParaRPr lang="en-US"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554163" y="1098550"/>
          <a:ext cx="6034087" cy="4662488"/>
        </p:xfrm>
        <a:graphic>
          <a:graphicData uri="http://schemas.openxmlformats.org/presentationml/2006/ole">
            <p:oleObj spid="_x0000_s59421" name="Acrobat Document" r:id="rId4" imgW="7035800" imgH="5448300" progId="">
              <p:embed/>
            </p:oleObj>
          </a:graphicData>
        </a:graphic>
      </p:graphicFrame>
      <p:graphicFrame>
        <p:nvGraphicFramePr>
          <p:cNvPr id="6" name="Object 5"/>
          <p:cNvGraphicFramePr>
            <a:graphicFrameLocks noChangeAspect="1"/>
          </p:cNvGraphicFramePr>
          <p:nvPr/>
        </p:nvGraphicFramePr>
        <p:xfrm>
          <a:off x="1554163" y="1098550"/>
          <a:ext cx="6034087" cy="4662488"/>
        </p:xfrm>
        <a:graphic>
          <a:graphicData uri="http://schemas.openxmlformats.org/presentationml/2006/ole">
            <p:oleObj spid="_x0000_s59422" name="Acrobat Document" r:id="rId5" imgW="7035800" imgH="5448300" progId="">
              <p:embed/>
            </p:oleObj>
          </a:graphicData>
        </a:graphic>
      </p:graphicFrame>
      <p:graphicFrame>
        <p:nvGraphicFramePr>
          <p:cNvPr id="3088" name="Object 16"/>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57564526"/>
              </p:ext>
            </p:extLst>
          </p:nvPr>
        </p:nvGraphicFramePr>
        <p:xfrm>
          <a:off x="1588" y="0"/>
          <a:ext cx="9140825" cy="6856413"/>
        </p:xfrm>
        <a:graphic>
          <a:graphicData uri="http://schemas.openxmlformats.org/presentationml/2006/ole">
            <p:oleObj spid="_x0000_s59423" name="Acrobat Document" r:id="rId6" imgW="7035800" imgH="5448300" progId="AcroExch.Document.7">
              <p:link updateAutomatic="1"/>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6" name="Content Placeholder 4"/>
          <p:cNvGraphicFramePr>
            <a:graphicFrameLocks noGrp="1"/>
          </p:cNvGraphicFramePr>
          <p:nvPr>
            <p:ph idx="1"/>
          </p:nvPr>
        </p:nvGraphicFramePr>
        <p:xfrm>
          <a:off x="1524000" y="1944688"/>
          <a:ext cx="6096000" cy="4064000"/>
        </p:xfrm>
        <a:graphic>
          <a:graphicData uri="http://schemas.openxmlformats.org/presentationml/2006/ole">
            <p:oleObj spid="_x0000_s61478" name="Acrobat Document" r:id="rId4" imgW="0" imgH="0" progId="">
              <p:embed/>
            </p:oleObj>
          </a:graphicData>
        </a:graphic>
      </p:graphicFrame>
      <p:graphicFrame>
        <p:nvGraphicFramePr>
          <p:cNvPr id="4" name="Object 3"/>
          <p:cNvGraphicFramePr>
            <a:graphicFrameLocks noChangeAspect="1"/>
          </p:cNvGraphicFramePr>
          <p:nvPr/>
        </p:nvGraphicFramePr>
        <p:xfrm>
          <a:off x="1554163" y="1098550"/>
          <a:ext cx="6034087" cy="4662488"/>
        </p:xfrm>
        <a:graphic>
          <a:graphicData uri="http://schemas.openxmlformats.org/presentationml/2006/ole">
            <p:oleObj spid="_x0000_s61479" name="Acrobat Document" r:id="rId5" imgW="7035800" imgH="5448300" progId="">
              <p:embed/>
            </p:oleObj>
          </a:graphicData>
        </a:graphic>
      </p:graphicFrame>
      <p:graphicFrame>
        <p:nvGraphicFramePr>
          <p:cNvPr id="6" name="Object 5"/>
          <p:cNvGraphicFramePr>
            <a:graphicFrameLocks noChangeAspect="1"/>
          </p:cNvGraphicFramePr>
          <p:nvPr/>
        </p:nvGraphicFramePr>
        <p:xfrm>
          <a:off x="1554163" y="1098550"/>
          <a:ext cx="6034087" cy="4662488"/>
        </p:xfrm>
        <a:graphic>
          <a:graphicData uri="http://schemas.openxmlformats.org/presentationml/2006/ole">
            <p:oleObj spid="_x0000_s61480" name="Acrobat Document" r:id="rId6" imgW="7035800" imgH="5448300" progId="">
              <p:embed/>
            </p:oleObj>
          </a:graphicData>
        </a:graphic>
      </p:graphicFrame>
      <p:graphicFrame>
        <p:nvGraphicFramePr>
          <p:cNvPr id="1032" name="Object 8"/>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395636556"/>
              </p:ext>
            </p:extLst>
          </p:nvPr>
        </p:nvGraphicFramePr>
        <p:xfrm>
          <a:off x="1588" y="0"/>
          <a:ext cx="9140825" cy="6888163"/>
        </p:xfrm>
        <a:graphic>
          <a:graphicData uri="http://schemas.openxmlformats.org/presentationml/2006/ole">
            <p:oleObj spid="_x0000_s61481" name="Acrobat Document" r:id="rId7" imgW="7035800" imgH="5448300" progId="AcroExch.Document.7">
              <p:link updateAutomatic="1"/>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3"/>
          <p:cNvSpPr>
            <a:spLocks noGrp="1" noChangeArrowheads="1"/>
          </p:cNvSpPr>
          <p:nvPr>
            <p:ph type="body" sz="half" idx="1"/>
          </p:nvPr>
        </p:nvSpPr>
        <p:spPr bwMode="auto"/>
        <p:txBody>
          <a:bodyPr wrap="square" numCol="1" anchor="t" anchorCtr="0" compatLnSpc="1">
            <a:prstTxWarp prst="textNoShape">
              <a:avLst/>
            </a:prstTxWarp>
          </a:bodyPr>
          <a:lstStyle/>
          <a:p>
            <a:pPr eaLnBrk="1" hangingPunct="1">
              <a:buFont typeface="Wingdings" pitchFamily="2" charset="2"/>
              <a:buNone/>
            </a:pPr>
            <a:endParaRPr lang="en-US" sz="3600" smtClean="0">
              <a:effectLst/>
            </a:endParaRPr>
          </a:p>
          <a:p>
            <a:pPr eaLnBrk="1" hangingPunct="1">
              <a:buFont typeface="Wingdings" pitchFamily="2" charset="2"/>
              <a:buNone/>
            </a:pPr>
            <a:endParaRPr lang="en-US" sz="2800" smtClean="0">
              <a:effectLst/>
            </a:endParaRPr>
          </a:p>
        </p:txBody>
      </p:sp>
      <p:graphicFrame>
        <p:nvGraphicFramePr>
          <p:cNvPr id="5" name="Object 4"/>
          <p:cNvGraphicFramePr>
            <a:graphicFrameLocks noChangeAspect="1"/>
          </p:cNvGraphicFramePr>
          <p:nvPr/>
        </p:nvGraphicFramePr>
        <p:xfrm>
          <a:off x="0" y="0"/>
          <a:ext cx="9144000" cy="6858000"/>
        </p:xfrm>
        <a:graphic>
          <a:graphicData uri="http://schemas.openxmlformats.org/presentationml/2006/ole">
            <p:oleObj spid="_x0000_s64523" name="Acrobat Document" r:id="rId4" imgW="7035800" imgH="5448300" progId="">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0" y="-102339"/>
          <a:ext cx="9144000" cy="6960339"/>
        </p:xfrm>
        <a:graphic>
          <a:graphicData uri="http://schemas.openxmlformats.org/presentationml/2006/ole">
            <p:oleObj spid="_x0000_s66571" name="Acrobat Document" r:id="rId4" imgW="7035800" imgH="5448300" progId="">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 y="0"/>
          <a:ext cx="9144001" cy="6858000"/>
        </p:xfrm>
        <a:graphic>
          <a:graphicData uri="http://schemas.openxmlformats.org/presentationml/2006/ole">
            <p:oleObj spid="_x0000_s68619" name="Acrobat Document" r:id="rId4" imgW="7035800" imgH="5448300" progId="">
              <p:embed/>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p:cNvGraphicFramePr>
          <p:nvPr/>
        </p:nvGraphicFramePr>
        <p:xfrm>
          <a:off x="1524000" y="1397000"/>
          <a:ext cx="6096000" cy="4064000"/>
        </p:xfrm>
        <a:graphic>
          <a:graphicData uri="http://schemas.openxmlformats.org/presentationml/2006/ole">
            <p:oleObj spid="_x0000_s70676" name="Acrobat Document" r:id="rId4" imgW="0" imgH="0" progId="">
              <p:embed/>
            </p:oleObj>
          </a:graphicData>
        </a:graphic>
      </p:graphicFrame>
      <p:graphicFrame>
        <p:nvGraphicFramePr>
          <p:cNvPr id="5" name="Object 4"/>
          <p:cNvGraphicFramePr>
            <a:graphicFrameLocks noChangeAspect="1"/>
          </p:cNvGraphicFramePr>
          <p:nvPr/>
        </p:nvGraphicFramePr>
        <p:xfrm>
          <a:off x="-1" y="0"/>
          <a:ext cx="9144001" cy="6858000"/>
        </p:xfrm>
        <a:graphic>
          <a:graphicData uri="http://schemas.openxmlformats.org/presentationml/2006/ole">
            <p:oleObj spid="_x0000_s70677" name="Acrobat Document" r:id="rId5" imgW="7035800" imgH="5448300" progId="">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en-US" dirty="0"/>
              <a:t>What Do Teachers Need?</a:t>
            </a:r>
          </a:p>
        </p:txBody>
      </p:sp>
      <p:sp>
        <p:nvSpPr>
          <p:cNvPr id="24579" name="Rectangle 3"/>
          <p:cNvSpPr>
            <a:spLocks noGrp="1" noChangeArrowheads="1"/>
          </p:cNvSpPr>
          <p:nvPr>
            <p:ph idx="1"/>
          </p:nvPr>
        </p:nvSpPr>
        <p:spPr/>
        <p:txBody>
          <a:bodyPr>
            <a:normAutofit/>
          </a:bodyPr>
          <a:lstStyle/>
          <a:p>
            <a:pPr eaLnBrk="1" fontAlgn="auto" hangingPunct="1">
              <a:spcAft>
                <a:spcPts val="0"/>
              </a:spcAft>
              <a:defRPr/>
            </a:pPr>
            <a:r>
              <a:rPr lang="en-US" sz="2800" dirty="0">
                <a:effectLst/>
              </a:rPr>
              <a:t>Information about the characteristics, needs and best practices for high ability/gifted students</a:t>
            </a:r>
          </a:p>
          <a:p>
            <a:pPr eaLnBrk="1" fontAlgn="auto" hangingPunct="1">
              <a:spcAft>
                <a:spcPts val="0"/>
              </a:spcAft>
              <a:defRPr/>
            </a:pPr>
            <a:r>
              <a:rPr lang="en-US" sz="2800" dirty="0">
                <a:effectLst/>
              </a:rPr>
              <a:t>Training in strategies that are successful with high ability learners and how to create curriculum options that work.</a:t>
            </a:r>
          </a:p>
          <a:p>
            <a:pPr eaLnBrk="1" fontAlgn="auto" hangingPunct="1">
              <a:spcAft>
                <a:spcPts val="0"/>
              </a:spcAft>
              <a:defRPr/>
            </a:pPr>
            <a:r>
              <a:rPr lang="en-US" sz="2800" dirty="0">
                <a:effectLst/>
              </a:rPr>
              <a:t>Resources and supplemental materials that do more than repeat already learned skills </a:t>
            </a:r>
            <a:r>
              <a:rPr lang="en-US" sz="2800" dirty="0" smtClean="0">
                <a:effectLst/>
              </a:rPr>
              <a:t>(</a:t>
            </a:r>
            <a:r>
              <a:rPr lang="en-US" sz="2800" dirty="0" smtClean="0"/>
              <a:t>HOTS not MOTS</a:t>
            </a:r>
            <a:r>
              <a:rPr lang="en-US" sz="2800" dirty="0" smtClean="0">
                <a:effectLst/>
              </a:rPr>
              <a:t>)</a:t>
            </a:r>
            <a:endParaRPr lang="en-US" sz="2800" dirty="0">
              <a:effectLst/>
            </a:endParaRPr>
          </a:p>
          <a:p>
            <a:pPr eaLnBrk="1" fontAlgn="auto" hangingPunct="1">
              <a:spcAft>
                <a:spcPts val="0"/>
              </a:spcAft>
              <a:defRPr/>
            </a:pPr>
            <a:r>
              <a:rPr lang="en-US" sz="2800" dirty="0">
                <a:effectLst/>
              </a:rPr>
              <a:t>Support from the school team</a:t>
            </a:r>
          </a:p>
          <a:p>
            <a:pPr eaLnBrk="1" fontAlgn="auto" hangingPunct="1">
              <a:spcAft>
                <a:spcPts val="0"/>
              </a:spcAft>
              <a:defRPr/>
            </a:pPr>
            <a:endParaRPr lang="en-US" sz="2800" dirty="0">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552450" y="358775"/>
            <a:ext cx="8210550" cy="1098550"/>
          </a:xfrm>
          <a:prstGeom prst="rect">
            <a:avLst/>
          </a:prstGeom>
          <a:noFill/>
          <a:ln w="9525">
            <a:noFill/>
            <a:miter lim="800000"/>
            <a:headEnd/>
            <a:tailEnd/>
          </a:ln>
          <a:effectLst/>
        </p:spPr>
        <p:txBody>
          <a:bodyPr lIns="0" tIns="0" rIns="0" bIns="0"/>
          <a:lstStyle/>
          <a:p>
            <a:pPr algn="ctr">
              <a:lnSpc>
                <a:spcPct val="95000"/>
              </a:lnSpc>
              <a:defRPr/>
            </a:pPr>
            <a:r>
              <a:rPr lang="en-US" sz="4000" dirty="0" smtClean="0">
                <a:solidFill>
                  <a:srgbClr val="921F07"/>
                </a:solidFill>
                <a:effectLst>
                  <a:outerShdw blurRad="38100" dist="38100" dir="2700000" algn="tl">
                    <a:srgbClr val="FFFFFF"/>
                  </a:outerShdw>
                </a:effectLst>
              </a:rPr>
              <a:t>RTI: </a:t>
            </a:r>
            <a:r>
              <a:rPr lang="en-US" sz="4000" dirty="0">
                <a:solidFill>
                  <a:srgbClr val="921F07"/>
                </a:solidFill>
                <a:effectLst>
                  <a:outerShdw blurRad="38100" dist="38100" dir="2700000" algn="tl">
                    <a:srgbClr val="FFFFFF"/>
                  </a:outerShdw>
                </a:effectLst>
              </a:rPr>
              <a:t>A Good Fit For </a:t>
            </a:r>
            <a:br>
              <a:rPr lang="en-US" sz="4000" dirty="0">
                <a:solidFill>
                  <a:srgbClr val="921F07"/>
                </a:solidFill>
                <a:effectLst>
                  <a:outerShdw blurRad="38100" dist="38100" dir="2700000" algn="tl">
                    <a:srgbClr val="FFFFFF"/>
                  </a:outerShdw>
                </a:effectLst>
              </a:rPr>
            </a:br>
            <a:r>
              <a:rPr lang="en-US" sz="4000" dirty="0">
                <a:solidFill>
                  <a:srgbClr val="921F07"/>
                </a:solidFill>
                <a:effectLst>
                  <a:outerShdw blurRad="38100" dist="38100" dir="2700000" algn="tl">
                    <a:srgbClr val="FFFFFF"/>
                  </a:outerShdw>
                </a:effectLst>
              </a:rPr>
              <a:t>High Ability Learners?</a:t>
            </a:r>
          </a:p>
        </p:txBody>
      </p:sp>
      <p:sp>
        <p:nvSpPr>
          <p:cNvPr id="74757" name="Rectangle 5"/>
          <p:cNvSpPr>
            <a:spLocks noChangeArrowheads="1"/>
          </p:cNvSpPr>
          <p:nvPr/>
        </p:nvSpPr>
        <p:spPr bwMode="auto">
          <a:xfrm>
            <a:off x="552450" y="1828800"/>
            <a:ext cx="8210550" cy="4648200"/>
          </a:xfrm>
          <a:prstGeom prst="rect">
            <a:avLst/>
          </a:prstGeom>
          <a:noFill/>
          <a:ln w="9525">
            <a:noFill/>
            <a:miter lim="800000"/>
            <a:headEnd/>
            <a:tailEnd/>
          </a:ln>
          <a:effectLst/>
        </p:spPr>
        <p:txBody>
          <a:bodyPr lIns="0" tIns="0" rIns="0" bIns="0"/>
          <a:lstStyle/>
          <a:p>
            <a:pPr lvl="1" indent="-342900">
              <a:lnSpc>
                <a:spcPct val="95000"/>
              </a:lnSpc>
              <a:buClr>
                <a:srgbClr val="FFFFFF"/>
              </a:buClr>
              <a:buSzPct val="75000"/>
              <a:buFontTx/>
              <a:buChar char="•"/>
              <a:defRPr/>
            </a:pPr>
            <a:r>
              <a:rPr lang="en-US" sz="3100" dirty="0">
                <a:solidFill>
                  <a:srgbClr val="921F07"/>
                </a:solidFill>
              </a:rPr>
              <a:t>Yes </a:t>
            </a:r>
            <a:endParaRPr lang="en-US" sz="2800" dirty="0">
              <a:solidFill>
                <a:srgbClr val="921F07"/>
              </a:solidFill>
            </a:endParaRPr>
          </a:p>
          <a:p>
            <a:pPr marL="857250" lvl="2" indent="-285750">
              <a:lnSpc>
                <a:spcPct val="95000"/>
              </a:lnSpc>
              <a:buClr>
                <a:srgbClr val="FFFFFF"/>
              </a:buClr>
              <a:buSzPct val="80000"/>
              <a:buFont typeface="Courier New" pitchFamily="49" charset="0"/>
              <a:buChar char="o"/>
              <a:defRPr/>
            </a:pPr>
            <a:r>
              <a:rPr lang="en-US" sz="2700" dirty="0">
                <a:solidFill>
                  <a:srgbClr val="921F07"/>
                </a:solidFill>
              </a:rPr>
              <a:t>Response to student need </a:t>
            </a:r>
            <a:endParaRPr lang="en-US" sz="2400" dirty="0">
              <a:solidFill>
                <a:srgbClr val="921F07"/>
              </a:solidFill>
            </a:endParaRPr>
          </a:p>
          <a:p>
            <a:pPr marL="857250" lvl="2" indent="-285750">
              <a:lnSpc>
                <a:spcPct val="95000"/>
              </a:lnSpc>
              <a:buClr>
                <a:srgbClr val="FFFFFF"/>
              </a:buClr>
              <a:buSzPct val="80000"/>
              <a:buFont typeface="Courier New" pitchFamily="49" charset="0"/>
              <a:buChar char="o"/>
              <a:defRPr/>
            </a:pPr>
            <a:r>
              <a:rPr lang="en-US" sz="2700" dirty="0">
                <a:solidFill>
                  <a:srgbClr val="921F07"/>
                </a:solidFill>
              </a:rPr>
              <a:t>Universal screening</a:t>
            </a:r>
            <a:endParaRPr lang="en-US" sz="2400" dirty="0">
              <a:solidFill>
                <a:srgbClr val="921F07"/>
              </a:solidFill>
            </a:endParaRPr>
          </a:p>
          <a:p>
            <a:pPr marL="857250" lvl="2" indent="-285750">
              <a:lnSpc>
                <a:spcPct val="95000"/>
              </a:lnSpc>
              <a:buClr>
                <a:srgbClr val="FFFFFF"/>
              </a:buClr>
              <a:buSzPct val="80000"/>
              <a:buFont typeface="Courier New" pitchFamily="49" charset="0"/>
              <a:buChar char="o"/>
              <a:defRPr/>
            </a:pPr>
            <a:r>
              <a:rPr lang="en-US" sz="2700" dirty="0">
                <a:solidFill>
                  <a:srgbClr val="921F07"/>
                </a:solidFill>
              </a:rPr>
              <a:t>Quality curriculum</a:t>
            </a:r>
            <a:endParaRPr lang="en-US" sz="2400" dirty="0">
              <a:solidFill>
                <a:srgbClr val="921F07"/>
              </a:solidFill>
            </a:endParaRPr>
          </a:p>
          <a:p>
            <a:pPr marL="857250" lvl="2" indent="-285750">
              <a:lnSpc>
                <a:spcPct val="95000"/>
              </a:lnSpc>
              <a:buClr>
                <a:srgbClr val="FFFFFF"/>
              </a:buClr>
              <a:buSzPct val="80000"/>
              <a:buFont typeface="Courier New" pitchFamily="49" charset="0"/>
              <a:buChar char="o"/>
              <a:defRPr/>
            </a:pPr>
            <a:r>
              <a:rPr lang="en-US" sz="2700" dirty="0">
                <a:solidFill>
                  <a:srgbClr val="921F07"/>
                </a:solidFill>
              </a:rPr>
              <a:t>Differentiation in general classroom instruction</a:t>
            </a:r>
            <a:endParaRPr lang="en-US" sz="2400" dirty="0">
              <a:solidFill>
                <a:srgbClr val="921F07"/>
              </a:solidFill>
            </a:endParaRPr>
          </a:p>
          <a:p>
            <a:pPr lvl="1" indent="-342900">
              <a:lnSpc>
                <a:spcPct val="95000"/>
              </a:lnSpc>
              <a:buClr>
                <a:srgbClr val="FFFFFF"/>
              </a:buClr>
              <a:buSzPct val="75000"/>
              <a:buFontTx/>
              <a:buChar char="•"/>
              <a:defRPr/>
            </a:pPr>
            <a:r>
              <a:rPr lang="en-US" sz="3100" dirty="0">
                <a:solidFill>
                  <a:schemeClr val="accent4">
                    <a:lumMod val="50000"/>
                  </a:schemeClr>
                </a:solidFill>
              </a:rPr>
              <a:t>No</a:t>
            </a:r>
          </a:p>
          <a:p>
            <a:pPr marL="857250" lvl="2" indent="-285750">
              <a:lnSpc>
                <a:spcPct val="95000"/>
              </a:lnSpc>
              <a:buClr>
                <a:srgbClr val="FFFFFF"/>
              </a:buClr>
              <a:buSzPct val="75000"/>
              <a:buFontTx/>
              <a:buChar char="•"/>
              <a:defRPr/>
            </a:pPr>
            <a:r>
              <a:rPr lang="en-US" sz="2700" dirty="0">
                <a:solidFill>
                  <a:schemeClr val="accent4">
                    <a:lumMod val="50000"/>
                  </a:schemeClr>
                </a:solidFill>
              </a:rPr>
              <a:t>The need for interventions may NOT diminish</a:t>
            </a:r>
          </a:p>
          <a:p>
            <a:pPr marL="857250" lvl="2" indent="-285750">
              <a:lnSpc>
                <a:spcPct val="95000"/>
              </a:lnSpc>
              <a:buClr>
                <a:srgbClr val="FFFFFF"/>
              </a:buClr>
              <a:buSzPct val="80000"/>
              <a:buFont typeface="Courier New" pitchFamily="49" charset="0"/>
              <a:buChar char="o"/>
              <a:defRPr/>
            </a:pPr>
            <a:r>
              <a:rPr lang="en-US" sz="2700" dirty="0">
                <a:solidFill>
                  <a:schemeClr val="accent4">
                    <a:lumMod val="50000"/>
                  </a:schemeClr>
                </a:solidFill>
              </a:rPr>
              <a:t>Interventions require more than discreet skills</a:t>
            </a:r>
            <a:endParaRPr lang="en-US" sz="2400" dirty="0">
              <a:solidFill>
                <a:schemeClr val="accent4">
                  <a:lumMod val="50000"/>
                </a:schemeClr>
              </a:solidFill>
            </a:endParaRPr>
          </a:p>
          <a:p>
            <a:pPr marL="857250" lvl="2" indent="-285750">
              <a:lnSpc>
                <a:spcPct val="95000"/>
              </a:lnSpc>
              <a:buClr>
                <a:srgbClr val="FFFFFF"/>
              </a:buClr>
              <a:buSzPct val="80000"/>
              <a:buFont typeface="Courier New" pitchFamily="49" charset="0"/>
              <a:buChar char="o"/>
              <a:defRPr/>
            </a:pPr>
            <a:r>
              <a:rPr lang="en-US" sz="2700" dirty="0">
                <a:solidFill>
                  <a:schemeClr val="accent4">
                    <a:lumMod val="50000"/>
                  </a:schemeClr>
                </a:solidFill>
              </a:rPr>
              <a:t>Assessment &amp; monitoring methods differ</a:t>
            </a:r>
            <a:endParaRPr lang="en-US" sz="2400" dirty="0">
              <a:solidFill>
                <a:schemeClr val="accent4">
                  <a:lumMod val="50000"/>
                </a:schemeClr>
              </a:solidFill>
            </a:endParaRPr>
          </a:p>
          <a:p>
            <a:pPr marL="857250" lvl="2" indent="-285750">
              <a:lnSpc>
                <a:spcPct val="95000"/>
              </a:lnSpc>
              <a:buClr>
                <a:srgbClr val="FFFFFF"/>
              </a:buClr>
              <a:buSzPct val="80000"/>
              <a:buFont typeface="Courier New" pitchFamily="49" charset="0"/>
              <a:buChar char="o"/>
              <a:defRPr/>
            </a:pPr>
            <a:r>
              <a:rPr lang="en-US" sz="2700" dirty="0">
                <a:solidFill>
                  <a:schemeClr val="accent4">
                    <a:lumMod val="50000"/>
                  </a:schemeClr>
                </a:solidFill>
              </a:rPr>
              <a:t>Reduced need for core curriculum</a:t>
            </a:r>
            <a:endParaRPr lang="en-US" sz="2400" dirty="0">
              <a:solidFill>
                <a:schemeClr val="accent4">
                  <a:lumMod val="50000"/>
                </a:schemeClr>
              </a:solidFill>
            </a:endParaRPr>
          </a:p>
          <a:p>
            <a:pPr marL="857250" lvl="2" indent="-285750">
              <a:lnSpc>
                <a:spcPct val="95000"/>
              </a:lnSpc>
              <a:buClr>
                <a:srgbClr val="FFFFFF"/>
              </a:buClr>
              <a:buSzPct val="80000"/>
              <a:buFont typeface="Courier New" pitchFamily="49" charset="0"/>
              <a:buChar char="o"/>
              <a:defRPr/>
            </a:pPr>
            <a:r>
              <a:rPr lang="en-US" sz="2700" dirty="0">
                <a:solidFill>
                  <a:schemeClr val="accent4">
                    <a:lumMod val="50000"/>
                  </a:schemeClr>
                </a:solidFill>
              </a:rPr>
              <a:t>Need to be with academic peers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Core or Level I tier. </a:t>
            </a:r>
          </a:p>
          <a:p>
            <a:r>
              <a:rPr lang="en-US" dirty="0" smtClean="0"/>
              <a:t>For our struggling learners, Level I is where we find out what they can't do - and then provide the intervention to help them learn it. </a:t>
            </a:r>
          </a:p>
          <a:p>
            <a:r>
              <a:rPr lang="en-US" dirty="0" smtClean="0"/>
              <a:t>For our gifted learners, it's where we find out what they ALREADY know/can do - </a:t>
            </a:r>
            <a:r>
              <a:rPr lang="en-US" i="1" dirty="0" smtClean="0"/>
              <a:t>and then provide the intervention to help them move beyond that</a:t>
            </a:r>
            <a:r>
              <a:rPr lang="en-US" dirty="0" smtClean="0"/>
              <a:t>.</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Experts?</a:t>
            </a:r>
            <a:endParaRPr lang="en-US" dirty="0"/>
          </a:p>
        </p:txBody>
      </p:sp>
      <p:sp>
        <p:nvSpPr>
          <p:cNvPr id="3" name="Content Placeholder 2"/>
          <p:cNvSpPr>
            <a:spLocks noGrp="1"/>
          </p:cNvSpPr>
          <p:nvPr>
            <p:ph idx="1"/>
          </p:nvPr>
        </p:nvSpPr>
        <p:spPr/>
        <p:txBody>
          <a:bodyPr/>
          <a:lstStyle/>
          <a:p>
            <a:r>
              <a:rPr lang="en-US" dirty="0" smtClean="0"/>
              <a:t>Who, me?</a:t>
            </a:r>
          </a:p>
          <a:p>
            <a:r>
              <a:rPr lang="en-US" dirty="0" smtClean="0"/>
              <a:t>Differentiation is NOT easy</a:t>
            </a:r>
          </a:p>
          <a:p>
            <a:r>
              <a:rPr lang="en-US" dirty="0" smtClean="0"/>
              <a:t>How can we help classroom teachers enrich and challenge our gifted students?</a:t>
            </a:r>
          </a:p>
          <a:p>
            <a:r>
              <a:rPr lang="en-US" dirty="0" smtClean="0"/>
              <a:t>Advocate for their right to learn something new every day</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5064986"/>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Malleable Minds </a:t>
            </a:r>
            <a:endParaRPr lang="en-US" dirty="0"/>
          </a:p>
        </p:txBody>
      </p:sp>
      <p:sp>
        <p:nvSpPr>
          <p:cNvPr id="3" name="Content Placeholder 2"/>
          <p:cNvSpPr>
            <a:spLocks noGrp="1"/>
          </p:cNvSpPr>
          <p:nvPr>
            <p:ph idx="1"/>
          </p:nvPr>
        </p:nvSpPr>
        <p:spPr>
          <a:xfrm>
            <a:off x="457200" y="2286000"/>
            <a:ext cx="8229600" cy="3840163"/>
          </a:xfrm>
        </p:spPr>
        <p:txBody>
          <a:bodyPr>
            <a:normAutofit/>
          </a:bodyPr>
          <a:lstStyle/>
          <a:p>
            <a:endParaRPr lang="en-US" dirty="0" smtClean="0"/>
          </a:p>
          <a:p>
            <a:pPr algn="ctr">
              <a:buNone/>
            </a:pPr>
            <a:r>
              <a:rPr lang="en-US" dirty="0" smtClean="0"/>
              <a:t>	Psychologists now believe that IQ represents only a part of intelligence, and intelligence is only one factor in both retardation and giftedness.  . . .  The growth of a more recent concept, the malleability of intelligence, has also served to discredit labeling.</a:t>
            </a:r>
          </a:p>
          <a:p>
            <a:endParaRPr lang="en-US" dirty="0" smtClean="0"/>
          </a:p>
          <a:p>
            <a:endParaRPr lang="en-US" dirty="0" smtClean="0"/>
          </a:p>
          <a:p>
            <a:endParaRPr lang="en-US" dirty="0" smtClean="0"/>
          </a:p>
        </p:txBody>
      </p:sp>
      <p:sp>
        <p:nvSpPr>
          <p:cNvPr id="4" name="TextBox 3"/>
          <p:cNvSpPr txBox="1"/>
          <p:nvPr/>
        </p:nvSpPr>
        <p:spPr>
          <a:xfrm>
            <a:off x="914400" y="6400800"/>
            <a:ext cx="6858000" cy="246221"/>
          </a:xfrm>
          <a:prstGeom prst="rect">
            <a:avLst/>
          </a:prstGeom>
          <a:noFill/>
        </p:spPr>
        <p:txBody>
          <a:bodyPr wrap="square" rtlCol="0">
            <a:spAutoFit/>
          </a:bodyPr>
          <a:lstStyle/>
          <a:p>
            <a:r>
              <a:rPr lang="en-US" sz="1000" dirty="0" smtClean="0">
                <a:hlinkClick r:id="rId2"/>
              </a:rPr>
              <a:t>http://www.cpsimoes.net/artigos/art_brit_1.html</a:t>
            </a:r>
            <a:endParaRPr lang="en-US" sz="1000" dirty="0" smtClean="0"/>
          </a:p>
        </p:txBody>
      </p:sp>
      <p:pic>
        <p:nvPicPr>
          <p:cNvPr id="5" name="Picture 4" descr="Elle_at_EL.jpg"/>
          <p:cNvPicPr>
            <a:picLocks noChangeAspect="1"/>
          </p:cNvPicPr>
          <p:nvPr/>
        </p:nvPicPr>
        <p:blipFill>
          <a:blip r:embed="rId3"/>
          <a:stretch>
            <a:fillRect/>
          </a:stretch>
        </p:blipFill>
        <p:spPr>
          <a:xfrm>
            <a:off x="4953000" y="304800"/>
            <a:ext cx="3251200" cy="24384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Core Standards</a:t>
            </a:r>
            <a:endParaRPr lang="en-US" dirty="0"/>
          </a:p>
        </p:txBody>
      </p:sp>
      <p:sp>
        <p:nvSpPr>
          <p:cNvPr id="3" name="Content Placeholder 2"/>
          <p:cNvSpPr>
            <a:spLocks noGrp="1"/>
          </p:cNvSpPr>
          <p:nvPr>
            <p:ph idx="1"/>
          </p:nvPr>
        </p:nvSpPr>
        <p:spPr/>
        <p:txBody>
          <a:bodyPr/>
          <a:lstStyle/>
          <a:p>
            <a:r>
              <a:rPr lang="en-US" dirty="0" smtClean="0"/>
              <a:t>Increasingly important to advocate for advanced students</a:t>
            </a:r>
          </a:p>
          <a:p>
            <a:r>
              <a:rPr lang="en-US" dirty="0" smtClean="0"/>
              <a:t>Expanded role as mentor/coach in implementation efforts and understanding needs for differentiation</a:t>
            </a:r>
          </a:p>
          <a:p>
            <a:endParaRPr lang="en-US" dirty="0" smtClean="0"/>
          </a:p>
          <a:p>
            <a:endParaRPr lang="en-US" dirty="0" smtClean="0"/>
          </a:p>
          <a:p>
            <a:r>
              <a:rPr lang="en-US" sz="2000" dirty="0" smtClean="0">
                <a:hlinkClick r:id="rId2"/>
              </a:rPr>
              <a:t>http://www.nagc.org/index.aspx?id=8982</a:t>
            </a:r>
            <a:endParaRPr lang="en-US" sz="2000" dirty="0" smtClean="0"/>
          </a:p>
          <a:p>
            <a:endParaRPr lang="en-US" dirty="0" smtClean="0"/>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smtClean="0"/>
              <a:t>ByrdSeed</a:t>
            </a:r>
            <a:endParaRPr lang="en-US" dirty="0"/>
          </a:p>
        </p:txBody>
      </p:sp>
      <p:sp>
        <p:nvSpPr>
          <p:cNvPr id="3" name="Content Placeholder 2"/>
          <p:cNvSpPr>
            <a:spLocks noGrp="1"/>
          </p:cNvSpPr>
          <p:nvPr>
            <p:ph idx="1"/>
          </p:nvPr>
        </p:nvSpPr>
        <p:spPr>
          <a:xfrm>
            <a:off x="609600" y="6523037"/>
            <a:ext cx="8229600" cy="334963"/>
          </a:xfrm>
        </p:spPr>
        <p:txBody>
          <a:bodyPr>
            <a:normAutofit fontScale="77500" lnSpcReduction="20000"/>
          </a:bodyPr>
          <a:lstStyle/>
          <a:p>
            <a:r>
              <a:rPr lang="en-US" sz="2000" dirty="0" smtClean="0">
                <a:hlinkClick r:id="rId2"/>
              </a:rPr>
              <a:t>http://www.byrdseed.com/714p898d4591f/Improve%20Your%20Gifted%20Classroom.pdf</a:t>
            </a:r>
            <a:endParaRPr lang="en-US" sz="2000" dirty="0" smtClean="0"/>
          </a:p>
          <a:p>
            <a:endParaRPr lang="en-US" dirty="0" smtClean="0"/>
          </a:p>
          <a:p>
            <a:endParaRPr lang="en-US" dirty="0"/>
          </a:p>
        </p:txBody>
      </p:sp>
      <p:sp>
        <p:nvSpPr>
          <p:cNvPr id="4" name="Rectangle 3"/>
          <p:cNvSpPr/>
          <p:nvPr/>
        </p:nvSpPr>
        <p:spPr>
          <a:xfrm>
            <a:off x="2286000" y="3105835"/>
            <a:ext cx="4572000" cy="646331"/>
          </a:xfrm>
          <a:prstGeom prst="rect">
            <a:avLst/>
          </a:prstGeom>
        </p:spPr>
        <p:txBody>
          <a:bodyPr>
            <a:spAutoFit/>
          </a:bodyPr>
          <a:lstStyle/>
          <a:p>
            <a:r>
              <a:rPr lang="en-US" dirty="0" smtClean="0"/>
              <a:t>/Users/cindys2449/Documents/Byrdseed </a:t>
            </a:r>
            <a:r>
              <a:rPr lang="en-US" dirty="0" err="1" smtClean="0"/>
              <a:t>Differentiator.pn</a:t>
            </a:r>
            <a:endParaRPr lang="en-US" dirty="0"/>
          </a:p>
        </p:txBody>
      </p:sp>
      <p:pic>
        <p:nvPicPr>
          <p:cNvPr id="5" name="Picture 4" descr="Byrdseed Differentiator.png"/>
          <p:cNvPicPr>
            <a:picLocks noChangeAspect="1"/>
          </p:cNvPicPr>
          <p:nvPr/>
        </p:nvPicPr>
        <p:blipFill>
          <a:blip r:embed="rId3"/>
          <a:srcRect t="24461"/>
          <a:stretch>
            <a:fillRect/>
          </a:stretch>
        </p:blipFill>
        <p:spPr>
          <a:xfrm>
            <a:off x="152400" y="1143000"/>
            <a:ext cx="8765617" cy="4000342"/>
          </a:xfrm>
          <a:prstGeom prst="rect">
            <a:avLst/>
          </a:prstGeom>
        </p:spPr>
      </p:pic>
      <p:sp>
        <p:nvSpPr>
          <p:cNvPr id="6" name="TextBox 5"/>
          <p:cNvSpPr txBox="1"/>
          <p:nvPr/>
        </p:nvSpPr>
        <p:spPr>
          <a:xfrm>
            <a:off x="914400" y="5791200"/>
            <a:ext cx="7162800" cy="461665"/>
          </a:xfrm>
          <a:prstGeom prst="rect">
            <a:avLst/>
          </a:prstGeom>
          <a:noFill/>
        </p:spPr>
        <p:txBody>
          <a:bodyPr wrap="square" rtlCol="0">
            <a:spAutoFit/>
          </a:bodyPr>
          <a:lstStyle/>
          <a:p>
            <a:pPr algn="ctr"/>
            <a:r>
              <a:rPr lang="en-US" sz="2400" dirty="0" smtClean="0"/>
              <a:t>Improve your gifted classroom booklet</a:t>
            </a: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NAGC believes in the importance of collaboration among gifted, general and special education programs, and the subsequent need to provide support for these efforts. Collaboration does not do away with the need for services associated with gifted education programming, but rather redefines the roles of educators in the overall plan for gifted education. </a:t>
            </a:r>
          </a:p>
          <a:p>
            <a:r>
              <a:rPr lang="en-US" dirty="0" smtClean="0"/>
              <a:t>Part of a continuum of services provided to meet needs</a:t>
            </a:r>
          </a:p>
          <a:p>
            <a:r>
              <a:rPr lang="en-US" dirty="0" smtClean="0"/>
              <a:t>Cooperative planning time among general and gifted program staffs</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2526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Collaboration</a:t>
            </a:r>
            <a:br>
              <a:rPr lang="en-US" smtClean="0"/>
            </a:br>
            <a:r>
              <a:rPr lang="en-US" smtClean="0"/>
              <a:t>PLN</a:t>
            </a:r>
            <a:endParaRPr lang="en-US" dirty="0"/>
          </a:p>
        </p:txBody>
      </p:sp>
      <p:sp>
        <p:nvSpPr>
          <p:cNvPr id="3" name="Content Placeholder 2"/>
          <p:cNvSpPr>
            <a:spLocks noGrp="1"/>
          </p:cNvSpPr>
          <p:nvPr>
            <p:ph idx="1"/>
          </p:nvPr>
        </p:nvSpPr>
        <p:spPr/>
        <p:txBody>
          <a:bodyPr/>
          <a:lstStyle/>
          <a:p>
            <a:r>
              <a:rPr lang="en-US" dirty="0">
                <a:hlinkClick r:id="rId2"/>
              </a:rPr>
              <a:t>http://nagc.org/index.aspx?id=</a:t>
            </a:r>
            <a:r>
              <a:rPr lang="en-US" dirty="0" smtClean="0">
                <a:hlinkClick r:id="rId2"/>
              </a:rPr>
              <a:t>546</a:t>
            </a:r>
            <a:endParaRPr lang="en-US" dirty="0" smtClean="0"/>
          </a:p>
          <a:p>
            <a:r>
              <a:rPr lang="en-US" dirty="0" smtClean="0"/>
              <a:t>PLN – </a:t>
            </a:r>
            <a:r>
              <a:rPr lang="en-US" dirty="0" smtClean="0">
                <a:hlinkClick r:id="rId3"/>
              </a:rPr>
              <a:t>http://plurk.com</a:t>
            </a:r>
            <a:endParaRPr lang="en-US" dirty="0" smtClean="0"/>
          </a:p>
          <a:p>
            <a:pPr>
              <a:buNone/>
            </a:pPr>
            <a:endParaRPr lang="en-US" dirty="0"/>
          </a:p>
        </p:txBody>
      </p:sp>
      <p:pic>
        <p:nvPicPr>
          <p:cNvPr id="5" name="Picture 4" descr="plurk.jpg"/>
          <p:cNvPicPr>
            <a:picLocks noChangeAspect="1"/>
          </p:cNvPicPr>
          <p:nvPr/>
        </p:nvPicPr>
        <p:blipFill>
          <a:blip r:embed="rId4"/>
          <a:stretch>
            <a:fillRect/>
          </a:stretch>
        </p:blipFill>
        <p:spPr>
          <a:xfrm>
            <a:off x="3505200" y="3429000"/>
            <a:ext cx="2339975" cy="23399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812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Need Reinforcements?</a:t>
            </a:r>
            <a:endParaRPr lang="en-US" dirty="0"/>
          </a:p>
        </p:txBody>
      </p:sp>
      <p:sp>
        <p:nvSpPr>
          <p:cNvPr id="3" name="Content Placeholder 2"/>
          <p:cNvSpPr>
            <a:spLocks noGrp="1"/>
          </p:cNvSpPr>
          <p:nvPr>
            <p:ph idx="1"/>
          </p:nvPr>
        </p:nvSpPr>
        <p:spPr>
          <a:xfrm>
            <a:off x="457200" y="1295400"/>
            <a:ext cx="8229600" cy="5562600"/>
          </a:xfrm>
        </p:spPr>
        <p:txBody>
          <a:bodyPr>
            <a:normAutofit fontScale="62500" lnSpcReduction="20000"/>
          </a:bodyPr>
          <a:lstStyle/>
          <a:p>
            <a:r>
              <a:rPr lang="en-US" dirty="0" smtClean="0"/>
              <a:t>Karen Rogers – synthesis of research on benefits of various service models</a:t>
            </a:r>
          </a:p>
          <a:p>
            <a:pPr lvl="1"/>
            <a:r>
              <a:rPr lang="en-US" dirty="0" smtClean="0">
                <a:hlinkClick r:id="rId2"/>
              </a:rPr>
              <a:t>http://austega.com/gifted/articles/Rogers_researchsynthesis.htm</a:t>
            </a:r>
            <a:endParaRPr lang="en-US" dirty="0" smtClean="0"/>
          </a:p>
          <a:p>
            <a:pPr lvl="1"/>
            <a:r>
              <a:rPr lang="en-US" dirty="0" smtClean="0"/>
              <a:t>Lessons Learned about Educating the Gifted and Talented  - Gifted Child Quarterly, 2007  (SAGE Publishing</a:t>
            </a:r>
          </a:p>
          <a:p>
            <a:pPr lvl="1"/>
            <a:endParaRPr lang="en-US" dirty="0" smtClean="0"/>
          </a:p>
          <a:p>
            <a:r>
              <a:rPr lang="en-US" dirty="0" smtClean="0"/>
              <a:t>Sandra Kaplan – concentric circles of knowledge – curriculum</a:t>
            </a:r>
          </a:p>
          <a:p>
            <a:endParaRPr lang="en-US" dirty="0" smtClean="0"/>
          </a:p>
          <a:p>
            <a:r>
              <a:rPr lang="en-US" dirty="0" smtClean="0"/>
              <a:t>Cluster grouping research</a:t>
            </a:r>
          </a:p>
          <a:p>
            <a:pPr lvl="1"/>
            <a:r>
              <a:rPr lang="en-US" dirty="0" smtClean="0">
                <a:hlinkClick r:id="rId3"/>
              </a:rPr>
              <a:t>http://www.gifted.uconn.edu/nrcgt/gentry.html</a:t>
            </a:r>
            <a:endParaRPr lang="en-US" dirty="0" smtClean="0"/>
          </a:p>
          <a:p>
            <a:pPr lvl="1">
              <a:buNone/>
            </a:pPr>
            <a:endParaRPr lang="en-US" dirty="0" smtClean="0"/>
          </a:p>
          <a:p>
            <a:pPr lvl="1"/>
            <a:endParaRPr lang="en-US" dirty="0" smtClean="0"/>
          </a:p>
          <a:p>
            <a:r>
              <a:rPr lang="en-US" dirty="0" smtClean="0"/>
              <a:t>Parallel curriculum – concept-based curriculum</a:t>
            </a:r>
          </a:p>
          <a:p>
            <a:pPr lvl="2"/>
            <a:r>
              <a:rPr lang="en-US" dirty="0" smtClean="0"/>
              <a:t> NAGC bookstore     </a:t>
            </a:r>
          </a:p>
          <a:p>
            <a:pPr lvl="2"/>
            <a:r>
              <a:rPr lang="en-US" dirty="0" smtClean="0"/>
              <a:t> H. Lynn Erickson </a:t>
            </a:r>
            <a:endParaRPr lang="en-US" dirty="0"/>
          </a:p>
          <a:p>
            <a:endParaRPr lang="en-US" dirty="0"/>
          </a:p>
          <a:p>
            <a:r>
              <a:rPr lang="en-US" dirty="0" smtClean="0"/>
              <a:t>Problem Based Learning, one to one laptops</a:t>
            </a:r>
          </a:p>
          <a:p>
            <a:pPr marL="0" indent="0">
              <a:buNone/>
            </a:pPr>
            <a:r>
              <a:rPr lang="en-US" dirty="0" smtClean="0"/>
              <a:t>	Ginger </a:t>
            </a:r>
            <a:r>
              <a:rPr lang="en-US" dirty="0" err="1" smtClean="0"/>
              <a:t>Lewman</a:t>
            </a:r>
            <a:r>
              <a:rPr lang="en-US" dirty="0" smtClean="0"/>
              <a:t>   </a:t>
            </a:r>
            <a:r>
              <a:rPr lang="en-US" dirty="0" smtClean="0">
                <a:hlinkClick r:id="rId4"/>
              </a:rPr>
              <a:t>ginglerl@essdack.org</a:t>
            </a:r>
            <a:endParaRPr lang="en-US" dirty="0" smtClean="0"/>
          </a:p>
          <a:p>
            <a:pPr marL="0" indent="0">
              <a:buNone/>
            </a:pPr>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IQ May Not Be Stable</a:t>
            </a:r>
            <a:endParaRPr lang="en-US" dirty="0"/>
          </a:p>
        </p:txBody>
      </p:sp>
      <p:sp>
        <p:nvSpPr>
          <p:cNvPr id="3" name="Content Placeholder 2"/>
          <p:cNvSpPr>
            <a:spLocks noGrp="1"/>
          </p:cNvSpPr>
          <p:nvPr>
            <p:ph idx="1"/>
          </p:nvPr>
        </p:nvSpPr>
        <p:spPr/>
        <p:txBody>
          <a:bodyPr/>
          <a:lstStyle/>
          <a:p>
            <a:r>
              <a:rPr lang="en-US" dirty="0" smtClean="0"/>
              <a:t>As Brain Changes, So Can IQ</a:t>
            </a:r>
          </a:p>
          <a:p>
            <a:pPr lvl="1"/>
            <a:r>
              <a:rPr lang="en-US" dirty="0" smtClean="0"/>
              <a:t>Wall Street Journal, 10-20-2011</a:t>
            </a:r>
          </a:p>
          <a:p>
            <a:pPr lvl="1"/>
            <a:r>
              <a:rPr lang="en-US" dirty="0" smtClean="0"/>
              <a:t>Changes up to 20 IQ points (both directions)</a:t>
            </a:r>
          </a:p>
          <a:p>
            <a:pPr lvl="1"/>
            <a:r>
              <a:rPr lang="en-US" dirty="0" smtClean="0"/>
              <a:t>Study reported in Nature</a:t>
            </a:r>
            <a:endParaRPr lang="en-US" dirty="0"/>
          </a:p>
        </p:txBody>
      </p:sp>
      <p:sp>
        <p:nvSpPr>
          <p:cNvPr id="4" name="TextBox 3"/>
          <p:cNvSpPr txBox="1"/>
          <p:nvPr/>
        </p:nvSpPr>
        <p:spPr>
          <a:xfrm>
            <a:off x="1066800" y="6400800"/>
            <a:ext cx="6096000" cy="276999"/>
          </a:xfrm>
          <a:prstGeom prst="rect">
            <a:avLst/>
          </a:prstGeom>
          <a:noFill/>
        </p:spPr>
        <p:txBody>
          <a:bodyPr wrap="square" rtlCol="0">
            <a:spAutoFit/>
          </a:bodyPr>
          <a:lstStyle/>
          <a:p>
            <a:r>
              <a:rPr lang="en-US" sz="1200" dirty="0" smtClean="0">
                <a:hlinkClick r:id="rId2"/>
              </a:rPr>
              <a:t>http://online.wsj.com/article/SB10001424052970203752604576641133332697322.html</a:t>
            </a:r>
            <a:endParaRPr lang="en-US" sz="1200" dirty="0" smtClean="0"/>
          </a:p>
        </p:txBody>
      </p:sp>
      <p:pic>
        <p:nvPicPr>
          <p:cNvPr id="5" name="Picture 4" descr="DSCN2871.JPG"/>
          <p:cNvPicPr>
            <a:picLocks noChangeAspect="1"/>
          </p:cNvPicPr>
          <p:nvPr/>
        </p:nvPicPr>
        <p:blipFill>
          <a:blip r:embed="rId3"/>
          <a:stretch>
            <a:fillRect/>
          </a:stretch>
        </p:blipFill>
        <p:spPr>
          <a:xfrm>
            <a:off x="5132832" y="3276600"/>
            <a:ext cx="4011168" cy="30083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a:t>
            </a:r>
            <a:endParaRPr lang="en-US" dirty="0"/>
          </a:p>
        </p:txBody>
      </p:sp>
      <p:sp>
        <p:nvSpPr>
          <p:cNvPr id="3" name="Content Placeholder 2"/>
          <p:cNvSpPr>
            <a:spLocks noGrp="1"/>
          </p:cNvSpPr>
          <p:nvPr>
            <p:ph idx="1"/>
          </p:nvPr>
        </p:nvSpPr>
        <p:spPr/>
        <p:txBody>
          <a:bodyPr/>
          <a:lstStyle/>
          <a:p>
            <a:r>
              <a:rPr lang="en-US" dirty="0" smtClean="0"/>
              <a:t>Research work of Dr. Carol S. </a:t>
            </a:r>
            <a:r>
              <a:rPr lang="en-US" dirty="0" err="1" smtClean="0"/>
              <a:t>Dweck</a:t>
            </a:r>
            <a:endParaRPr lang="en-US" dirty="0" smtClean="0"/>
          </a:p>
          <a:p>
            <a:pPr lvl="1"/>
            <a:r>
              <a:rPr lang="en-US" dirty="0" smtClean="0"/>
              <a:t>Fixed or Growth Mindset</a:t>
            </a:r>
          </a:p>
          <a:p>
            <a:pPr lvl="1"/>
            <a:r>
              <a:rPr lang="en-US" dirty="0" smtClean="0"/>
              <a:t>Internal beliefs about your own intelligence</a:t>
            </a:r>
          </a:p>
          <a:p>
            <a:pPr lvl="1"/>
            <a:r>
              <a:rPr lang="en-US" dirty="0" smtClean="0"/>
              <a:t>Praise </a:t>
            </a:r>
          </a:p>
          <a:p>
            <a:pPr lvl="2"/>
            <a:r>
              <a:rPr lang="en-US" dirty="0" smtClean="0"/>
              <a:t>Negative or positive</a:t>
            </a:r>
          </a:p>
          <a:p>
            <a:r>
              <a:rPr lang="en-US" dirty="0" smtClean="0"/>
              <a:t>Importance of effort and belief that brain is malleable</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6781800"/>
          </a:xfrm>
        </p:spPr>
        <p:txBody>
          <a:bodyPr>
            <a:normAutofit/>
          </a:bodyPr>
          <a:lstStyle/>
          <a:p>
            <a:pPr marL="0" indent="0">
              <a:buNone/>
            </a:pPr>
            <a:r>
              <a:rPr lang="en-US" i="1" dirty="0" smtClean="0"/>
              <a:t>Paula </a:t>
            </a:r>
            <a:r>
              <a:rPr lang="en-US" i="1" dirty="0" err="1"/>
              <a:t>Olszewski-Kubilius</a:t>
            </a:r>
            <a:r>
              <a:rPr lang="en-US" i="1" dirty="0" smtClean="0"/>
              <a:t> </a:t>
            </a:r>
          </a:p>
          <a:p>
            <a:pPr marL="0" indent="0">
              <a:buNone/>
            </a:pPr>
            <a:endParaRPr lang="en-US" i="1" dirty="0" smtClean="0"/>
          </a:p>
          <a:p>
            <a:pPr marL="0" indent="0">
              <a:buNone/>
            </a:pPr>
            <a:r>
              <a:rPr lang="en-US" sz="4800" dirty="0"/>
              <a:t>From the NAGC President</a:t>
            </a:r>
          </a:p>
          <a:p>
            <a:pPr marL="0" indent="0">
              <a:buNone/>
            </a:pPr>
            <a:r>
              <a:rPr lang="en-US" sz="4800" dirty="0"/>
              <a:t>Taking a Bold Step</a:t>
            </a:r>
            <a:r>
              <a:rPr lang="en-US" sz="4800" dirty="0" smtClean="0"/>
              <a:t> </a:t>
            </a:r>
          </a:p>
          <a:p>
            <a:pPr marL="0" indent="0">
              <a:buNone/>
            </a:pPr>
            <a:endParaRPr lang="en-US" sz="4800" dirty="0" smtClean="0"/>
          </a:p>
          <a:p>
            <a:pPr marL="0" indent="0">
              <a:buNone/>
            </a:pPr>
            <a:endParaRPr lang="en-US" sz="4800" dirty="0" smtClean="0"/>
          </a:p>
          <a:p>
            <a:pPr marL="0" indent="0">
              <a:buNone/>
            </a:pPr>
            <a:r>
              <a:rPr lang="en-US" sz="2000" dirty="0" smtClean="0">
                <a:hlinkClick r:id="rId2"/>
              </a:rPr>
              <a:t>http://newsmanager.commpartners.com/nagc/issues/2011-11-15.html</a:t>
            </a:r>
            <a:endParaRPr lang="en-US" sz="2000" dirty="0" smtClean="0"/>
          </a:p>
          <a:p>
            <a:pPr marL="0" indent="0">
              <a:buNone/>
            </a:pPr>
            <a:endParaRPr lang="en-US" sz="44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592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lstStyle/>
          <a:p>
            <a:r>
              <a:rPr lang="en-US" dirty="0" smtClean="0"/>
              <a:t>Parents and teachers who take to heart the message that ability is malleable and teach their children accordingly lay the long‐term groundwork for eager, courageous learning and the willingness to stick with the difficult. </a:t>
            </a:r>
          </a:p>
          <a:p>
            <a:pPr lvl="5"/>
            <a:r>
              <a:rPr lang="en-US" dirty="0" smtClean="0"/>
              <a:t>Nancy M Robinson, University of Washington, Seattle</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8292</TotalTime>
  <Words>1669</Words>
  <Application>Microsoft Macintosh PowerPoint</Application>
  <PresentationFormat>On-screen Show (4:3)</PresentationFormat>
  <Paragraphs>251</Paragraphs>
  <Slides>54</Slides>
  <Notes>13</Notes>
  <HiddenSlides>0</HiddenSlides>
  <MMClips>1</MMClips>
  <ScaleCrop>false</ScaleCrop>
  <HeadingPairs>
    <vt:vector size="8" baseType="variant">
      <vt:variant>
        <vt:lpstr>Design Template</vt:lpstr>
      </vt:variant>
      <vt:variant>
        <vt:i4>1</vt:i4>
      </vt:variant>
      <vt:variant>
        <vt:lpstr>Links</vt:lpstr>
      </vt:variant>
      <vt:variant>
        <vt:i4>2</vt:i4>
      </vt:variant>
      <vt:variant>
        <vt:lpstr>Embedded OLE Servers</vt:lpstr>
      </vt:variant>
      <vt:variant>
        <vt:i4>2</vt:i4>
      </vt:variant>
      <vt:variant>
        <vt:lpstr>Slide Titles</vt:lpstr>
      </vt:variant>
      <vt:variant>
        <vt:i4>54</vt:i4>
      </vt:variant>
    </vt:vector>
  </HeadingPairs>
  <TitlesOfParts>
    <vt:vector size="59" baseType="lpstr">
      <vt:lpstr>Office Theme</vt:lpstr>
      <vt:lpstr>???</vt:lpstr>
      <vt:lpstr>???</vt:lpstr>
      <vt:lpstr>Acrobat Document</vt:lpstr>
      <vt:lpstr>Document</vt:lpstr>
      <vt:lpstr>Gifted Education: Preparing for the Future</vt:lpstr>
      <vt:lpstr>What is Same/Different for our Gifted Students in Today’s Classroom?</vt:lpstr>
      <vt:lpstr>The Landscape is Changing</vt:lpstr>
      <vt:lpstr>New Definitions of Giftedness</vt:lpstr>
      <vt:lpstr>Malleable Minds </vt:lpstr>
      <vt:lpstr>IQ May Not Be Stable</vt:lpstr>
      <vt:lpstr>Mindset</vt:lpstr>
      <vt:lpstr>Slide 8</vt:lpstr>
      <vt:lpstr>Slide 9</vt:lpstr>
      <vt:lpstr>What Does This Mean  for Gifted Education?</vt:lpstr>
      <vt:lpstr>Changing Roles of Gifted Education Specialist</vt:lpstr>
      <vt:lpstr>Slide 12</vt:lpstr>
      <vt:lpstr>Slide 13</vt:lpstr>
      <vt:lpstr>Slide 14</vt:lpstr>
      <vt:lpstr>Advanced Students in  Today’s Classrooms</vt:lpstr>
      <vt:lpstr>Slide 16</vt:lpstr>
      <vt:lpstr>What Does This Mean  for Gifted Education?</vt:lpstr>
      <vt:lpstr>What’s Are We Doing Well for Gifted Students?</vt:lpstr>
      <vt:lpstr>STEM and Gifted </vt:lpstr>
      <vt:lpstr>Prepare &amp; Inspire</vt:lpstr>
      <vt:lpstr>Using the Same Methods with New Tools</vt:lpstr>
      <vt:lpstr>New Tools for New Learning</vt:lpstr>
      <vt:lpstr>STEAM</vt:lpstr>
      <vt:lpstr>21st Century Learning </vt:lpstr>
      <vt:lpstr>21st Century Learning Environments Kansas</vt:lpstr>
      <vt:lpstr>Charting a New Direction</vt:lpstr>
      <vt:lpstr>What Next?</vt:lpstr>
      <vt:lpstr>Creative Producers</vt:lpstr>
      <vt:lpstr>Tools for  Creation</vt:lpstr>
      <vt:lpstr>Slide 30</vt:lpstr>
      <vt:lpstr>Slide 31</vt:lpstr>
      <vt:lpstr>I Need My Teachers to Learn</vt:lpstr>
      <vt:lpstr>Digital Citizenship</vt:lpstr>
      <vt:lpstr>Digital Literacy</vt:lpstr>
      <vt:lpstr>Northwestern </vt:lpstr>
      <vt:lpstr>Response to Intervention   RTI</vt:lpstr>
      <vt:lpstr>Core Principles of RtI</vt:lpstr>
      <vt:lpstr>Slide 38</vt:lpstr>
      <vt:lpstr>Slide 39</vt:lpstr>
      <vt:lpstr>Slide 40</vt:lpstr>
      <vt:lpstr>Slide 41</vt:lpstr>
      <vt:lpstr>Slide 42</vt:lpstr>
      <vt:lpstr>Slide 43</vt:lpstr>
      <vt:lpstr>Slide 44</vt:lpstr>
      <vt:lpstr>Slide 45</vt:lpstr>
      <vt:lpstr>What Do Teachers Need?</vt:lpstr>
      <vt:lpstr>Slide 47</vt:lpstr>
      <vt:lpstr>Slide 48</vt:lpstr>
      <vt:lpstr>Curriculum Experts?</vt:lpstr>
      <vt:lpstr>Common Core Standards</vt:lpstr>
      <vt:lpstr>ByrdSeed</vt:lpstr>
      <vt:lpstr>COLLABORATION</vt:lpstr>
      <vt:lpstr>Collaboration PLN</vt:lpstr>
      <vt:lpstr>Need Reinforcements?</vt:lpstr>
    </vt:vector>
  </TitlesOfParts>
  <Company>Shawnee Mission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and the Future of GT</dc:title>
  <dc:creator>hisheets</dc:creator>
  <cp:lastModifiedBy>Cindy Sheets</cp:lastModifiedBy>
  <cp:revision>72</cp:revision>
  <cp:lastPrinted>2011-12-06T22:11:11Z</cp:lastPrinted>
  <dcterms:created xsi:type="dcterms:W3CDTF">2011-12-07T13:45:13Z</dcterms:created>
  <dcterms:modified xsi:type="dcterms:W3CDTF">2011-12-07T14:05:30Z</dcterms:modified>
</cp:coreProperties>
</file>